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33" r:id="rId3"/>
    <p:sldId id="334" r:id="rId4"/>
    <p:sldId id="335" r:id="rId5"/>
    <p:sldId id="336" r:id="rId6"/>
    <p:sldId id="262" r:id="rId7"/>
    <p:sldId id="296" r:id="rId8"/>
    <p:sldId id="267" r:id="rId9"/>
    <p:sldId id="284" r:id="rId10"/>
    <p:sldId id="273" r:id="rId11"/>
    <p:sldId id="301" r:id="rId12"/>
    <p:sldId id="330" r:id="rId13"/>
    <p:sldId id="299" r:id="rId14"/>
    <p:sldId id="317" r:id="rId15"/>
    <p:sldId id="316" r:id="rId16"/>
    <p:sldId id="277" r:id="rId17"/>
    <p:sldId id="287" r:id="rId18"/>
    <p:sldId id="318" r:id="rId19"/>
    <p:sldId id="319" r:id="rId20"/>
    <p:sldId id="320" r:id="rId21"/>
    <p:sldId id="291" r:id="rId22"/>
    <p:sldId id="321" r:id="rId23"/>
    <p:sldId id="322" r:id="rId24"/>
    <p:sldId id="323" r:id="rId25"/>
    <p:sldId id="324" r:id="rId26"/>
    <p:sldId id="308" r:id="rId27"/>
    <p:sldId id="310" r:id="rId28"/>
    <p:sldId id="312" r:id="rId29"/>
    <p:sldId id="311" r:id="rId30"/>
    <p:sldId id="325" r:id="rId31"/>
    <p:sldId id="326" r:id="rId32"/>
    <p:sldId id="313" r:id="rId33"/>
    <p:sldId id="309" r:id="rId34"/>
    <p:sldId id="305" r:id="rId35"/>
    <p:sldId id="280" r:id="rId36"/>
    <p:sldId id="282" r:id="rId37"/>
    <p:sldId id="327" r:id="rId38"/>
    <p:sldId id="293" r:id="rId39"/>
    <p:sldId id="328" r:id="rId40"/>
    <p:sldId id="294" r:id="rId41"/>
    <p:sldId id="285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045"/>
    <a:srgbClr val="F14400"/>
    <a:srgbClr val="000000"/>
    <a:srgbClr val="999999"/>
    <a:srgbClr val="EB6D41"/>
    <a:srgbClr val="E48312"/>
    <a:srgbClr val="F59768"/>
    <a:srgbClr val="FFFFFF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6619" autoAdjust="0"/>
  </p:normalViewPr>
  <p:slideViewPr>
    <p:cSldViewPr snapToGrid="0">
      <p:cViewPr varScale="1">
        <p:scale>
          <a:sx n="87" d="100"/>
          <a:sy n="87" d="100"/>
        </p:scale>
        <p:origin x="49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34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53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769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側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0" y="0"/>
            <a:ext cx="1955800" cy="6913632"/>
            <a:chOff x="4781550" y="-1228725"/>
            <a:chExt cx="2635251" cy="931545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1550" y="-1228725"/>
              <a:ext cx="2628900" cy="931545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/>
            <a:srcRect r="42401"/>
            <a:stretch/>
          </p:blipFill>
          <p:spPr>
            <a:xfrm>
              <a:off x="5984875" y="3315937"/>
              <a:ext cx="1431926" cy="3100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971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024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266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19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4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4653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083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70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12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A53F0-F01D-4B7A-A755-D5BABC48154B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01B7-CFB0-4FD9-A7CE-D40B21BBB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337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1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445" y="1158949"/>
            <a:ext cx="7800063" cy="5411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646428" y="6134986"/>
            <a:ext cx="893135" cy="3827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2335028" y="272572"/>
            <a:ext cx="9286357" cy="719137"/>
          </a:xfrm>
          <a:prstGeom prst="rect">
            <a:avLst/>
          </a:prstGeom>
        </p:spPr>
        <p:txBody>
          <a:bodyPr/>
          <a:lstStyle/>
          <a:p>
            <a:pPr defTabSz="457200" fontAlgn="auto">
              <a:spcAft>
                <a:spcPts val="0"/>
              </a:spcAft>
              <a:defRPr/>
            </a:pPr>
            <a:r>
              <a:rPr lang="zh-TW" altLang="en-US" sz="4400" b="1" dirty="0" smtClean="0"/>
              <a:t>國立臺灣圖書館</a:t>
            </a:r>
            <a:r>
              <a:rPr lang="en-US" altLang="zh-TW" sz="4400" b="1" dirty="0" smtClean="0"/>
              <a:t>-</a:t>
            </a:r>
            <a:r>
              <a:rPr lang="zh-TW" altLang="en-US" sz="4400" b="1" dirty="0" smtClean="0"/>
              <a:t>數位資源</a:t>
            </a:r>
            <a:endParaRPr lang="zh-TW" altLang="en-US" sz="4400" b="1" dirty="0"/>
          </a:p>
        </p:txBody>
      </p:sp>
      <p:sp>
        <p:nvSpPr>
          <p:cNvPr id="9" name="矩形圖說文字 8"/>
          <p:cNvSpPr/>
          <p:nvPr/>
        </p:nvSpPr>
        <p:spPr>
          <a:xfrm flipH="1">
            <a:off x="3437860" y="5330456"/>
            <a:ext cx="1676400" cy="478465"/>
          </a:xfrm>
          <a:prstGeom prst="wedgeRectCallout">
            <a:avLst>
              <a:gd name="adj1" fmla="val -25504"/>
              <a:gd name="adj2" fmla="val 95355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 smtClean="0"/>
              <a:t>點選數位資源</a:t>
            </a:r>
            <a:endParaRPr kumimoji="0"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9103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方式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94442" y="2605457"/>
            <a:ext cx="2574074" cy="3807067"/>
          </a:xfrm>
          <a:prstGeom prst="rect">
            <a:avLst/>
          </a:prstGeom>
          <a:solidFill>
            <a:schemeClr val="bg1"/>
          </a:solidFill>
          <a:ln w="76200">
            <a:solidFill>
              <a:srgbClr val="EB6D4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使用範圍</a:t>
            </a:r>
            <a:endParaRPr lang="en-US" altLang="zh-TW" sz="3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單位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IP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範圍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內</a:t>
            </a:r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63665" y="2605456"/>
            <a:ext cx="2574074" cy="3807067"/>
          </a:xfrm>
          <a:prstGeom prst="rect">
            <a:avLst/>
          </a:prstGeom>
          <a:solidFill>
            <a:schemeClr val="bg1"/>
          </a:solidFill>
          <a:ln w="76200">
            <a:solidFill>
              <a:srgbClr val="EB6D4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功能說明</a:t>
            </a:r>
            <a:endParaRPr lang="en-US" altLang="zh-TW" sz="3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線上查詢與瀏覽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全文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下載與列印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232888" y="2605457"/>
            <a:ext cx="2574074" cy="3807067"/>
          </a:xfrm>
          <a:prstGeom prst="rect">
            <a:avLst/>
          </a:prstGeom>
          <a:solidFill>
            <a:schemeClr val="bg1"/>
          </a:solidFill>
          <a:ln w="76200">
            <a:solidFill>
              <a:srgbClr val="EB6D4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閱讀軟體</a:t>
            </a:r>
            <a:endParaRPr lang="en-US" altLang="zh-TW" sz="3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Adobe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PDF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Reader</a:t>
            </a: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102111" y="2605456"/>
            <a:ext cx="2574074" cy="3807067"/>
          </a:xfrm>
          <a:prstGeom prst="rect">
            <a:avLst/>
          </a:prstGeom>
          <a:solidFill>
            <a:schemeClr val="bg1"/>
          </a:solidFill>
          <a:ln w="76200">
            <a:solidFill>
              <a:srgbClr val="EB6D4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作業環境</a:t>
            </a:r>
            <a:endParaRPr lang="en-US" altLang="zh-TW" sz="3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Windows2000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XP 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以上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版本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93" y="4586049"/>
            <a:ext cx="1478573" cy="14785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7" y="4606349"/>
            <a:ext cx="1530716" cy="153071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86" y="4652921"/>
            <a:ext cx="1414123" cy="141412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8" y="4582901"/>
            <a:ext cx="1554164" cy="1554164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1470389" y="2283845"/>
            <a:ext cx="622180" cy="6221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EB6D41"/>
                </a:solidFill>
              </a:rPr>
              <a:t>1</a:t>
            </a:r>
            <a:endParaRPr lang="zh-TW" altLang="en-US" sz="3200" b="1" dirty="0">
              <a:solidFill>
                <a:srgbClr val="EB6D41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339612" y="2283845"/>
            <a:ext cx="622180" cy="6221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EB6D41"/>
                </a:solidFill>
              </a:rPr>
              <a:t>2</a:t>
            </a:r>
            <a:endParaRPr lang="zh-TW" altLang="en-US" sz="3200" b="1" dirty="0">
              <a:solidFill>
                <a:srgbClr val="EB6D41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7208835" y="2283845"/>
            <a:ext cx="622180" cy="6221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EB6D41"/>
                </a:solidFill>
              </a:rPr>
              <a:t>3</a:t>
            </a:r>
            <a:endParaRPr lang="zh-TW" altLang="en-US" sz="3200" b="1" dirty="0">
              <a:solidFill>
                <a:srgbClr val="EB6D41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10078057" y="2283845"/>
            <a:ext cx="622180" cy="6221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EB6D41"/>
                </a:solidFill>
              </a:rPr>
              <a:t>4</a:t>
            </a:r>
            <a:endParaRPr lang="zh-TW" altLang="en-US" sz="3200" b="1" dirty="0">
              <a:solidFill>
                <a:srgbClr val="EB6D4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587351" y="127503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smtClean="0">
                <a:solidFill>
                  <a:schemeClr val="bg1"/>
                </a:solidFill>
              </a:rPr>
              <a:t>簡單快速的使用方式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6" y="1068187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全新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特色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587351" y="127503"/>
            <a:ext cx="53617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RWD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完美符合</a:t>
            </a:r>
            <a:r>
              <a:rPr lang="zh-TW" altLang="en-US" sz="4000" b="1" dirty="0">
                <a:solidFill>
                  <a:schemeClr val="bg1"/>
                </a:solidFill>
              </a:rPr>
              <a:t>不同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載具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3169371" y="1382774"/>
            <a:ext cx="7063654" cy="5245137"/>
            <a:chOff x="3669010" y="2189919"/>
            <a:chExt cx="5925965" cy="440034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10" y="2189919"/>
              <a:ext cx="5925965" cy="4400344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4"/>
            <a:srcRect b="5458"/>
            <a:stretch/>
          </p:blipFill>
          <p:spPr>
            <a:xfrm>
              <a:off x="3802455" y="2352881"/>
              <a:ext cx="5653542" cy="2979610"/>
            </a:xfrm>
            <a:prstGeom prst="rect">
              <a:avLst/>
            </a:prstGeom>
          </p:spPr>
        </p:pic>
      </p:grpSp>
      <p:grpSp>
        <p:nvGrpSpPr>
          <p:cNvPr id="25" name="群組 24"/>
          <p:cNvGrpSpPr/>
          <p:nvPr/>
        </p:nvGrpSpPr>
        <p:grpSpPr>
          <a:xfrm>
            <a:off x="1275942" y="3009429"/>
            <a:ext cx="2525484" cy="3717302"/>
            <a:chOff x="1122752" y="2783947"/>
            <a:chExt cx="2678674" cy="3942784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752" y="2783947"/>
              <a:ext cx="2678674" cy="3942784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0075" y="3138592"/>
              <a:ext cx="2330442" cy="3162619"/>
            </a:xfrm>
            <a:prstGeom prst="rect">
              <a:avLst/>
            </a:prstGeom>
          </p:spPr>
        </p:pic>
      </p:grpSp>
      <p:grpSp>
        <p:nvGrpSpPr>
          <p:cNvPr id="29" name="群組 28"/>
          <p:cNvGrpSpPr/>
          <p:nvPr/>
        </p:nvGrpSpPr>
        <p:grpSpPr>
          <a:xfrm>
            <a:off x="9467438" y="4178181"/>
            <a:ext cx="1199853" cy="2548550"/>
            <a:chOff x="9139204" y="4079361"/>
            <a:chExt cx="1199853" cy="2548550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4" r="26816"/>
            <a:stretch/>
          </p:blipFill>
          <p:spPr>
            <a:xfrm>
              <a:off x="9139204" y="4079361"/>
              <a:ext cx="1199853" cy="2548550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8"/>
            <a:srcRect l="458" r="640"/>
            <a:stretch/>
          </p:blipFill>
          <p:spPr>
            <a:xfrm>
              <a:off x="9264650" y="4471988"/>
              <a:ext cx="968375" cy="1743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0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式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574013" y="1040729"/>
            <a:ext cx="6415954" cy="65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學校首頁</a:t>
            </a:r>
            <a:r>
              <a:rPr lang="en-US" altLang="zh-TW" sz="2400" dirty="0"/>
              <a:t>&gt;</a:t>
            </a:r>
            <a:r>
              <a:rPr lang="zh-TW" altLang="en-US" sz="2400" dirty="0"/>
              <a:t>行政單位</a:t>
            </a:r>
            <a:r>
              <a:rPr lang="en-US" altLang="zh-TW" sz="2400" dirty="0"/>
              <a:t>&gt;</a:t>
            </a:r>
            <a:r>
              <a:rPr lang="zh-TW" altLang="en-US" sz="2400" dirty="0"/>
              <a:t>圖書館</a:t>
            </a:r>
            <a:r>
              <a:rPr lang="en-US" altLang="zh-TW" sz="2400" dirty="0"/>
              <a:t>&gt;</a:t>
            </a:r>
            <a:r>
              <a:rPr lang="zh-TW" altLang="en-US" sz="2400" dirty="0"/>
              <a:t>台灣全文資料庫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113" y="1817388"/>
            <a:ext cx="6591373" cy="494889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126104" y="5848843"/>
            <a:ext cx="1281994" cy="267286"/>
          </a:xfrm>
          <a:prstGeom prst="rect">
            <a:avLst/>
          </a:prstGeom>
          <a:noFill/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866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3875" y="3697165"/>
            <a:ext cx="11668125" cy="2762250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 rot="20700000">
            <a:off x="-1269295" y="2771894"/>
            <a:ext cx="4365926" cy="4402823"/>
            <a:chOff x="-457071" y="381248"/>
            <a:chExt cx="2743200" cy="2766383"/>
          </a:xfrm>
        </p:grpSpPr>
        <p:sp>
          <p:nvSpPr>
            <p:cNvPr id="3" name="橢圓 2"/>
            <p:cNvSpPr/>
            <p:nvPr/>
          </p:nvSpPr>
          <p:spPr>
            <a:xfrm>
              <a:off x="-457071" y="381248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595032" y="1740031"/>
              <a:ext cx="1296719" cy="11647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0"/>
                </a:lnSpc>
              </a:pPr>
              <a:r>
                <a:rPr lang="en-US" altLang="zh-TW" sz="239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23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974870" y="4179160"/>
            <a:ext cx="7834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1500" b="1" dirty="0" smtClean="0">
                <a:solidFill>
                  <a:schemeClr val="bg1"/>
                </a:solidFill>
              </a:rPr>
              <a:t>操作說</a:t>
            </a:r>
            <a:r>
              <a:rPr lang="zh-TW" altLang="en-US" sz="11500" b="1" dirty="0">
                <a:solidFill>
                  <a:schemeClr val="bg1"/>
                </a:solidFill>
              </a:rPr>
              <a:t>明</a:t>
            </a:r>
            <a:endParaRPr lang="zh-TW" altLang="en-US" sz="11500" dirty="0">
              <a:solidFill>
                <a:schemeClr val="bg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08" y="153343"/>
            <a:ext cx="7391400" cy="12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群組 39"/>
          <p:cNvGrpSpPr/>
          <p:nvPr/>
        </p:nvGrpSpPr>
        <p:grpSpPr>
          <a:xfrm>
            <a:off x="4094904" y="1034510"/>
            <a:ext cx="4159045" cy="5142003"/>
            <a:chOff x="4070400" y="968583"/>
            <a:chExt cx="4159045" cy="5142003"/>
          </a:xfrm>
        </p:grpSpPr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2"/>
            <a:srcRect t="2675" b="13082"/>
            <a:stretch/>
          </p:blipFill>
          <p:spPr>
            <a:xfrm>
              <a:off x="4106896" y="1204686"/>
              <a:ext cx="4090746" cy="49059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0400" y="968583"/>
              <a:ext cx="4159045" cy="236103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0" y="-101352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頁面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覽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8405133" y="1127742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橢圓 6"/>
          <p:cNvSpPr/>
          <p:nvPr/>
        </p:nvSpPr>
        <p:spPr>
          <a:xfrm>
            <a:off x="8281308" y="1073742"/>
            <a:ext cx="108000" cy="108000"/>
          </a:xfrm>
          <a:prstGeom prst="ellipse">
            <a:avLst/>
          </a:prstGeom>
          <a:solidFill>
            <a:srgbClr val="F6F6F6"/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743044" y="961878"/>
            <a:ext cx="2133600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導覽列與搜尋</a:t>
            </a:r>
          </a:p>
        </p:txBody>
      </p:sp>
      <p:cxnSp>
        <p:nvCxnSpPr>
          <p:cNvPr id="13" name="直線接點 12"/>
          <p:cNvCxnSpPr/>
          <p:nvPr/>
        </p:nvCxnSpPr>
        <p:spPr>
          <a:xfrm>
            <a:off x="8405133" y="1652089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8281308" y="1598089"/>
            <a:ext cx="108000" cy="108000"/>
          </a:xfrm>
          <a:prstGeom prst="ellipse">
            <a:avLst/>
          </a:prstGeom>
          <a:solidFill>
            <a:srgbClr val="F6F6F6"/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8757558" y="1457197"/>
            <a:ext cx="2133600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期刊主題瀏覽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8105776" y="2718767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/>
          <p:cNvSpPr/>
          <p:nvPr/>
        </p:nvSpPr>
        <p:spPr>
          <a:xfrm>
            <a:off x="7981951" y="2664767"/>
            <a:ext cx="108000" cy="108000"/>
          </a:xfrm>
          <a:prstGeom prst="ellipse">
            <a:avLst/>
          </a:prstGeom>
          <a:solidFill>
            <a:srgbClr val="F6F6F6"/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8458200" y="2523875"/>
            <a:ext cx="2124076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快速前往指標期刊</a:t>
            </a:r>
          </a:p>
        </p:txBody>
      </p:sp>
      <p:cxnSp>
        <p:nvCxnSpPr>
          <p:cNvPr id="19" name="直線接點 18"/>
          <p:cNvCxnSpPr/>
          <p:nvPr/>
        </p:nvCxnSpPr>
        <p:spPr>
          <a:xfrm>
            <a:off x="3773522" y="2593532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>
          <a:xfrm>
            <a:off x="4144527" y="2539532"/>
            <a:ext cx="108000" cy="108000"/>
          </a:xfrm>
          <a:prstGeom prst="ellipse">
            <a:avLst/>
          </a:prstGeom>
          <a:solidFill>
            <a:srgbClr val="F6F6F6"/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1786886" y="2398640"/>
            <a:ext cx="1986636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最新上架期刊</a:t>
            </a:r>
          </a:p>
        </p:txBody>
      </p:sp>
      <p:cxnSp>
        <p:nvCxnSpPr>
          <p:cNvPr id="22" name="直線接點 21"/>
          <p:cNvCxnSpPr/>
          <p:nvPr/>
        </p:nvCxnSpPr>
        <p:spPr>
          <a:xfrm>
            <a:off x="3773522" y="5776693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橢圓 22"/>
          <p:cNvSpPr/>
          <p:nvPr/>
        </p:nvSpPr>
        <p:spPr>
          <a:xfrm>
            <a:off x="4144527" y="5722693"/>
            <a:ext cx="108000" cy="108000"/>
          </a:xfrm>
          <a:prstGeom prst="ellipse">
            <a:avLst/>
          </a:prstGeom>
          <a:solidFill>
            <a:srgbClr val="F6F6F6"/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1786886" y="5581801"/>
            <a:ext cx="1986636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相關資訊分享</a:t>
            </a:r>
          </a:p>
        </p:txBody>
      </p:sp>
      <p:cxnSp>
        <p:nvCxnSpPr>
          <p:cNvPr id="25" name="直線接點 24"/>
          <p:cNvCxnSpPr/>
          <p:nvPr/>
        </p:nvCxnSpPr>
        <p:spPr>
          <a:xfrm>
            <a:off x="3773998" y="3347576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/>
          <p:nvPr/>
        </p:nvSpPr>
        <p:spPr>
          <a:xfrm>
            <a:off x="4145003" y="3293576"/>
            <a:ext cx="108000" cy="108000"/>
          </a:xfrm>
          <a:prstGeom prst="ellipse">
            <a:avLst/>
          </a:prstGeom>
          <a:solidFill>
            <a:srgbClr val="F6F6F6"/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1786886" y="3152684"/>
            <a:ext cx="1987112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最新與熱門文章</a:t>
            </a:r>
          </a:p>
        </p:txBody>
      </p:sp>
      <p:sp>
        <p:nvSpPr>
          <p:cNvPr id="28" name="矩形 27"/>
          <p:cNvSpPr/>
          <p:nvPr/>
        </p:nvSpPr>
        <p:spPr>
          <a:xfrm>
            <a:off x="2587351" y="127503"/>
            <a:ext cx="4640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www.hyread.com.tw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8105776" y="4265142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橢圓 30"/>
          <p:cNvSpPr/>
          <p:nvPr/>
        </p:nvSpPr>
        <p:spPr>
          <a:xfrm>
            <a:off x="7981951" y="4211142"/>
            <a:ext cx="108000" cy="108000"/>
          </a:xfrm>
          <a:prstGeom prst="ellipse">
            <a:avLst/>
          </a:prstGeom>
          <a:solidFill>
            <a:srgbClr val="F6F6F6"/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8458200" y="4070250"/>
            <a:ext cx="2124076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活動訊息與連結</a:t>
            </a:r>
          </a:p>
        </p:txBody>
      </p:sp>
      <p:cxnSp>
        <p:nvCxnSpPr>
          <p:cNvPr id="33" name="直線接點 32"/>
          <p:cNvCxnSpPr/>
          <p:nvPr/>
        </p:nvCxnSpPr>
        <p:spPr>
          <a:xfrm>
            <a:off x="8105776" y="3303444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橢圓 33"/>
          <p:cNvSpPr/>
          <p:nvPr/>
        </p:nvSpPr>
        <p:spPr>
          <a:xfrm>
            <a:off x="7981951" y="3249444"/>
            <a:ext cx="108000" cy="108000"/>
          </a:xfrm>
          <a:prstGeom prst="ellipse">
            <a:avLst/>
          </a:prstGeom>
          <a:solidFill>
            <a:srgbClr val="F6F6F6"/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8458200" y="3108552"/>
            <a:ext cx="2124076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最新消息與公告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904" y="5918458"/>
            <a:ext cx="4127242" cy="647839"/>
          </a:xfrm>
          <a:prstGeom prst="rect">
            <a:avLst/>
          </a:prstGeom>
        </p:spPr>
      </p:pic>
      <p:cxnSp>
        <p:nvCxnSpPr>
          <p:cNvPr id="36" name="直線接點 35"/>
          <p:cNvCxnSpPr/>
          <p:nvPr/>
        </p:nvCxnSpPr>
        <p:spPr>
          <a:xfrm>
            <a:off x="8105776" y="6240086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橢圓 36"/>
          <p:cNvSpPr/>
          <p:nvPr/>
        </p:nvSpPr>
        <p:spPr>
          <a:xfrm>
            <a:off x="7981951" y="6186086"/>
            <a:ext cx="108000" cy="108000"/>
          </a:xfrm>
          <a:prstGeom prst="ellipse">
            <a:avLst/>
          </a:prstGeom>
          <a:solidFill>
            <a:srgbClr val="F6F6F6"/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8458200" y="6045194"/>
            <a:ext cx="2124076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資料庫相關訊息</a:t>
            </a:r>
          </a:p>
        </p:txBody>
      </p:sp>
      <p:sp>
        <p:nvSpPr>
          <p:cNvPr id="4" name="矩形 3"/>
          <p:cNvSpPr/>
          <p:nvPr/>
        </p:nvSpPr>
        <p:spPr>
          <a:xfrm>
            <a:off x="4609894" y="1042947"/>
            <a:ext cx="690113" cy="194893"/>
          </a:xfrm>
          <a:prstGeom prst="rect">
            <a:avLst/>
          </a:prstGeom>
          <a:solidFill>
            <a:srgbClr val="D94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91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文章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587351" y="127503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熱門文章</a:t>
            </a:r>
            <a:r>
              <a:rPr lang="zh-TW" altLang="en-US" sz="4000" b="1" dirty="0">
                <a:solidFill>
                  <a:schemeClr val="bg1"/>
                </a:solidFill>
              </a:rPr>
              <a:t>及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最新</a:t>
            </a:r>
            <a:r>
              <a:rPr lang="zh-TW" altLang="en-US" sz="4000" b="1" dirty="0">
                <a:solidFill>
                  <a:schemeClr val="bg1"/>
                </a:solidFill>
              </a:rPr>
              <a:t>文章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352" y="1034510"/>
            <a:ext cx="8966020" cy="5704823"/>
          </a:xfrm>
          <a:prstGeom prst="rect">
            <a:avLst/>
          </a:prstGeom>
          <a:ln>
            <a:noFill/>
          </a:ln>
        </p:spPr>
      </p:pic>
      <p:sp>
        <p:nvSpPr>
          <p:cNvPr id="28" name="手繪多邊形 27"/>
          <p:cNvSpPr/>
          <p:nvPr/>
        </p:nvSpPr>
        <p:spPr>
          <a:xfrm>
            <a:off x="2587350" y="1041902"/>
            <a:ext cx="8966021" cy="5720490"/>
          </a:xfrm>
          <a:custGeom>
            <a:avLst/>
            <a:gdLst>
              <a:gd name="connsiteX0" fmla="*/ 29028 w 8441185"/>
              <a:gd name="connsiteY0" fmla="*/ 1258749 h 5507412"/>
              <a:gd name="connsiteX1" fmla="*/ 29028 w 8441185"/>
              <a:gd name="connsiteY1" fmla="*/ 5449356 h 5507412"/>
              <a:gd name="connsiteX2" fmla="*/ 6619653 w 8441185"/>
              <a:gd name="connsiteY2" fmla="*/ 5449356 h 5507412"/>
              <a:gd name="connsiteX3" fmla="*/ 6619653 w 8441185"/>
              <a:gd name="connsiteY3" fmla="*/ 1258749 h 5507412"/>
              <a:gd name="connsiteX4" fmla="*/ 0 w 8441185"/>
              <a:gd name="connsiteY4" fmla="*/ 0 h 5507412"/>
              <a:gd name="connsiteX5" fmla="*/ 8441185 w 8441185"/>
              <a:gd name="connsiteY5" fmla="*/ 0 h 5507412"/>
              <a:gd name="connsiteX6" fmla="*/ 8441185 w 8441185"/>
              <a:gd name="connsiteY6" fmla="*/ 5507412 h 5507412"/>
              <a:gd name="connsiteX7" fmla="*/ 0 w 8441185"/>
              <a:gd name="connsiteY7" fmla="*/ 5507412 h 550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41185" h="5507412">
                <a:moveTo>
                  <a:pt x="29028" y="1258749"/>
                </a:moveTo>
                <a:lnTo>
                  <a:pt x="29028" y="5449356"/>
                </a:lnTo>
                <a:lnTo>
                  <a:pt x="6619653" y="5449356"/>
                </a:lnTo>
                <a:lnTo>
                  <a:pt x="6619653" y="1258749"/>
                </a:lnTo>
                <a:close/>
                <a:moveTo>
                  <a:pt x="0" y="0"/>
                </a:moveTo>
                <a:lnTo>
                  <a:pt x="8441185" y="0"/>
                </a:lnTo>
                <a:lnTo>
                  <a:pt x="8441185" y="5507412"/>
                </a:lnTo>
                <a:lnTo>
                  <a:pt x="0" y="5507412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90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81" y="1041902"/>
            <a:ext cx="8429752" cy="5816098"/>
          </a:xfrm>
          <a:prstGeom prst="rect">
            <a:avLst/>
          </a:prstGeom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587351" y="127503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</a:rPr>
              <a:t>簡易查詢與進階查詢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文章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2" name="手繪多邊形 21"/>
          <p:cNvSpPr/>
          <p:nvPr/>
        </p:nvSpPr>
        <p:spPr>
          <a:xfrm>
            <a:off x="2636180" y="1041902"/>
            <a:ext cx="8429752" cy="5816098"/>
          </a:xfrm>
          <a:custGeom>
            <a:avLst/>
            <a:gdLst>
              <a:gd name="connsiteX0" fmla="*/ 5040969 w 8429752"/>
              <a:gd name="connsiteY0" fmla="*/ 366248 h 5816098"/>
              <a:gd name="connsiteX1" fmla="*/ 5040969 w 8429752"/>
              <a:gd name="connsiteY1" fmla="*/ 792424 h 5816098"/>
              <a:gd name="connsiteX2" fmla="*/ 8422646 w 8429752"/>
              <a:gd name="connsiteY2" fmla="*/ 792424 h 5816098"/>
              <a:gd name="connsiteX3" fmla="*/ 8422646 w 8429752"/>
              <a:gd name="connsiteY3" fmla="*/ 366248 h 5816098"/>
              <a:gd name="connsiteX4" fmla="*/ 0 w 8429752"/>
              <a:gd name="connsiteY4" fmla="*/ 0 h 5816098"/>
              <a:gd name="connsiteX5" fmla="*/ 8429752 w 8429752"/>
              <a:gd name="connsiteY5" fmla="*/ 0 h 5816098"/>
              <a:gd name="connsiteX6" fmla="*/ 8429752 w 8429752"/>
              <a:gd name="connsiteY6" fmla="*/ 5816098 h 5816098"/>
              <a:gd name="connsiteX7" fmla="*/ 0 w 8429752"/>
              <a:gd name="connsiteY7" fmla="*/ 5816098 h 581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9752" h="5816098">
                <a:moveTo>
                  <a:pt x="5040969" y="366248"/>
                </a:moveTo>
                <a:lnTo>
                  <a:pt x="5040969" y="792424"/>
                </a:lnTo>
                <a:lnTo>
                  <a:pt x="8422646" y="792424"/>
                </a:lnTo>
                <a:lnTo>
                  <a:pt x="8422646" y="366248"/>
                </a:lnTo>
                <a:close/>
                <a:moveTo>
                  <a:pt x="0" y="0"/>
                </a:moveTo>
                <a:lnTo>
                  <a:pt x="8429752" y="0"/>
                </a:lnTo>
                <a:lnTo>
                  <a:pt x="8429752" y="5816098"/>
                </a:lnTo>
                <a:lnTo>
                  <a:pt x="0" y="5816098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7246718" y="1633639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7617723" y="1579639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818094" y="1295044"/>
            <a:ext cx="1428624" cy="67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輸入關鍵字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簡易查詢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0161665" y="1406501"/>
            <a:ext cx="829064" cy="413335"/>
          </a:xfrm>
          <a:prstGeom prst="rect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3" name="直線單箭頭接點 22"/>
          <p:cNvCxnSpPr>
            <a:stCxn id="16" idx="2"/>
          </p:cNvCxnSpPr>
          <p:nvPr/>
        </p:nvCxnSpPr>
        <p:spPr>
          <a:xfrm>
            <a:off x="10576197" y="1819836"/>
            <a:ext cx="0" cy="1039905"/>
          </a:xfrm>
          <a:prstGeom prst="straightConnector1">
            <a:avLst/>
          </a:prstGeom>
          <a:ln w="57150">
            <a:solidFill>
              <a:srgbClr val="EB70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799" y="2782103"/>
            <a:ext cx="6701866" cy="380247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985960" y="2893844"/>
            <a:ext cx="1732085" cy="9609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進階查詢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設定多重條件精準查詢</a:t>
            </a:r>
          </a:p>
        </p:txBody>
      </p:sp>
      <p:sp>
        <p:nvSpPr>
          <p:cNvPr id="17" name="橢圓 16"/>
          <p:cNvSpPr/>
          <p:nvPr/>
        </p:nvSpPr>
        <p:spPr>
          <a:xfrm>
            <a:off x="10522197" y="1773923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011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99" y="120236"/>
            <a:ext cx="3572939" cy="65363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483217" y="145879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排序與縮小查</a:t>
            </a:r>
            <a:r>
              <a:rPr lang="zh-TW" altLang="en-US" sz="4000" b="1" dirty="0">
                <a:solidFill>
                  <a:schemeClr val="bg1"/>
                </a:solidFill>
              </a:rPr>
              <a:t>詢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2363979" y="1000020"/>
            <a:ext cx="9708782" cy="5785001"/>
            <a:chOff x="797531" y="276266"/>
            <a:chExt cx="10306050" cy="5921333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/>
            <a:srcRect t="6088"/>
            <a:stretch/>
          </p:blipFill>
          <p:spPr>
            <a:xfrm>
              <a:off x="798285" y="678470"/>
              <a:ext cx="10277021" cy="5519129"/>
            </a:xfrm>
            <a:prstGeom prst="rect">
              <a:avLst/>
            </a:prstGeom>
          </p:spPr>
        </p:pic>
        <p:sp>
          <p:nvSpPr>
            <p:cNvPr id="19" name="手繪多邊形 18"/>
            <p:cNvSpPr/>
            <p:nvPr/>
          </p:nvSpPr>
          <p:spPr>
            <a:xfrm>
              <a:off x="797531" y="276266"/>
              <a:ext cx="10306050" cy="5863511"/>
            </a:xfrm>
            <a:custGeom>
              <a:avLst/>
              <a:gdLst>
                <a:gd name="connsiteX0" fmla="*/ 87086 w 10628239"/>
                <a:gd name="connsiteY0" fmla="*/ 3519458 h 5863512"/>
                <a:gd name="connsiteX1" fmla="*/ 87086 w 10628239"/>
                <a:gd name="connsiteY1" fmla="*/ 3962141 h 5863512"/>
                <a:gd name="connsiteX2" fmla="*/ 696687 w 10628239"/>
                <a:gd name="connsiteY2" fmla="*/ 3962141 h 5863512"/>
                <a:gd name="connsiteX3" fmla="*/ 696687 w 10628239"/>
                <a:gd name="connsiteY3" fmla="*/ 4397569 h 5863512"/>
                <a:gd name="connsiteX4" fmla="*/ 2090057 w 10628239"/>
                <a:gd name="connsiteY4" fmla="*/ 4397569 h 5863512"/>
                <a:gd name="connsiteX5" fmla="*/ 2090057 w 10628239"/>
                <a:gd name="connsiteY5" fmla="*/ 3962141 h 5863512"/>
                <a:gd name="connsiteX6" fmla="*/ 2960914 w 10628239"/>
                <a:gd name="connsiteY6" fmla="*/ 3962141 h 5863512"/>
                <a:gd name="connsiteX7" fmla="*/ 2960914 w 10628239"/>
                <a:gd name="connsiteY7" fmla="*/ 4949112 h 5863512"/>
                <a:gd name="connsiteX8" fmla="*/ 4049486 w 10628239"/>
                <a:gd name="connsiteY8" fmla="*/ 4949112 h 5863512"/>
                <a:gd name="connsiteX9" fmla="*/ 4049486 w 10628239"/>
                <a:gd name="connsiteY9" fmla="*/ 3962141 h 5863512"/>
                <a:gd name="connsiteX10" fmla="*/ 6647543 w 10628239"/>
                <a:gd name="connsiteY10" fmla="*/ 3962141 h 5863512"/>
                <a:gd name="connsiteX11" fmla="*/ 6647543 w 10628239"/>
                <a:gd name="connsiteY11" fmla="*/ 3519458 h 5863512"/>
                <a:gd name="connsiteX12" fmla="*/ 87086 w 10628239"/>
                <a:gd name="connsiteY12" fmla="*/ 2757456 h 5863512"/>
                <a:gd name="connsiteX13" fmla="*/ 87086 w 10628239"/>
                <a:gd name="connsiteY13" fmla="*/ 3454143 h 5863512"/>
                <a:gd name="connsiteX14" fmla="*/ 7547429 w 10628239"/>
                <a:gd name="connsiteY14" fmla="*/ 3454143 h 5863512"/>
                <a:gd name="connsiteX15" fmla="*/ 7547429 w 10628239"/>
                <a:gd name="connsiteY15" fmla="*/ 2757456 h 5863512"/>
                <a:gd name="connsiteX16" fmla="*/ 0 w 10628239"/>
                <a:gd name="connsiteY16" fmla="*/ 0 h 5863512"/>
                <a:gd name="connsiteX17" fmla="*/ 10628239 w 10628239"/>
                <a:gd name="connsiteY17" fmla="*/ 0 h 5863512"/>
                <a:gd name="connsiteX18" fmla="*/ 10628239 w 10628239"/>
                <a:gd name="connsiteY18" fmla="*/ 5863512 h 5863512"/>
                <a:gd name="connsiteX19" fmla="*/ 0 w 10628239"/>
                <a:gd name="connsiteY19" fmla="*/ 5863512 h 58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628239" h="5863512">
                  <a:moveTo>
                    <a:pt x="87086" y="3519458"/>
                  </a:moveTo>
                  <a:lnTo>
                    <a:pt x="87086" y="3962141"/>
                  </a:lnTo>
                  <a:lnTo>
                    <a:pt x="696687" y="3962141"/>
                  </a:lnTo>
                  <a:lnTo>
                    <a:pt x="696687" y="4397569"/>
                  </a:lnTo>
                  <a:lnTo>
                    <a:pt x="2090057" y="4397569"/>
                  </a:lnTo>
                  <a:lnTo>
                    <a:pt x="2090057" y="3962141"/>
                  </a:lnTo>
                  <a:lnTo>
                    <a:pt x="2960914" y="3962141"/>
                  </a:lnTo>
                  <a:lnTo>
                    <a:pt x="2960914" y="4949112"/>
                  </a:lnTo>
                  <a:lnTo>
                    <a:pt x="4049486" y="4949112"/>
                  </a:lnTo>
                  <a:lnTo>
                    <a:pt x="4049486" y="3962141"/>
                  </a:lnTo>
                  <a:lnTo>
                    <a:pt x="6647543" y="3962141"/>
                  </a:lnTo>
                  <a:lnTo>
                    <a:pt x="6647543" y="3519458"/>
                  </a:lnTo>
                  <a:close/>
                  <a:moveTo>
                    <a:pt x="87086" y="2757456"/>
                  </a:moveTo>
                  <a:lnTo>
                    <a:pt x="87086" y="3454143"/>
                  </a:lnTo>
                  <a:lnTo>
                    <a:pt x="7547429" y="3454143"/>
                  </a:lnTo>
                  <a:lnTo>
                    <a:pt x="7547429" y="2757456"/>
                  </a:lnTo>
                  <a:close/>
                  <a:moveTo>
                    <a:pt x="0" y="0"/>
                  </a:moveTo>
                  <a:lnTo>
                    <a:pt x="10628239" y="0"/>
                  </a:lnTo>
                  <a:lnTo>
                    <a:pt x="10628239" y="5863512"/>
                  </a:lnTo>
                  <a:lnTo>
                    <a:pt x="0" y="5863512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TW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6571056" y="5284509"/>
            <a:ext cx="3776702" cy="672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可依據篇名、作者、刊名、出版單位、出版日期進行縮小查詢</a:t>
            </a:r>
          </a:p>
        </p:txBody>
      </p:sp>
      <p:cxnSp>
        <p:nvCxnSpPr>
          <p:cNvPr id="22" name="直線接點 21"/>
          <p:cNvCxnSpPr/>
          <p:nvPr/>
        </p:nvCxnSpPr>
        <p:spPr>
          <a:xfrm>
            <a:off x="2558341" y="4991510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/>
          <p:nvPr/>
        </p:nvSpPr>
        <p:spPr>
          <a:xfrm>
            <a:off x="2929346" y="4937510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199665" y="4647121"/>
            <a:ext cx="2421123" cy="672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可依據最新出刊日期、相關度排序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5961262" y="5509068"/>
            <a:ext cx="609794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橢圓 28"/>
          <p:cNvSpPr/>
          <p:nvPr/>
        </p:nvSpPr>
        <p:spPr>
          <a:xfrm>
            <a:off x="5853262" y="5455068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直線接點 29"/>
          <p:cNvCxnSpPr/>
          <p:nvPr/>
        </p:nvCxnSpPr>
        <p:spPr>
          <a:xfrm flipV="1">
            <a:off x="6189414" y="3203192"/>
            <a:ext cx="6612" cy="513107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橢圓 30"/>
          <p:cNvSpPr/>
          <p:nvPr/>
        </p:nvSpPr>
        <p:spPr>
          <a:xfrm>
            <a:off x="6142026" y="3662300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3468412" y="3030390"/>
            <a:ext cx="3708831" cy="4041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查詢結果筆數，可切換頁面瀏覽</a:t>
            </a:r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0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00" y="1474966"/>
            <a:ext cx="8456400" cy="5292441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4609" y="1521827"/>
            <a:ext cx="690113" cy="194893"/>
          </a:xfrm>
          <a:prstGeom prst="rect">
            <a:avLst/>
          </a:prstGeom>
          <a:solidFill>
            <a:srgbClr val="D94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 24"/>
          <p:cNvSpPr/>
          <p:nvPr/>
        </p:nvSpPr>
        <p:spPr>
          <a:xfrm>
            <a:off x="2635200" y="1463094"/>
            <a:ext cx="8456400" cy="5998755"/>
          </a:xfrm>
          <a:custGeom>
            <a:avLst/>
            <a:gdLst>
              <a:gd name="connsiteX0" fmla="*/ 1546382 w 8456400"/>
              <a:gd name="connsiteY0" fmla="*/ 5814000 h 5816519"/>
              <a:gd name="connsiteX1" fmla="*/ 8368422 w 8456400"/>
              <a:gd name="connsiteY1" fmla="*/ 5814000 h 5816519"/>
              <a:gd name="connsiteX2" fmla="*/ 8368422 w 8456400"/>
              <a:gd name="connsiteY2" fmla="*/ 5816519 h 5816519"/>
              <a:gd name="connsiteX3" fmla="*/ 1546382 w 8456400"/>
              <a:gd name="connsiteY3" fmla="*/ 5816519 h 5816519"/>
              <a:gd name="connsiteX4" fmla="*/ 218132 w 8456400"/>
              <a:gd name="connsiteY4" fmla="*/ 2346410 h 5816519"/>
              <a:gd name="connsiteX5" fmla="*/ 218132 w 8456400"/>
              <a:gd name="connsiteY5" fmla="*/ 2623147 h 5816519"/>
              <a:gd name="connsiteX6" fmla="*/ 5984818 w 8456400"/>
              <a:gd name="connsiteY6" fmla="*/ 2623147 h 5816519"/>
              <a:gd name="connsiteX7" fmla="*/ 5984818 w 8456400"/>
              <a:gd name="connsiteY7" fmla="*/ 2346410 h 5816519"/>
              <a:gd name="connsiteX8" fmla="*/ 0 w 8456400"/>
              <a:gd name="connsiteY8" fmla="*/ 0 h 5816519"/>
              <a:gd name="connsiteX9" fmla="*/ 8456400 w 8456400"/>
              <a:gd name="connsiteY9" fmla="*/ 0 h 5816519"/>
              <a:gd name="connsiteX10" fmla="*/ 8456400 w 8456400"/>
              <a:gd name="connsiteY10" fmla="*/ 5814000 h 5816519"/>
              <a:gd name="connsiteX11" fmla="*/ 8368422 w 8456400"/>
              <a:gd name="connsiteY11" fmla="*/ 5814000 h 5816519"/>
              <a:gd name="connsiteX12" fmla="*/ 8368422 w 8456400"/>
              <a:gd name="connsiteY12" fmla="*/ 3511052 h 5816519"/>
              <a:gd name="connsiteX13" fmla="*/ 1546382 w 8456400"/>
              <a:gd name="connsiteY13" fmla="*/ 3511052 h 5816519"/>
              <a:gd name="connsiteX14" fmla="*/ 1546382 w 8456400"/>
              <a:gd name="connsiteY14" fmla="*/ 5814000 h 5816519"/>
              <a:gd name="connsiteX15" fmla="*/ 0 w 8456400"/>
              <a:gd name="connsiteY15" fmla="*/ 5814000 h 581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56400" h="5816519">
                <a:moveTo>
                  <a:pt x="1546382" y="5814000"/>
                </a:moveTo>
                <a:lnTo>
                  <a:pt x="8368422" y="5814000"/>
                </a:lnTo>
                <a:lnTo>
                  <a:pt x="8368422" y="5816519"/>
                </a:lnTo>
                <a:lnTo>
                  <a:pt x="1546382" y="5816519"/>
                </a:lnTo>
                <a:close/>
                <a:moveTo>
                  <a:pt x="218132" y="2346410"/>
                </a:moveTo>
                <a:lnTo>
                  <a:pt x="218132" y="2623147"/>
                </a:lnTo>
                <a:lnTo>
                  <a:pt x="5984818" y="2623147"/>
                </a:lnTo>
                <a:lnTo>
                  <a:pt x="5984818" y="2346410"/>
                </a:lnTo>
                <a:close/>
                <a:moveTo>
                  <a:pt x="0" y="0"/>
                </a:moveTo>
                <a:lnTo>
                  <a:pt x="8456400" y="0"/>
                </a:lnTo>
                <a:lnTo>
                  <a:pt x="8456400" y="5814000"/>
                </a:lnTo>
                <a:lnTo>
                  <a:pt x="8368422" y="5814000"/>
                </a:lnTo>
                <a:lnTo>
                  <a:pt x="8368422" y="3511052"/>
                </a:lnTo>
                <a:lnTo>
                  <a:pt x="1546382" y="3511052"/>
                </a:lnTo>
                <a:lnTo>
                  <a:pt x="1546382" y="5814000"/>
                </a:lnTo>
                <a:lnTo>
                  <a:pt x="0" y="581400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結果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587351" y="127503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查詢結果與全文下載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57590" y="5636185"/>
            <a:ext cx="2431290" cy="672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點選「篇名」可觀看文章詳目資訊</a:t>
            </a:r>
          </a:p>
        </p:txBody>
      </p:sp>
      <p:cxnSp>
        <p:nvCxnSpPr>
          <p:cNvPr id="22" name="直線接點 21"/>
          <p:cNvCxnSpPr/>
          <p:nvPr/>
        </p:nvCxnSpPr>
        <p:spPr>
          <a:xfrm flipV="1">
            <a:off x="10475772" y="4507455"/>
            <a:ext cx="6612" cy="513107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橢圓 22"/>
          <p:cNvSpPr/>
          <p:nvPr/>
        </p:nvSpPr>
        <p:spPr>
          <a:xfrm>
            <a:off x="10428384" y="4966563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8956042" y="4334653"/>
            <a:ext cx="1762126" cy="4041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全文</a:t>
            </a:r>
            <a:r>
              <a:rPr lang="en-US" altLang="zh-TW" dirty="0">
                <a:solidFill>
                  <a:schemeClr val="tx1"/>
                </a:solidFill>
              </a:rPr>
              <a:t>PDF</a:t>
            </a:r>
            <a:r>
              <a:rPr lang="zh-TW" altLang="en-US" dirty="0">
                <a:solidFill>
                  <a:schemeClr val="tx1"/>
                </a:solidFill>
              </a:rPr>
              <a:t>下載</a:t>
            </a:r>
          </a:p>
        </p:txBody>
      </p:sp>
      <p:cxnSp>
        <p:nvCxnSpPr>
          <p:cNvPr id="27" name="直線接點 26"/>
          <p:cNvCxnSpPr/>
          <p:nvPr/>
        </p:nvCxnSpPr>
        <p:spPr>
          <a:xfrm flipV="1">
            <a:off x="7968213" y="3338755"/>
            <a:ext cx="6612" cy="513107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27"/>
          <p:cNvSpPr/>
          <p:nvPr/>
        </p:nvSpPr>
        <p:spPr>
          <a:xfrm>
            <a:off x="7920825" y="3797863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5247211" y="3165953"/>
            <a:ext cx="3708831" cy="4041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查詢結果筆數，可切換頁面瀏覽</a:t>
            </a:r>
          </a:p>
        </p:txBody>
      </p:sp>
      <p:cxnSp>
        <p:nvCxnSpPr>
          <p:cNvPr id="30" name="直線接點 29"/>
          <p:cNvCxnSpPr/>
          <p:nvPr/>
        </p:nvCxnSpPr>
        <p:spPr>
          <a:xfrm>
            <a:off x="4388880" y="5856838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橢圓 30"/>
          <p:cNvSpPr/>
          <p:nvPr/>
        </p:nvSpPr>
        <p:spPr>
          <a:xfrm>
            <a:off x="4759885" y="5802838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98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5028"/>
          <a:stretch/>
        </p:blipFill>
        <p:spPr>
          <a:xfrm>
            <a:off x="2703600" y="1013350"/>
            <a:ext cx="3362400" cy="58360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文章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詳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411242" y="1210994"/>
            <a:ext cx="1314502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文章資訊</a:t>
            </a:r>
          </a:p>
        </p:txBody>
      </p:sp>
      <p:sp>
        <p:nvSpPr>
          <p:cNvPr id="43" name="橢圓 42"/>
          <p:cNvSpPr/>
          <p:nvPr/>
        </p:nvSpPr>
        <p:spPr>
          <a:xfrm>
            <a:off x="6179193" y="1073300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21" name="手繪多邊形 20"/>
          <p:cNvSpPr/>
          <p:nvPr/>
        </p:nvSpPr>
        <p:spPr>
          <a:xfrm>
            <a:off x="2699477" y="1006305"/>
            <a:ext cx="3362400" cy="5835600"/>
          </a:xfrm>
          <a:custGeom>
            <a:avLst/>
            <a:gdLst>
              <a:gd name="connsiteX0" fmla="*/ 84466 w 3362400"/>
              <a:gd name="connsiteY0" fmla="*/ 2363521 h 5835600"/>
              <a:gd name="connsiteX1" fmla="*/ 84466 w 3362400"/>
              <a:gd name="connsiteY1" fmla="*/ 2974306 h 5835600"/>
              <a:gd name="connsiteX2" fmla="*/ 3273313 w 3362400"/>
              <a:gd name="connsiteY2" fmla="*/ 2974306 h 5835600"/>
              <a:gd name="connsiteX3" fmla="*/ 3273313 w 3362400"/>
              <a:gd name="connsiteY3" fmla="*/ 2363521 h 5835600"/>
              <a:gd name="connsiteX4" fmla="*/ 84467 w 3362400"/>
              <a:gd name="connsiteY4" fmla="*/ 692365 h 5835600"/>
              <a:gd name="connsiteX5" fmla="*/ 84467 w 3362400"/>
              <a:gd name="connsiteY5" fmla="*/ 2288985 h 5835600"/>
              <a:gd name="connsiteX6" fmla="*/ 3273314 w 3362400"/>
              <a:gd name="connsiteY6" fmla="*/ 2288985 h 5835600"/>
              <a:gd name="connsiteX7" fmla="*/ 3273314 w 3362400"/>
              <a:gd name="connsiteY7" fmla="*/ 692365 h 5835600"/>
              <a:gd name="connsiteX8" fmla="*/ 0 w 3362400"/>
              <a:gd name="connsiteY8" fmla="*/ 0 h 5835600"/>
              <a:gd name="connsiteX9" fmla="*/ 3362400 w 3362400"/>
              <a:gd name="connsiteY9" fmla="*/ 0 h 5835600"/>
              <a:gd name="connsiteX10" fmla="*/ 3362400 w 3362400"/>
              <a:gd name="connsiteY10" fmla="*/ 5835600 h 5835600"/>
              <a:gd name="connsiteX11" fmla="*/ 0 w 3362400"/>
              <a:gd name="connsiteY11" fmla="*/ 5835600 h 583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62400" h="5835600">
                <a:moveTo>
                  <a:pt x="84466" y="2363521"/>
                </a:moveTo>
                <a:lnTo>
                  <a:pt x="84466" y="2974306"/>
                </a:lnTo>
                <a:lnTo>
                  <a:pt x="3273313" y="2974306"/>
                </a:lnTo>
                <a:lnTo>
                  <a:pt x="3273313" y="2363521"/>
                </a:lnTo>
                <a:close/>
                <a:moveTo>
                  <a:pt x="84467" y="692365"/>
                </a:moveTo>
                <a:lnTo>
                  <a:pt x="84467" y="2288985"/>
                </a:lnTo>
                <a:lnTo>
                  <a:pt x="3273314" y="2288985"/>
                </a:lnTo>
                <a:lnTo>
                  <a:pt x="3273314" y="692365"/>
                </a:lnTo>
                <a:close/>
                <a:moveTo>
                  <a:pt x="0" y="0"/>
                </a:moveTo>
                <a:lnTo>
                  <a:pt x="3362400" y="0"/>
                </a:lnTo>
                <a:lnTo>
                  <a:pt x="3362400" y="5835600"/>
                </a:lnTo>
                <a:lnTo>
                  <a:pt x="0" y="583560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2490457" y="1698671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37" name="橢圓 36"/>
          <p:cNvSpPr/>
          <p:nvPr/>
        </p:nvSpPr>
        <p:spPr>
          <a:xfrm>
            <a:off x="2490456" y="3041834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665" y="1721181"/>
            <a:ext cx="5673600" cy="2733733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6411243" y="4899331"/>
            <a:ext cx="1534894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中英文摘要</a:t>
            </a:r>
          </a:p>
        </p:txBody>
      </p:sp>
      <p:sp>
        <p:nvSpPr>
          <p:cNvPr id="44" name="橢圓 43"/>
          <p:cNvSpPr/>
          <p:nvPr/>
        </p:nvSpPr>
        <p:spPr>
          <a:xfrm>
            <a:off x="6179193" y="4732840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665" y="5366259"/>
            <a:ext cx="5497200" cy="10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1936" y="1415580"/>
            <a:ext cx="8668775" cy="4698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805379" y="4774020"/>
            <a:ext cx="2541181" cy="642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7863711" y="3879542"/>
            <a:ext cx="1694959" cy="535295"/>
          </a:xfrm>
          <a:prstGeom prst="wedgeRectCallout">
            <a:avLst>
              <a:gd name="adj1" fmla="val -39854"/>
              <a:gd name="adj2" fmla="val 82715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 smtClean="0"/>
              <a:t>點選電子資源</a:t>
            </a:r>
            <a:endParaRPr kumimoji="0" lang="zh-TW" altLang="en-US" b="1" dirty="0"/>
          </a:p>
        </p:txBody>
      </p:sp>
      <p:sp>
        <p:nvSpPr>
          <p:cNvPr id="8" name="標題 2"/>
          <p:cNvSpPr txBox="1">
            <a:spLocks/>
          </p:cNvSpPr>
          <p:nvPr/>
        </p:nvSpPr>
        <p:spPr>
          <a:xfrm>
            <a:off x="2335028" y="272572"/>
            <a:ext cx="9286357" cy="719137"/>
          </a:xfrm>
          <a:prstGeom prst="rect">
            <a:avLst/>
          </a:prstGeom>
        </p:spPr>
        <p:txBody>
          <a:bodyPr/>
          <a:lstStyle/>
          <a:p>
            <a:pPr defTabSz="457200" fontAlgn="auto">
              <a:spcAft>
                <a:spcPts val="0"/>
              </a:spcAft>
              <a:defRPr/>
            </a:pPr>
            <a:r>
              <a:rPr lang="zh-TW" altLang="en-US" sz="4400" b="1" dirty="0"/>
              <a:t>國立臺灣圖書館</a:t>
            </a:r>
            <a:r>
              <a:rPr lang="en-US" altLang="zh-TW" sz="4400" b="1" dirty="0"/>
              <a:t>-</a:t>
            </a:r>
            <a:r>
              <a:rPr lang="zh-TW" altLang="en-US" sz="4400" b="1" dirty="0"/>
              <a:t>數位資源</a:t>
            </a:r>
          </a:p>
        </p:txBody>
      </p:sp>
    </p:spTree>
    <p:extLst>
      <p:ext uri="{BB962C8B-B14F-4D97-AF65-F5344CB8AC3E}">
        <p14:creationId xmlns:p14="http://schemas.microsoft.com/office/powerpoint/2010/main" val="16689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458" y="4719974"/>
            <a:ext cx="5990400" cy="225725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136" y="1470480"/>
            <a:ext cx="4399147" cy="98081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4"/>
          <a:srcRect b="5028"/>
          <a:stretch/>
        </p:blipFill>
        <p:spPr>
          <a:xfrm>
            <a:off x="2703600" y="1013350"/>
            <a:ext cx="3362400" cy="58360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文章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詳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470136" y="1089411"/>
            <a:ext cx="3828570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本卷期文章目次，點選可直接瀏覽</a:t>
            </a:r>
          </a:p>
        </p:txBody>
      </p:sp>
      <p:sp>
        <p:nvSpPr>
          <p:cNvPr id="31" name="矩形 30"/>
          <p:cNvSpPr/>
          <p:nvPr/>
        </p:nvSpPr>
        <p:spPr>
          <a:xfrm>
            <a:off x="6470136" y="4105844"/>
            <a:ext cx="5161032" cy="6054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zh-TW" altLang="en-US" dirty="0"/>
              <a:t>相關文獻</a:t>
            </a:r>
            <a:r>
              <a:rPr lang="zh-TW" altLang="en-US" dirty="0" smtClean="0"/>
              <a:t>導引至</a:t>
            </a:r>
            <a:r>
              <a:rPr lang="en-US" altLang="zh-TW" dirty="0" err="1" smtClean="0"/>
              <a:t>HyRead</a:t>
            </a:r>
            <a:r>
              <a:rPr lang="zh-TW" altLang="en-US" dirty="0"/>
              <a:t>期刊、</a:t>
            </a:r>
            <a:r>
              <a:rPr lang="en-US" altLang="zh-TW" dirty="0" err="1"/>
              <a:t>Ericdata</a:t>
            </a:r>
            <a:r>
              <a:rPr lang="zh-TW" altLang="en-US" dirty="0"/>
              <a:t>高等教育知識庫</a:t>
            </a:r>
            <a:r>
              <a:rPr lang="zh-TW" altLang="en-US" dirty="0" smtClean="0"/>
              <a:t>、國</a:t>
            </a:r>
            <a:r>
              <a:rPr lang="zh-TW" altLang="en-US" dirty="0"/>
              <a:t>圖期刊、博碩士</a:t>
            </a:r>
            <a:r>
              <a:rPr lang="zh-TW" altLang="en-US" dirty="0" smtClean="0"/>
              <a:t>論文資料庫</a:t>
            </a:r>
            <a:endParaRPr lang="zh-TW" altLang="en-US" dirty="0"/>
          </a:p>
        </p:txBody>
      </p:sp>
      <p:sp>
        <p:nvSpPr>
          <p:cNvPr id="40" name="橢圓 39"/>
          <p:cNvSpPr/>
          <p:nvPr/>
        </p:nvSpPr>
        <p:spPr>
          <a:xfrm>
            <a:off x="6273220" y="955818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42" name="橢圓 41"/>
          <p:cNvSpPr/>
          <p:nvPr/>
        </p:nvSpPr>
        <p:spPr>
          <a:xfrm>
            <a:off x="6273220" y="3958920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27" name="手繪多邊形 26"/>
          <p:cNvSpPr/>
          <p:nvPr/>
        </p:nvSpPr>
        <p:spPr>
          <a:xfrm>
            <a:off x="2703599" y="999332"/>
            <a:ext cx="3362400" cy="5846400"/>
          </a:xfrm>
          <a:custGeom>
            <a:avLst/>
            <a:gdLst>
              <a:gd name="connsiteX0" fmla="*/ 76842 w 3362400"/>
              <a:gd name="connsiteY0" fmla="*/ 4477949 h 5846400"/>
              <a:gd name="connsiteX1" fmla="*/ 76842 w 3362400"/>
              <a:gd name="connsiteY1" fmla="*/ 5763776 h 5846400"/>
              <a:gd name="connsiteX2" fmla="*/ 3257253 w 3362400"/>
              <a:gd name="connsiteY2" fmla="*/ 5763776 h 5846400"/>
              <a:gd name="connsiteX3" fmla="*/ 3257253 w 3362400"/>
              <a:gd name="connsiteY3" fmla="*/ 4477949 h 5846400"/>
              <a:gd name="connsiteX4" fmla="*/ 76842 w 3362400"/>
              <a:gd name="connsiteY4" fmla="*/ 3586800 h 5846400"/>
              <a:gd name="connsiteX5" fmla="*/ 76842 w 3362400"/>
              <a:gd name="connsiteY5" fmla="*/ 4262779 h 5846400"/>
              <a:gd name="connsiteX6" fmla="*/ 3257253 w 3362400"/>
              <a:gd name="connsiteY6" fmla="*/ 4262779 h 5846400"/>
              <a:gd name="connsiteX7" fmla="*/ 3257253 w 3362400"/>
              <a:gd name="connsiteY7" fmla="*/ 3586800 h 5846400"/>
              <a:gd name="connsiteX8" fmla="*/ 76842 w 3362400"/>
              <a:gd name="connsiteY8" fmla="*/ 3013276 h 5846400"/>
              <a:gd name="connsiteX9" fmla="*/ 76842 w 3362400"/>
              <a:gd name="connsiteY9" fmla="*/ 3503656 h 5846400"/>
              <a:gd name="connsiteX10" fmla="*/ 3257253 w 3362400"/>
              <a:gd name="connsiteY10" fmla="*/ 3503656 h 5846400"/>
              <a:gd name="connsiteX11" fmla="*/ 3257253 w 3362400"/>
              <a:gd name="connsiteY11" fmla="*/ 3013276 h 5846400"/>
              <a:gd name="connsiteX12" fmla="*/ 0 w 3362400"/>
              <a:gd name="connsiteY12" fmla="*/ 0 h 5846400"/>
              <a:gd name="connsiteX13" fmla="*/ 3362400 w 3362400"/>
              <a:gd name="connsiteY13" fmla="*/ 0 h 5846400"/>
              <a:gd name="connsiteX14" fmla="*/ 3362400 w 3362400"/>
              <a:gd name="connsiteY14" fmla="*/ 5846400 h 5846400"/>
              <a:gd name="connsiteX15" fmla="*/ 0 w 3362400"/>
              <a:gd name="connsiteY15" fmla="*/ 5846400 h 58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62400" h="5846400">
                <a:moveTo>
                  <a:pt x="76842" y="4477949"/>
                </a:moveTo>
                <a:lnTo>
                  <a:pt x="76842" y="5763776"/>
                </a:lnTo>
                <a:lnTo>
                  <a:pt x="3257253" y="5763776"/>
                </a:lnTo>
                <a:lnTo>
                  <a:pt x="3257253" y="4477949"/>
                </a:lnTo>
                <a:close/>
                <a:moveTo>
                  <a:pt x="76842" y="3586800"/>
                </a:moveTo>
                <a:lnTo>
                  <a:pt x="76842" y="4262779"/>
                </a:lnTo>
                <a:lnTo>
                  <a:pt x="3257253" y="4262779"/>
                </a:lnTo>
                <a:lnTo>
                  <a:pt x="3257253" y="3586800"/>
                </a:lnTo>
                <a:close/>
                <a:moveTo>
                  <a:pt x="76842" y="3013276"/>
                </a:moveTo>
                <a:lnTo>
                  <a:pt x="76842" y="3503656"/>
                </a:lnTo>
                <a:lnTo>
                  <a:pt x="3257253" y="3503656"/>
                </a:lnTo>
                <a:lnTo>
                  <a:pt x="3257253" y="3013276"/>
                </a:lnTo>
                <a:close/>
                <a:moveTo>
                  <a:pt x="0" y="0"/>
                </a:moveTo>
                <a:lnTo>
                  <a:pt x="3362400" y="0"/>
                </a:lnTo>
                <a:lnTo>
                  <a:pt x="3362400" y="5846400"/>
                </a:lnTo>
                <a:lnTo>
                  <a:pt x="0" y="584640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2518806" y="3968107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3" name="橢圓 32"/>
          <p:cNvSpPr/>
          <p:nvPr/>
        </p:nvSpPr>
        <p:spPr>
          <a:xfrm>
            <a:off x="2518806" y="4412811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34" name="橢圓 33"/>
          <p:cNvSpPr/>
          <p:nvPr/>
        </p:nvSpPr>
        <p:spPr>
          <a:xfrm>
            <a:off x="2518806" y="5270822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5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135" y="3082795"/>
            <a:ext cx="4399200" cy="76925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470136" y="2694773"/>
            <a:ext cx="4694688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本篇文章關鍵字，點選可開啟維基百科查詢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6273220" y="2541586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4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272" y="1156447"/>
            <a:ext cx="9287376" cy="564572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全文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下載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587351" y="127503"/>
            <a:ext cx="5120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PDF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檔案方便存取使用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20" name="手繪多邊形 19"/>
          <p:cNvSpPr/>
          <p:nvPr/>
        </p:nvSpPr>
        <p:spPr>
          <a:xfrm>
            <a:off x="2674271" y="1156446"/>
            <a:ext cx="9287376" cy="5645726"/>
          </a:xfrm>
          <a:custGeom>
            <a:avLst/>
            <a:gdLst>
              <a:gd name="connsiteX0" fmla="*/ 8103995 w 9287376"/>
              <a:gd name="connsiteY0" fmla="*/ 2061882 h 5645726"/>
              <a:gd name="connsiteX1" fmla="*/ 8103995 w 9287376"/>
              <a:gd name="connsiteY1" fmla="*/ 2420471 h 5645726"/>
              <a:gd name="connsiteX2" fmla="*/ 9159140 w 9287376"/>
              <a:gd name="connsiteY2" fmla="*/ 2420471 h 5645726"/>
              <a:gd name="connsiteX3" fmla="*/ 9159140 w 9287376"/>
              <a:gd name="connsiteY3" fmla="*/ 2061882 h 5645726"/>
              <a:gd name="connsiteX4" fmla="*/ 0 w 9287376"/>
              <a:gd name="connsiteY4" fmla="*/ 0 h 5645726"/>
              <a:gd name="connsiteX5" fmla="*/ 9287376 w 9287376"/>
              <a:gd name="connsiteY5" fmla="*/ 0 h 5645726"/>
              <a:gd name="connsiteX6" fmla="*/ 9287376 w 9287376"/>
              <a:gd name="connsiteY6" fmla="*/ 5645726 h 5645726"/>
              <a:gd name="connsiteX7" fmla="*/ 0 w 9287376"/>
              <a:gd name="connsiteY7" fmla="*/ 5645726 h 564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87376" h="5645726">
                <a:moveTo>
                  <a:pt x="8103995" y="2061882"/>
                </a:moveTo>
                <a:lnTo>
                  <a:pt x="8103995" y="2420471"/>
                </a:lnTo>
                <a:lnTo>
                  <a:pt x="9159140" y="2420471"/>
                </a:lnTo>
                <a:lnTo>
                  <a:pt x="9159140" y="2061882"/>
                </a:lnTo>
                <a:close/>
                <a:moveTo>
                  <a:pt x="0" y="0"/>
                </a:moveTo>
                <a:lnTo>
                  <a:pt x="9287376" y="0"/>
                </a:lnTo>
                <a:lnTo>
                  <a:pt x="9287376" y="5645726"/>
                </a:lnTo>
                <a:lnTo>
                  <a:pt x="0" y="5645726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 flipV="1">
            <a:off x="11282855" y="2646385"/>
            <a:ext cx="6612" cy="513107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橢圓 12"/>
          <p:cNvSpPr/>
          <p:nvPr/>
        </p:nvSpPr>
        <p:spPr>
          <a:xfrm>
            <a:off x="11235467" y="3105493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9925101" y="2482548"/>
            <a:ext cx="1762126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全文</a:t>
            </a:r>
            <a:r>
              <a:rPr lang="en-US" altLang="zh-TW" dirty="0">
                <a:solidFill>
                  <a:schemeClr val="tx1"/>
                </a:solidFill>
              </a:rPr>
              <a:t>PDF</a:t>
            </a:r>
            <a:r>
              <a:rPr lang="zh-TW" altLang="en-US" dirty="0">
                <a:solidFill>
                  <a:schemeClr val="tx1"/>
                </a:solidFill>
              </a:rPr>
              <a:t>下載</a:t>
            </a:r>
          </a:p>
        </p:txBody>
      </p:sp>
      <p:sp>
        <p:nvSpPr>
          <p:cNvPr id="18" name="矩形圖說文字 17"/>
          <p:cNvSpPr/>
          <p:nvPr/>
        </p:nvSpPr>
        <p:spPr>
          <a:xfrm>
            <a:off x="370965" y="4210050"/>
            <a:ext cx="2409477" cy="1689605"/>
          </a:xfrm>
          <a:prstGeom prst="wedgeRectCallout">
            <a:avLst>
              <a:gd name="adj1" fmla="val 47584"/>
              <a:gd name="adj2" fmla="val 76525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小提醒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請尊重智慧財產權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務必在合理範圍內使用，切勿非法大量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下載及傳佈</a:t>
            </a:r>
            <a:endParaRPr lang="en-US" altLang="zh-TW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073">
            <a:off x="1902230" y="3812697"/>
            <a:ext cx="792000" cy="792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455" y="2260244"/>
            <a:ext cx="4541928" cy="4541928"/>
          </a:xfrm>
          <a:prstGeom prst="rect">
            <a:avLst/>
          </a:prstGeom>
        </p:spPr>
      </p:pic>
      <p:cxnSp>
        <p:nvCxnSpPr>
          <p:cNvPr id="15" name="直線單箭頭接點 14"/>
          <p:cNvCxnSpPr/>
          <p:nvPr/>
        </p:nvCxnSpPr>
        <p:spPr>
          <a:xfrm flipH="1">
            <a:off x="8823960" y="3395509"/>
            <a:ext cx="1982204" cy="0"/>
          </a:xfrm>
          <a:prstGeom prst="straightConnector1">
            <a:avLst/>
          </a:prstGeom>
          <a:ln w="57150">
            <a:solidFill>
              <a:srgbClr val="EB70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9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13" y="1034510"/>
            <a:ext cx="9304519" cy="5666693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</p:pic>
      <p:sp>
        <p:nvSpPr>
          <p:cNvPr id="45" name="矩形 44"/>
          <p:cNvSpPr/>
          <p:nvPr/>
        </p:nvSpPr>
        <p:spPr>
          <a:xfrm>
            <a:off x="2979629" y="1097475"/>
            <a:ext cx="690113" cy="194893"/>
          </a:xfrm>
          <a:prstGeom prst="rect">
            <a:avLst/>
          </a:prstGeom>
          <a:solidFill>
            <a:srgbClr val="D94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2239122" y="1019994"/>
            <a:ext cx="9315110" cy="5820229"/>
          </a:xfrm>
          <a:custGeom>
            <a:avLst/>
            <a:gdLst>
              <a:gd name="connsiteX0" fmla="*/ 7871324 w 10125620"/>
              <a:gd name="connsiteY0" fmla="*/ 2516414 h 6507842"/>
              <a:gd name="connsiteX1" fmla="*/ 7871324 w 10125620"/>
              <a:gd name="connsiteY1" fmla="*/ 5462813 h 6507842"/>
              <a:gd name="connsiteX2" fmla="*/ 9772697 w 10125620"/>
              <a:gd name="connsiteY2" fmla="*/ 5462813 h 6507842"/>
              <a:gd name="connsiteX3" fmla="*/ 9772697 w 10125620"/>
              <a:gd name="connsiteY3" fmla="*/ 2516414 h 6507842"/>
              <a:gd name="connsiteX4" fmla="*/ 1536364 w 10125620"/>
              <a:gd name="connsiteY4" fmla="*/ 789213 h 6507842"/>
              <a:gd name="connsiteX5" fmla="*/ 1536364 w 10125620"/>
              <a:gd name="connsiteY5" fmla="*/ 796471 h 6507842"/>
              <a:gd name="connsiteX6" fmla="*/ 352923 w 10125620"/>
              <a:gd name="connsiteY6" fmla="*/ 796471 h 6507842"/>
              <a:gd name="connsiteX7" fmla="*/ 352923 w 10125620"/>
              <a:gd name="connsiteY7" fmla="*/ 3996872 h 6507842"/>
              <a:gd name="connsiteX8" fmla="*/ 2012586 w 10125620"/>
              <a:gd name="connsiteY8" fmla="*/ 3996872 h 6507842"/>
              <a:gd name="connsiteX9" fmla="*/ 2012586 w 10125620"/>
              <a:gd name="connsiteY9" fmla="*/ 1144815 h 6507842"/>
              <a:gd name="connsiteX10" fmla="*/ 9772697 w 10125620"/>
              <a:gd name="connsiteY10" fmla="*/ 1144815 h 6507842"/>
              <a:gd name="connsiteX11" fmla="*/ 9772697 w 10125620"/>
              <a:gd name="connsiteY11" fmla="*/ 789213 h 6507842"/>
              <a:gd name="connsiteX12" fmla="*/ 5723212 w 10125620"/>
              <a:gd name="connsiteY12" fmla="*/ 152400 h 6507842"/>
              <a:gd name="connsiteX13" fmla="*/ 5723212 w 10125620"/>
              <a:gd name="connsiteY13" fmla="*/ 658586 h 6507842"/>
              <a:gd name="connsiteX14" fmla="*/ 9772698 w 10125620"/>
              <a:gd name="connsiteY14" fmla="*/ 658586 h 6507842"/>
              <a:gd name="connsiteX15" fmla="*/ 9772698 w 10125620"/>
              <a:gd name="connsiteY15" fmla="*/ 152400 h 6507842"/>
              <a:gd name="connsiteX16" fmla="*/ 0 w 10125620"/>
              <a:gd name="connsiteY16" fmla="*/ 0 h 6507842"/>
              <a:gd name="connsiteX17" fmla="*/ 10125620 w 10125620"/>
              <a:gd name="connsiteY17" fmla="*/ 0 h 6507842"/>
              <a:gd name="connsiteX18" fmla="*/ 10125620 w 10125620"/>
              <a:gd name="connsiteY18" fmla="*/ 6507842 h 6507842"/>
              <a:gd name="connsiteX19" fmla="*/ 0 w 10125620"/>
              <a:gd name="connsiteY19" fmla="*/ 6507842 h 6507842"/>
              <a:gd name="connsiteX0" fmla="*/ 7871324 w 10125620"/>
              <a:gd name="connsiteY0" fmla="*/ 2516414 h 6507842"/>
              <a:gd name="connsiteX1" fmla="*/ 7871324 w 10125620"/>
              <a:gd name="connsiteY1" fmla="*/ 5462813 h 6507842"/>
              <a:gd name="connsiteX2" fmla="*/ 9772697 w 10125620"/>
              <a:gd name="connsiteY2" fmla="*/ 5462813 h 6507842"/>
              <a:gd name="connsiteX3" fmla="*/ 9772697 w 10125620"/>
              <a:gd name="connsiteY3" fmla="*/ 2516414 h 6507842"/>
              <a:gd name="connsiteX4" fmla="*/ 7871324 w 10125620"/>
              <a:gd name="connsiteY4" fmla="*/ 2516414 h 6507842"/>
              <a:gd name="connsiteX5" fmla="*/ 1536364 w 10125620"/>
              <a:gd name="connsiteY5" fmla="*/ 789213 h 6507842"/>
              <a:gd name="connsiteX6" fmla="*/ 1536364 w 10125620"/>
              <a:gd name="connsiteY6" fmla="*/ 796471 h 6507842"/>
              <a:gd name="connsiteX7" fmla="*/ 352923 w 10125620"/>
              <a:gd name="connsiteY7" fmla="*/ 796471 h 6507842"/>
              <a:gd name="connsiteX8" fmla="*/ 352923 w 10125620"/>
              <a:gd name="connsiteY8" fmla="*/ 3996872 h 6507842"/>
              <a:gd name="connsiteX9" fmla="*/ 2012586 w 10125620"/>
              <a:gd name="connsiteY9" fmla="*/ 3996872 h 6507842"/>
              <a:gd name="connsiteX10" fmla="*/ 2012586 w 10125620"/>
              <a:gd name="connsiteY10" fmla="*/ 1144815 h 6507842"/>
              <a:gd name="connsiteX11" fmla="*/ 9772697 w 10125620"/>
              <a:gd name="connsiteY11" fmla="*/ 1144815 h 6507842"/>
              <a:gd name="connsiteX12" fmla="*/ 9772697 w 10125620"/>
              <a:gd name="connsiteY12" fmla="*/ 789213 h 6507842"/>
              <a:gd name="connsiteX13" fmla="*/ 1536364 w 10125620"/>
              <a:gd name="connsiteY13" fmla="*/ 789213 h 6507842"/>
              <a:gd name="connsiteX14" fmla="*/ 5723212 w 10125620"/>
              <a:gd name="connsiteY14" fmla="*/ 152400 h 6507842"/>
              <a:gd name="connsiteX15" fmla="*/ 5723212 w 10125620"/>
              <a:gd name="connsiteY15" fmla="*/ 658586 h 6507842"/>
              <a:gd name="connsiteX16" fmla="*/ 9772698 w 10125620"/>
              <a:gd name="connsiteY16" fmla="*/ 658586 h 6507842"/>
              <a:gd name="connsiteX17" fmla="*/ 9772698 w 10125620"/>
              <a:gd name="connsiteY17" fmla="*/ 152400 h 6507842"/>
              <a:gd name="connsiteX18" fmla="*/ 5723212 w 10125620"/>
              <a:gd name="connsiteY18" fmla="*/ 152400 h 6507842"/>
              <a:gd name="connsiteX19" fmla="*/ 0 w 10125620"/>
              <a:gd name="connsiteY19" fmla="*/ 0 h 6507842"/>
              <a:gd name="connsiteX20" fmla="*/ 10125620 w 10125620"/>
              <a:gd name="connsiteY20" fmla="*/ 0 h 6507842"/>
              <a:gd name="connsiteX21" fmla="*/ 10125620 w 10125620"/>
              <a:gd name="connsiteY21" fmla="*/ 6507842 h 6507842"/>
              <a:gd name="connsiteX22" fmla="*/ 14514 w 10125620"/>
              <a:gd name="connsiteY22" fmla="*/ 6348185 h 6507842"/>
              <a:gd name="connsiteX23" fmla="*/ 0 w 10125620"/>
              <a:gd name="connsiteY23" fmla="*/ 0 h 6507842"/>
              <a:gd name="connsiteX0" fmla="*/ 7871324 w 10125620"/>
              <a:gd name="connsiteY0" fmla="*/ 2516414 h 6348185"/>
              <a:gd name="connsiteX1" fmla="*/ 7871324 w 10125620"/>
              <a:gd name="connsiteY1" fmla="*/ 5462813 h 6348185"/>
              <a:gd name="connsiteX2" fmla="*/ 9772697 w 10125620"/>
              <a:gd name="connsiteY2" fmla="*/ 5462813 h 6348185"/>
              <a:gd name="connsiteX3" fmla="*/ 9772697 w 10125620"/>
              <a:gd name="connsiteY3" fmla="*/ 2516414 h 6348185"/>
              <a:gd name="connsiteX4" fmla="*/ 7871324 w 10125620"/>
              <a:gd name="connsiteY4" fmla="*/ 2516414 h 6348185"/>
              <a:gd name="connsiteX5" fmla="*/ 1536364 w 10125620"/>
              <a:gd name="connsiteY5" fmla="*/ 789213 h 6348185"/>
              <a:gd name="connsiteX6" fmla="*/ 1536364 w 10125620"/>
              <a:gd name="connsiteY6" fmla="*/ 796471 h 6348185"/>
              <a:gd name="connsiteX7" fmla="*/ 352923 w 10125620"/>
              <a:gd name="connsiteY7" fmla="*/ 796471 h 6348185"/>
              <a:gd name="connsiteX8" fmla="*/ 352923 w 10125620"/>
              <a:gd name="connsiteY8" fmla="*/ 3996872 h 6348185"/>
              <a:gd name="connsiteX9" fmla="*/ 2012586 w 10125620"/>
              <a:gd name="connsiteY9" fmla="*/ 3996872 h 6348185"/>
              <a:gd name="connsiteX10" fmla="*/ 2012586 w 10125620"/>
              <a:gd name="connsiteY10" fmla="*/ 1144815 h 6348185"/>
              <a:gd name="connsiteX11" fmla="*/ 9772697 w 10125620"/>
              <a:gd name="connsiteY11" fmla="*/ 1144815 h 6348185"/>
              <a:gd name="connsiteX12" fmla="*/ 9772697 w 10125620"/>
              <a:gd name="connsiteY12" fmla="*/ 789213 h 6348185"/>
              <a:gd name="connsiteX13" fmla="*/ 1536364 w 10125620"/>
              <a:gd name="connsiteY13" fmla="*/ 789213 h 6348185"/>
              <a:gd name="connsiteX14" fmla="*/ 5723212 w 10125620"/>
              <a:gd name="connsiteY14" fmla="*/ 152400 h 6348185"/>
              <a:gd name="connsiteX15" fmla="*/ 5723212 w 10125620"/>
              <a:gd name="connsiteY15" fmla="*/ 658586 h 6348185"/>
              <a:gd name="connsiteX16" fmla="*/ 9772698 w 10125620"/>
              <a:gd name="connsiteY16" fmla="*/ 658586 h 6348185"/>
              <a:gd name="connsiteX17" fmla="*/ 9772698 w 10125620"/>
              <a:gd name="connsiteY17" fmla="*/ 152400 h 6348185"/>
              <a:gd name="connsiteX18" fmla="*/ 5723212 w 10125620"/>
              <a:gd name="connsiteY18" fmla="*/ 152400 h 6348185"/>
              <a:gd name="connsiteX19" fmla="*/ 0 w 10125620"/>
              <a:gd name="connsiteY19" fmla="*/ 0 h 6348185"/>
              <a:gd name="connsiteX20" fmla="*/ 10125620 w 10125620"/>
              <a:gd name="connsiteY20" fmla="*/ 0 h 6348185"/>
              <a:gd name="connsiteX21" fmla="*/ 10096591 w 10125620"/>
              <a:gd name="connsiteY21" fmla="*/ 6348185 h 6348185"/>
              <a:gd name="connsiteX22" fmla="*/ 14514 w 10125620"/>
              <a:gd name="connsiteY22" fmla="*/ 6348185 h 6348185"/>
              <a:gd name="connsiteX23" fmla="*/ 0 w 10125620"/>
              <a:gd name="connsiteY23" fmla="*/ 0 h 6348185"/>
              <a:gd name="connsiteX0" fmla="*/ 7871324 w 10125620"/>
              <a:gd name="connsiteY0" fmla="*/ 2516414 h 6348185"/>
              <a:gd name="connsiteX1" fmla="*/ 7871324 w 10125620"/>
              <a:gd name="connsiteY1" fmla="*/ 5462813 h 6348185"/>
              <a:gd name="connsiteX2" fmla="*/ 9772697 w 10125620"/>
              <a:gd name="connsiteY2" fmla="*/ 5462813 h 6348185"/>
              <a:gd name="connsiteX3" fmla="*/ 9772697 w 10125620"/>
              <a:gd name="connsiteY3" fmla="*/ 2516414 h 6348185"/>
              <a:gd name="connsiteX4" fmla="*/ 7871324 w 10125620"/>
              <a:gd name="connsiteY4" fmla="*/ 2516414 h 6348185"/>
              <a:gd name="connsiteX5" fmla="*/ 1536364 w 10125620"/>
              <a:gd name="connsiteY5" fmla="*/ 789213 h 6348185"/>
              <a:gd name="connsiteX6" fmla="*/ 1536364 w 10125620"/>
              <a:gd name="connsiteY6" fmla="*/ 796471 h 6348185"/>
              <a:gd name="connsiteX7" fmla="*/ 352923 w 10125620"/>
              <a:gd name="connsiteY7" fmla="*/ 796471 h 6348185"/>
              <a:gd name="connsiteX8" fmla="*/ 352923 w 10125620"/>
              <a:gd name="connsiteY8" fmla="*/ 3996872 h 6348185"/>
              <a:gd name="connsiteX9" fmla="*/ 2012586 w 10125620"/>
              <a:gd name="connsiteY9" fmla="*/ 3996872 h 6348185"/>
              <a:gd name="connsiteX10" fmla="*/ 2012586 w 10125620"/>
              <a:gd name="connsiteY10" fmla="*/ 1144815 h 6348185"/>
              <a:gd name="connsiteX11" fmla="*/ 9772697 w 10125620"/>
              <a:gd name="connsiteY11" fmla="*/ 1144815 h 6348185"/>
              <a:gd name="connsiteX12" fmla="*/ 9772697 w 10125620"/>
              <a:gd name="connsiteY12" fmla="*/ 789213 h 6348185"/>
              <a:gd name="connsiteX13" fmla="*/ 1536364 w 10125620"/>
              <a:gd name="connsiteY13" fmla="*/ 789213 h 6348185"/>
              <a:gd name="connsiteX14" fmla="*/ 5723212 w 10125620"/>
              <a:gd name="connsiteY14" fmla="*/ 152400 h 6348185"/>
              <a:gd name="connsiteX15" fmla="*/ 5723212 w 10125620"/>
              <a:gd name="connsiteY15" fmla="*/ 658586 h 6348185"/>
              <a:gd name="connsiteX16" fmla="*/ 9772698 w 10125620"/>
              <a:gd name="connsiteY16" fmla="*/ 658586 h 6348185"/>
              <a:gd name="connsiteX17" fmla="*/ 9772698 w 10125620"/>
              <a:gd name="connsiteY17" fmla="*/ 152400 h 6348185"/>
              <a:gd name="connsiteX18" fmla="*/ 5723212 w 10125620"/>
              <a:gd name="connsiteY18" fmla="*/ 152400 h 6348185"/>
              <a:gd name="connsiteX19" fmla="*/ 0 w 10125620"/>
              <a:gd name="connsiteY19" fmla="*/ 0 h 6348185"/>
              <a:gd name="connsiteX20" fmla="*/ 10125620 w 10125620"/>
              <a:gd name="connsiteY20" fmla="*/ 0 h 6348185"/>
              <a:gd name="connsiteX21" fmla="*/ 10096591 w 10125620"/>
              <a:gd name="connsiteY21" fmla="*/ 6348185 h 6348185"/>
              <a:gd name="connsiteX22" fmla="*/ 14514 w 10125620"/>
              <a:gd name="connsiteY22" fmla="*/ 6348185 h 6348185"/>
              <a:gd name="connsiteX23" fmla="*/ 0 w 10125620"/>
              <a:gd name="connsiteY23" fmla="*/ 0 h 6348185"/>
              <a:gd name="connsiteX0" fmla="*/ 7987438 w 10241734"/>
              <a:gd name="connsiteY0" fmla="*/ 2806699 h 6638470"/>
              <a:gd name="connsiteX1" fmla="*/ 7987438 w 10241734"/>
              <a:gd name="connsiteY1" fmla="*/ 5753098 h 6638470"/>
              <a:gd name="connsiteX2" fmla="*/ 9888811 w 10241734"/>
              <a:gd name="connsiteY2" fmla="*/ 5753098 h 6638470"/>
              <a:gd name="connsiteX3" fmla="*/ 9888811 w 10241734"/>
              <a:gd name="connsiteY3" fmla="*/ 2806699 h 6638470"/>
              <a:gd name="connsiteX4" fmla="*/ 7987438 w 10241734"/>
              <a:gd name="connsiteY4" fmla="*/ 2806699 h 6638470"/>
              <a:gd name="connsiteX5" fmla="*/ 1652478 w 10241734"/>
              <a:gd name="connsiteY5" fmla="*/ 1079498 h 6638470"/>
              <a:gd name="connsiteX6" fmla="*/ 1652478 w 10241734"/>
              <a:gd name="connsiteY6" fmla="*/ 1086756 h 6638470"/>
              <a:gd name="connsiteX7" fmla="*/ 469037 w 10241734"/>
              <a:gd name="connsiteY7" fmla="*/ 1086756 h 6638470"/>
              <a:gd name="connsiteX8" fmla="*/ 469037 w 10241734"/>
              <a:gd name="connsiteY8" fmla="*/ 4287157 h 6638470"/>
              <a:gd name="connsiteX9" fmla="*/ 2128700 w 10241734"/>
              <a:gd name="connsiteY9" fmla="*/ 4287157 h 6638470"/>
              <a:gd name="connsiteX10" fmla="*/ 2128700 w 10241734"/>
              <a:gd name="connsiteY10" fmla="*/ 1435100 h 6638470"/>
              <a:gd name="connsiteX11" fmla="*/ 9888811 w 10241734"/>
              <a:gd name="connsiteY11" fmla="*/ 1435100 h 6638470"/>
              <a:gd name="connsiteX12" fmla="*/ 9888811 w 10241734"/>
              <a:gd name="connsiteY12" fmla="*/ 1079498 h 6638470"/>
              <a:gd name="connsiteX13" fmla="*/ 1652478 w 10241734"/>
              <a:gd name="connsiteY13" fmla="*/ 1079498 h 6638470"/>
              <a:gd name="connsiteX14" fmla="*/ 5839326 w 10241734"/>
              <a:gd name="connsiteY14" fmla="*/ 442685 h 6638470"/>
              <a:gd name="connsiteX15" fmla="*/ 5839326 w 10241734"/>
              <a:gd name="connsiteY15" fmla="*/ 948871 h 6638470"/>
              <a:gd name="connsiteX16" fmla="*/ 9888812 w 10241734"/>
              <a:gd name="connsiteY16" fmla="*/ 948871 h 6638470"/>
              <a:gd name="connsiteX17" fmla="*/ 9888812 w 10241734"/>
              <a:gd name="connsiteY17" fmla="*/ 442685 h 6638470"/>
              <a:gd name="connsiteX18" fmla="*/ 5839326 w 10241734"/>
              <a:gd name="connsiteY18" fmla="*/ 442685 h 6638470"/>
              <a:gd name="connsiteX19" fmla="*/ 0 w 10241734"/>
              <a:gd name="connsiteY19" fmla="*/ 0 h 6638470"/>
              <a:gd name="connsiteX20" fmla="*/ 10241734 w 10241734"/>
              <a:gd name="connsiteY20" fmla="*/ 290285 h 6638470"/>
              <a:gd name="connsiteX21" fmla="*/ 10212705 w 10241734"/>
              <a:gd name="connsiteY21" fmla="*/ 6638470 h 6638470"/>
              <a:gd name="connsiteX22" fmla="*/ 130628 w 10241734"/>
              <a:gd name="connsiteY22" fmla="*/ 6638470 h 6638470"/>
              <a:gd name="connsiteX23" fmla="*/ 0 w 10241734"/>
              <a:gd name="connsiteY23" fmla="*/ 0 h 6638470"/>
              <a:gd name="connsiteX0" fmla="*/ 7987438 w 10212705"/>
              <a:gd name="connsiteY0" fmla="*/ 2806699 h 6638470"/>
              <a:gd name="connsiteX1" fmla="*/ 7987438 w 10212705"/>
              <a:gd name="connsiteY1" fmla="*/ 5753098 h 6638470"/>
              <a:gd name="connsiteX2" fmla="*/ 9888811 w 10212705"/>
              <a:gd name="connsiteY2" fmla="*/ 5753098 h 6638470"/>
              <a:gd name="connsiteX3" fmla="*/ 9888811 w 10212705"/>
              <a:gd name="connsiteY3" fmla="*/ 2806699 h 6638470"/>
              <a:gd name="connsiteX4" fmla="*/ 7987438 w 10212705"/>
              <a:gd name="connsiteY4" fmla="*/ 2806699 h 6638470"/>
              <a:gd name="connsiteX5" fmla="*/ 1652478 w 10212705"/>
              <a:gd name="connsiteY5" fmla="*/ 1079498 h 6638470"/>
              <a:gd name="connsiteX6" fmla="*/ 1652478 w 10212705"/>
              <a:gd name="connsiteY6" fmla="*/ 1086756 h 6638470"/>
              <a:gd name="connsiteX7" fmla="*/ 469037 w 10212705"/>
              <a:gd name="connsiteY7" fmla="*/ 1086756 h 6638470"/>
              <a:gd name="connsiteX8" fmla="*/ 469037 w 10212705"/>
              <a:gd name="connsiteY8" fmla="*/ 4287157 h 6638470"/>
              <a:gd name="connsiteX9" fmla="*/ 2128700 w 10212705"/>
              <a:gd name="connsiteY9" fmla="*/ 4287157 h 6638470"/>
              <a:gd name="connsiteX10" fmla="*/ 2128700 w 10212705"/>
              <a:gd name="connsiteY10" fmla="*/ 1435100 h 6638470"/>
              <a:gd name="connsiteX11" fmla="*/ 9888811 w 10212705"/>
              <a:gd name="connsiteY11" fmla="*/ 1435100 h 6638470"/>
              <a:gd name="connsiteX12" fmla="*/ 9888811 w 10212705"/>
              <a:gd name="connsiteY12" fmla="*/ 1079498 h 6638470"/>
              <a:gd name="connsiteX13" fmla="*/ 1652478 w 10212705"/>
              <a:gd name="connsiteY13" fmla="*/ 1079498 h 6638470"/>
              <a:gd name="connsiteX14" fmla="*/ 5839326 w 10212705"/>
              <a:gd name="connsiteY14" fmla="*/ 442685 h 6638470"/>
              <a:gd name="connsiteX15" fmla="*/ 5839326 w 10212705"/>
              <a:gd name="connsiteY15" fmla="*/ 948871 h 6638470"/>
              <a:gd name="connsiteX16" fmla="*/ 9888812 w 10212705"/>
              <a:gd name="connsiteY16" fmla="*/ 948871 h 6638470"/>
              <a:gd name="connsiteX17" fmla="*/ 9888812 w 10212705"/>
              <a:gd name="connsiteY17" fmla="*/ 442685 h 6638470"/>
              <a:gd name="connsiteX18" fmla="*/ 5839326 w 10212705"/>
              <a:gd name="connsiteY18" fmla="*/ 442685 h 6638470"/>
              <a:gd name="connsiteX19" fmla="*/ 0 w 10212705"/>
              <a:gd name="connsiteY19" fmla="*/ 0 h 6638470"/>
              <a:gd name="connsiteX20" fmla="*/ 10082077 w 10212705"/>
              <a:gd name="connsiteY20" fmla="*/ 0 h 6638470"/>
              <a:gd name="connsiteX21" fmla="*/ 10212705 w 10212705"/>
              <a:gd name="connsiteY21" fmla="*/ 6638470 h 6638470"/>
              <a:gd name="connsiteX22" fmla="*/ 130628 w 10212705"/>
              <a:gd name="connsiteY22" fmla="*/ 6638470 h 6638470"/>
              <a:gd name="connsiteX23" fmla="*/ 0 w 10212705"/>
              <a:gd name="connsiteY23" fmla="*/ 0 h 6638470"/>
              <a:gd name="connsiteX0" fmla="*/ 7987438 w 10125619"/>
              <a:gd name="connsiteY0" fmla="*/ 2806699 h 6638470"/>
              <a:gd name="connsiteX1" fmla="*/ 7987438 w 10125619"/>
              <a:gd name="connsiteY1" fmla="*/ 5753098 h 6638470"/>
              <a:gd name="connsiteX2" fmla="*/ 9888811 w 10125619"/>
              <a:gd name="connsiteY2" fmla="*/ 5753098 h 6638470"/>
              <a:gd name="connsiteX3" fmla="*/ 9888811 w 10125619"/>
              <a:gd name="connsiteY3" fmla="*/ 2806699 h 6638470"/>
              <a:gd name="connsiteX4" fmla="*/ 7987438 w 10125619"/>
              <a:gd name="connsiteY4" fmla="*/ 2806699 h 6638470"/>
              <a:gd name="connsiteX5" fmla="*/ 1652478 w 10125619"/>
              <a:gd name="connsiteY5" fmla="*/ 1079498 h 6638470"/>
              <a:gd name="connsiteX6" fmla="*/ 1652478 w 10125619"/>
              <a:gd name="connsiteY6" fmla="*/ 1086756 h 6638470"/>
              <a:gd name="connsiteX7" fmla="*/ 469037 w 10125619"/>
              <a:gd name="connsiteY7" fmla="*/ 1086756 h 6638470"/>
              <a:gd name="connsiteX8" fmla="*/ 469037 w 10125619"/>
              <a:gd name="connsiteY8" fmla="*/ 4287157 h 6638470"/>
              <a:gd name="connsiteX9" fmla="*/ 2128700 w 10125619"/>
              <a:gd name="connsiteY9" fmla="*/ 4287157 h 6638470"/>
              <a:gd name="connsiteX10" fmla="*/ 2128700 w 10125619"/>
              <a:gd name="connsiteY10" fmla="*/ 1435100 h 6638470"/>
              <a:gd name="connsiteX11" fmla="*/ 9888811 w 10125619"/>
              <a:gd name="connsiteY11" fmla="*/ 1435100 h 6638470"/>
              <a:gd name="connsiteX12" fmla="*/ 9888811 w 10125619"/>
              <a:gd name="connsiteY12" fmla="*/ 1079498 h 6638470"/>
              <a:gd name="connsiteX13" fmla="*/ 1652478 w 10125619"/>
              <a:gd name="connsiteY13" fmla="*/ 1079498 h 6638470"/>
              <a:gd name="connsiteX14" fmla="*/ 5839326 w 10125619"/>
              <a:gd name="connsiteY14" fmla="*/ 442685 h 6638470"/>
              <a:gd name="connsiteX15" fmla="*/ 5839326 w 10125619"/>
              <a:gd name="connsiteY15" fmla="*/ 948871 h 6638470"/>
              <a:gd name="connsiteX16" fmla="*/ 9888812 w 10125619"/>
              <a:gd name="connsiteY16" fmla="*/ 948871 h 6638470"/>
              <a:gd name="connsiteX17" fmla="*/ 9888812 w 10125619"/>
              <a:gd name="connsiteY17" fmla="*/ 442685 h 6638470"/>
              <a:gd name="connsiteX18" fmla="*/ 5839326 w 10125619"/>
              <a:gd name="connsiteY18" fmla="*/ 442685 h 6638470"/>
              <a:gd name="connsiteX19" fmla="*/ 0 w 10125619"/>
              <a:gd name="connsiteY19" fmla="*/ 0 h 6638470"/>
              <a:gd name="connsiteX20" fmla="*/ 10082077 w 10125619"/>
              <a:gd name="connsiteY20" fmla="*/ 0 h 6638470"/>
              <a:gd name="connsiteX21" fmla="*/ 10125619 w 10125619"/>
              <a:gd name="connsiteY21" fmla="*/ 6638470 h 6638470"/>
              <a:gd name="connsiteX22" fmla="*/ 130628 w 10125619"/>
              <a:gd name="connsiteY22" fmla="*/ 6638470 h 6638470"/>
              <a:gd name="connsiteX23" fmla="*/ 0 w 10125619"/>
              <a:gd name="connsiteY23" fmla="*/ 0 h 6638470"/>
              <a:gd name="connsiteX0" fmla="*/ 7987438 w 10082077"/>
              <a:gd name="connsiteY0" fmla="*/ 2806699 h 6652984"/>
              <a:gd name="connsiteX1" fmla="*/ 7987438 w 10082077"/>
              <a:gd name="connsiteY1" fmla="*/ 5753098 h 6652984"/>
              <a:gd name="connsiteX2" fmla="*/ 9888811 w 10082077"/>
              <a:gd name="connsiteY2" fmla="*/ 5753098 h 6652984"/>
              <a:gd name="connsiteX3" fmla="*/ 9888811 w 10082077"/>
              <a:gd name="connsiteY3" fmla="*/ 2806699 h 6652984"/>
              <a:gd name="connsiteX4" fmla="*/ 7987438 w 10082077"/>
              <a:gd name="connsiteY4" fmla="*/ 2806699 h 6652984"/>
              <a:gd name="connsiteX5" fmla="*/ 1652478 w 10082077"/>
              <a:gd name="connsiteY5" fmla="*/ 1079498 h 6652984"/>
              <a:gd name="connsiteX6" fmla="*/ 1652478 w 10082077"/>
              <a:gd name="connsiteY6" fmla="*/ 1086756 h 6652984"/>
              <a:gd name="connsiteX7" fmla="*/ 469037 w 10082077"/>
              <a:gd name="connsiteY7" fmla="*/ 1086756 h 6652984"/>
              <a:gd name="connsiteX8" fmla="*/ 469037 w 10082077"/>
              <a:gd name="connsiteY8" fmla="*/ 4287157 h 6652984"/>
              <a:gd name="connsiteX9" fmla="*/ 2128700 w 10082077"/>
              <a:gd name="connsiteY9" fmla="*/ 4287157 h 6652984"/>
              <a:gd name="connsiteX10" fmla="*/ 2128700 w 10082077"/>
              <a:gd name="connsiteY10" fmla="*/ 1435100 h 6652984"/>
              <a:gd name="connsiteX11" fmla="*/ 9888811 w 10082077"/>
              <a:gd name="connsiteY11" fmla="*/ 1435100 h 6652984"/>
              <a:gd name="connsiteX12" fmla="*/ 9888811 w 10082077"/>
              <a:gd name="connsiteY12" fmla="*/ 1079498 h 6652984"/>
              <a:gd name="connsiteX13" fmla="*/ 1652478 w 10082077"/>
              <a:gd name="connsiteY13" fmla="*/ 1079498 h 6652984"/>
              <a:gd name="connsiteX14" fmla="*/ 5839326 w 10082077"/>
              <a:gd name="connsiteY14" fmla="*/ 442685 h 6652984"/>
              <a:gd name="connsiteX15" fmla="*/ 5839326 w 10082077"/>
              <a:gd name="connsiteY15" fmla="*/ 948871 h 6652984"/>
              <a:gd name="connsiteX16" fmla="*/ 9888812 w 10082077"/>
              <a:gd name="connsiteY16" fmla="*/ 948871 h 6652984"/>
              <a:gd name="connsiteX17" fmla="*/ 9888812 w 10082077"/>
              <a:gd name="connsiteY17" fmla="*/ 442685 h 6652984"/>
              <a:gd name="connsiteX18" fmla="*/ 5839326 w 10082077"/>
              <a:gd name="connsiteY18" fmla="*/ 442685 h 6652984"/>
              <a:gd name="connsiteX19" fmla="*/ 0 w 10082077"/>
              <a:gd name="connsiteY19" fmla="*/ 0 h 6652984"/>
              <a:gd name="connsiteX20" fmla="*/ 10082077 w 10082077"/>
              <a:gd name="connsiteY20" fmla="*/ 0 h 6652984"/>
              <a:gd name="connsiteX21" fmla="*/ 10067562 w 10082077"/>
              <a:gd name="connsiteY21" fmla="*/ 6652984 h 6652984"/>
              <a:gd name="connsiteX22" fmla="*/ 130628 w 10082077"/>
              <a:gd name="connsiteY22" fmla="*/ 6638470 h 6652984"/>
              <a:gd name="connsiteX23" fmla="*/ 0 w 10082077"/>
              <a:gd name="connsiteY23" fmla="*/ 0 h 6652984"/>
              <a:gd name="connsiteX0" fmla="*/ 7987438 w 10125620"/>
              <a:gd name="connsiteY0" fmla="*/ 2806699 h 6652984"/>
              <a:gd name="connsiteX1" fmla="*/ 7987438 w 10125620"/>
              <a:gd name="connsiteY1" fmla="*/ 5753098 h 6652984"/>
              <a:gd name="connsiteX2" fmla="*/ 9888811 w 10125620"/>
              <a:gd name="connsiteY2" fmla="*/ 5753098 h 6652984"/>
              <a:gd name="connsiteX3" fmla="*/ 9888811 w 10125620"/>
              <a:gd name="connsiteY3" fmla="*/ 2806699 h 6652984"/>
              <a:gd name="connsiteX4" fmla="*/ 7987438 w 10125620"/>
              <a:gd name="connsiteY4" fmla="*/ 2806699 h 6652984"/>
              <a:gd name="connsiteX5" fmla="*/ 1652478 w 10125620"/>
              <a:gd name="connsiteY5" fmla="*/ 1079498 h 6652984"/>
              <a:gd name="connsiteX6" fmla="*/ 1652478 w 10125620"/>
              <a:gd name="connsiteY6" fmla="*/ 1086756 h 6652984"/>
              <a:gd name="connsiteX7" fmla="*/ 469037 w 10125620"/>
              <a:gd name="connsiteY7" fmla="*/ 1086756 h 6652984"/>
              <a:gd name="connsiteX8" fmla="*/ 469037 w 10125620"/>
              <a:gd name="connsiteY8" fmla="*/ 4287157 h 6652984"/>
              <a:gd name="connsiteX9" fmla="*/ 2128700 w 10125620"/>
              <a:gd name="connsiteY9" fmla="*/ 4287157 h 6652984"/>
              <a:gd name="connsiteX10" fmla="*/ 2128700 w 10125620"/>
              <a:gd name="connsiteY10" fmla="*/ 1435100 h 6652984"/>
              <a:gd name="connsiteX11" fmla="*/ 9888811 w 10125620"/>
              <a:gd name="connsiteY11" fmla="*/ 1435100 h 6652984"/>
              <a:gd name="connsiteX12" fmla="*/ 9888811 w 10125620"/>
              <a:gd name="connsiteY12" fmla="*/ 1079498 h 6652984"/>
              <a:gd name="connsiteX13" fmla="*/ 1652478 w 10125620"/>
              <a:gd name="connsiteY13" fmla="*/ 1079498 h 6652984"/>
              <a:gd name="connsiteX14" fmla="*/ 5839326 w 10125620"/>
              <a:gd name="connsiteY14" fmla="*/ 442685 h 6652984"/>
              <a:gd name="connsiteX15" fmla="*/ 5839326 w 10125620"/>
              <a:gd name="connsiteY15" fmla="*/ 948871 h 6652984"/>
              <a:gd name="connsiteX16" fmla="*/ 9888812 w 10125620"/>
              <a:gd name="connsiteY16" fmla="*/ 948871 h 6652984"/>
              <a:gd name="connsiteX17" fmla="*/ 9888812 w 10125620"/>
              <a:gd name="connsiteY17" fmla="*/ 442685 h 6652984"/>
              <a:gd name="connsiteX18" fmla="*/ 5839326 w 10125620"/>
              <a:gd name="connsiteY18" fmla="*/ 442685 h 6652984"/>
              <a:gd name="connsiteX19" fmla="*/ 0 w 10125620"/>
              <a:gd name="connsiteY19" fmla="*/ 0 h 6652984"/>
              <a:gd name="connsiteX20" fmla="*/ 10125620 w 10125620"/>
              <a:gd name="connsiteY20" fmla="*/ 0 h 6652984"/>
              <a:gd name="connsiteX21" fmla="*/ 10067562 w 10125620"/>
              <a:gd name="connsiteY21" fmla="*/ 6652984 h 6652984"/>
              <a:gd name="connsiteX22" fmla="*/ 130628 w 10125620"/>
              <a:gd name="connsiteY22" fmla="*/ 6638470 h 6652984"/>
              <a:gd name="connsiteX23" fmla="*/ 0 w 10125620"/>
              <a:gd name="connsiteY23" fmla="*/ 0 h 6652984"/>
              <a:gd name="connsiteX0" fmla="*/ 7987438 w 10125620"/>
              <a:gd name="connsiteY0" fmla="*/ 2806699 h 6667499"/>
              <a:gd name="connsiteX1" fmla="*/ 7987438 w 10125620"/>
              <a:gd name="connsiteY1" fmla="*/ 5753098 h 6667499"/>
              <a:gd name="connsiteX2" fmla="*/ 9888811 w 10125620"/>
              <a:gd name="connsiteY2" fmla="*/ 5753098 h 6667499"/>
              <a:gd name="connsiteX3" fmla="*/ 9888811 w 10125620"/>
              <a:gd name="connsiteY3" fmla="*/ 2806699 h 6667499"/>
              <a:gd name="connsiteX4" fmla="*/ 7987438 w 10125620"/>
              <a:gd name="connsiteY4" fmla="*/ 2806699 h 6667499"/>
              <a:gd name="connsiteX5" fmla="*/ 1652478 w 10125620"/>
              <a:gd name="connsiteY5" fmla="*/ 1079498 h 6667499"/>
              <a:gd name="connsiteX6" fmla="*/ 1652478 w 10125620"/>
              <a:gd name="connsiteY6" fmla="*/ 1086756 h 6667499"/>
              <a:gd name="connsiteX7" fmla="*/ 469037 w 10125620"/>
              <a:gd name="connsiteY7" fmla="*/ 1086756 h 6667499"/>
              <a:gd name="connsiteX8" fmla="*/ 469037 w 10125620"/>
              <a:gd name="connsiteY8" fmla="*/ 4287157 h 6667499"/>
              <a:gd name="connsiteX9" fmla="*/ 2128700 w 10125620"/>
              <a:gd name="connsiteY9" fmla="*/ 4287157 h 6667499"/>
              <a:gd name="connsiteX10" fmla="*/ 2128700 w 10125620"/>
              <a:gd name="connsiteY10" fmla="*/ 1435100 h 6667499"/>
              <a:gd name="connsiteX11" fmla="*/ 9888811 w 10125620"/>
              <a:gd name="connsiteY11" fmla="*/ 1435100 h 6667499"/>
              <a:gd name="connsiteX12" fmla="*/ 9888811 w 10125620"/>
              <a:gd name="connsiteY12" fmla="*/ 1079498 h 6667499"/>
              <a:gd name="connsiteX13" fmla="*/ 1652478 w 10125620"/>
              <a:gd name="connsiteY13" fmla="*/ 1079498 h 6667499"/>
              <a:gd name="connsiteX14" fmla="*/ 5839326 w 10125620"/>
              <a:gd name="connsiteY14" fmla="*/ 442685 h 6667499"/>
              <a:gd name="connsiteX15" fmla="*/ 5839326 w 10125620"/>
              <a:gd name="connsiteY15" fmla="*/ 948871 h 6667499"/>
              <a:gd name="connsiteX16" fmla="*/ 9888812 w 10125620"/>
              <a:gd name="connsiteY16" fmla="*/ 948871 h 6667499"/>
              <a:gd name="connsiteX17" fmla="*/ 9888812 w 10125620"/>
              <a:gd name="connsiteY17" fmla="*/ 442685 h 6667499"/>
              <a:gd name="connsiteX18" fmla="*/ 5839326 w 10125620"/>
              <a:gd name="connsiteY18" fmla="*/ 442685 h 6667499"/>
              <a:gd name="connsiteX19" fmla="*/ 0 w 10125620"/>
              <a:gd name="connsiteY19" fmla="*/ 0 h 6667499"/>
              <a:gd name="connsiteX20" fmla="*/ 10125620 w 10125620"/>
              <a:gd name="connsiteY20" fmla="*/ 0 h 6667499"/>
              <a:gd name="connsiteX21" fmla="*/ 10111105 w 10125620"/>
              <a:gd name="connsiteY21" fmla="*/ 6667499 h 6667499"/>
              <a:gd name="connsiteX22" fmla="*/ 130628 w 10125620"/>
              <a:gd name="connsiteY22" fmla="*/ 6638470 h 6667499"/>
              <a:gd name="connsiteX23" fmla="*/ 0 w 10125620"/>
              <a:gd name="connsiteY23" fmla="*/ 0 h 6667499"/>
              <a:gd name="connsiteX0" fmla="*/ 8030557 w 10168739"/>
              <a:gd name="connsiteY0" fmla="*/ 2806699 h 6667499"/>
              <a:gd name="connsiteX1" fmla="*/ 8030557 w 10168739"/>
              <a:gd name="connsiteY1" fmla="*/ 5753098 h 6667499"/>
              <a:gd name="connsiteX2" fmla="*/ 9931930 w 10168739"/>
              <a:gd name="connsiteY2" fmla="*/ 5753098 h 6667499"/>
              <a:gd name="connsiteX3" fmla="*/ 9931930 w 10168739"/>
              <a:gd name="connsiteY3" fmla="*/ 2806699 h 6667499"/>
              <a:gd name="connsiteX4" fmla="*/ 8030557 w 10168739"/>
              <a:gd name="connsiteY4" fmla="*/ 2806699 h 6667499"/>
              <a:gd name="connsiteX5" fmla="*/ 1695597 w 10168739"/>
              <a:gd name="connsiteY5" fmla="*/ 1079498 h 6667499"/>
              <a:gd name="connsiteX6" fmla="*/ 1695597 w 10168739"/>
              <a:gd name="connsiteY6" fmla="*/ 1086756 h 6667499"/>
              <a:gd name="connsiteX7" fmla="*/ 512156 w 10168739"/>
              <a:gd name="connsiteY7" fmla="*/ 1086756 h 6667499"/>
              <a:gd name="connsiteX8" fmla="*/ 512156 w 10168739"/>
              <a:gd name="connsiteY8" fmla="*/ 4287157 h 6667499"/>
              <a:gd name="connsiteX9" fmla="*/ 2171819 w 10168739"/>
              <a:gd name="connsiteY9" fmla="*/ 4287157 h 6667499"/>
              <a:gd name="connsiteX10" fmla="*/ 2171819 w 10168739"/>
              <a:gd name="connsiteY10" fmla="*/ 1435100 h 6667499"/>
              <a:gd name="connsiteX11" fmla="*/ 9931930 w 10168739"/>
              <a:gd name="connsiteY11" fmla="*/ 1435100 h 6667499"/>
              <a:gd name="connsiteX12" fmla="*/ 9931930 w 10168739"/>
              <a:gd name="connsiteY12" fmla="*/ 1079498 h 6667499"/>
              <a:gd name="connsiteX13" fmla="*/ 1695597 w 10168739"/>
              <a:gd name="connsiteY13" fmla="*/ 1079498 h 6667499"/>
              <a:gd name="connsiteX14" fmla="*/ 5882445 w 10168739"/>
              <a:gd name="connsiteY14" fmla="*/ 442685 h 6667499"/>
              <a:gd name="connsiteX15" fmla="*/ 5882445 w 10168739"/>
              <a:gd name="connsiteY15" fmla="*/ 948871 h 6667499"/>
              <a:gd name="connsiteX16" fmla="*/ 9931931 w 10168739"/>
              <a:gd name="connsiteY16" fmla="*/ 948871 h 6667499"/>
              <a:gd name="connsiteX17" fmla="*/ 9931931 w 10168739"/>
              <a:gd name="connsiteY17" fmla="*/ 442685 h 6667499"/>
              <a:gd name="connsiteX18" fmla="*/ 5882445 w 10168739"/>
              <a:gd name="connsiteY18" fmla="*/ 442685 h 6667499"/>
              <a:gd name="connsiteX19" fmla="*/ 43119 w 10168739"/>
              <a:gd name="connsiteY19" fmla="*/ 0 h 6667499"/>
              <a:gd name="connsiteX20" fmla="*/ 10168739 w 10168739"/>
              <a:gd name="connsiteY20" fmla="*/ 0 h 6667499"/>
              <a:gd name="connsiteX21" fmla="*/ 10154224 w 10168739"/>
              <a:gd name="connsiteY21" fmla="*/ 6667499 h 6667499"/>
              <a:gd name="connsiteX22" fmla="*/ 0 w 10168739"/>
              <a:gd name="connsiteY22" fmla="*/ 6655138 h 6667499"/>
              <a:gd name="connsiteX23" fmla="*/ 43119 w 10168739"/>
              <a:gd name="connsiteY23" fmla="*/ 0 h 6667499"/>
              <a:gd name="connsiteX0" fmla="*/ 7998966 w 10137148"/>
              <a:gd name="connsiteY0" fmla="*/ 2806699 h 6667499"/>
              <a:gd name="connsiteX1" fmla="*/ 7998966 w 10137148"/>
              <a:gd name="connsiteY1" fmla="*/ 5753098 h 6667499"/>
              <a:gd name="connsiteX2" fmla="*/ 9900339 w 10137148"/>
              <a:gd name="connsiteY2" fmla="*/ 5753098 h 6667499"/>
              <a:gd name="connsiteX3" fmla="*/ 9900339 w 10137148"/>
              <a:gd name="connsiteY3" fmla="*/ 2806699 h 6667499"/>
              <a:gd name="connsiteX4" fmla="*/ 7998966 w 10137148"/>
              <a:gd name="connsiteY4" fmla="*/ 2806699 h 6667499"/>
              <a:gd name="connsiteX5" fmla="*/ 1664006 w 10137148"/>
              <a:gd name="connsiteY5" fmla="*/ 1079498 h 6667499"/>
              <a:gd name="connsiteX6" fmla="*/ 1664006 w 10137148"/>
              <a:gd name="connsiteY6" fmla="*/ 1086756 h 6667499"/>
              <a:gd name="connsiteX7" fmla="*/ 480565 w 10137148"/>
              <a:gd name="connsiteY7" fmla="*/ 1086756 h 6667499"/>
              <a:gd name="connsiteX8" fmla="*/ 480565 w 10137148"/>
              <a:gd name="connsiteY8" fmla="*/ 4287157 h 6667499"/>
              <a:gd name="connsiteX9" fmla="*/ 2140228 w 10137148"/>
              <a:gd name="connsiteY9" fmla="*/ 4287157 h 6667499"/>
              <a:gd name="connsiteX10" fmla="*/ 2140228 w 10137148"/>
              <a:gd name="connsiteY10" fmla="*/ 1435100 h 6667499"/>
              <a:gd name="connsiteX11" fmla="*/ 9900339 w 10137148"/>
              <a:gd name="connsiteY11" fmla="*/ 1435100 h 6667499"/>
              <a:gd name="connsiteX12" fmla="*/ 9900339 w 10137148"/>
              <a:gd name="connsiteY12" fmla="*/ 1079498 h 6667499"/>
              <a:gd name="connsiteX13" fmla="*/ 1664006 w 10137148"/>
              <a:gd name="connsiteY13" fmla="*/ 1079498 h 6667499"/>
              <a:gd name="connsiteX14" fmla="*/ 5850854 w 10137148"/>
              <a:gd name="connsiteY14" fmla="*/ 442685 h 6667499"/>
              <a:gd name="connsiteX15" fmla="*/ 5850854 w 10137148"/>
              <a:gd name="connsiteY15" fmla="*/ 948871 h 6667499"/>
              <a:gd name="connsiteX16" fmla="*/ 9900340 w 10137148"/>
              <a:gd name="connsiteY16" fmla="*/ 948871 h 6667499"/>
              <a:gd name="connsiteX17" fmla="*/ 9900340 w 10137148"/>
              <a:gd name="connsiteY17" fmla="*/ 442685 h 6667499"/>
              <a:gd name="connsiteX18" fmla="*/ 5850854 w 10137148"/>
              <a:gd name="connsiteY18" fmla="*/ 442685 h 6667499"/>
              <a:gd name="connsiteX19" fmla="*/ 11528 w 10137148"/>
              <a:gd name="connsiteY19" fmla="*/ 0 h 6667499"/>
              <a:gd name="connsiteX20" fmla="*/ 10137148 w 10137148"/>
              <a:gd name="connsiteY20" fmla="*/ 0 h 6667499"/>
              <a:gd name="connsiteX21" fmla="*/ 10122633 w 10137148"/>
              <a:gd name="connsiteY21" fmla="*/ 6667499 h 6667499"/>
              <a:gd name="connsiteX22" fmla="*/ 0 w 10137148"/>
              <a:gd name="connsiteY22" fmla="*/ 6655138 h 6667499"/>
              <a:gd name="connsiteX23" fmla="*/ 11528 w 10137148"/>
              <a:gd name="connsiteY23" fmla="*/ 0 h 6667499"/>
              <a:gd name="connsiteX0" fmla="*/ 7998966 w 10123220"/>
              <a:gd name="connsiteY0" fmla="*/ 2823369 h 6684169"/>
              <a:gd name="connsiteX1" fmla="*/ 7998966 w 10123220"/>
              <a:gd name="connsiteY1" fmla="*/ 5769768 h 6684169"/>
              <a:gd name="connsiteX2" fmla="*/ 9900339 w 10123220"/>
              <a:gd name="connsiteY2" fmla="*/ 5769768 h 6684169"/>
              <a:gd name="connsiteX3" fmla="*/ 9900339 w 10123220"/>
              <a:gd name="connsiteY3" fmla="*/ 2823369 h 6684169"/>
              <a:gd name="connsiteX4" fmla="*/ 7998966 w 10123220"/>
              <a:gd name="connsiteY4" fmla="*/ 2823369 h 6684169"/>
              <a:gd name="connsiteX5" fmla="*/ 1664006 w 10123220"/>
              <a:gd name="connsiteY5" fmla="*/ 1096168 h 6684169"/>
              <a:gd name="connsiteX6" fmla="*/ 1664006 w 10123220"/>
              <a:gd name="connsiteY6" fmla="*/ 1103426 h 6684169"/>
              <a:gd name="connsiteX7" fmla="*/ 480565 w 10123220"/>
              <a:gd name="connsiteY7" fmla="*/ 1103426 h 6684169"/>
              <a:gd name="connsiteX8" fmla="*/ 480565 w 10123220"/>
              <a:gd name="connsiteY8" fmla="*/ 4303827 h 6684169"/>
              <a:gd name="connsiteX9" fmla="*/ 2140228 w 10123220"/>
              <a:gd name="connsiteY9" fmla="*/ 4303827 h 6684169"/>
              <a:gd name="connsiteX10" fmla="*/ 2140228 w 10123220"/>
              <a:gd name="connsiteY10" fmla="*/ 1451770 h 6684169"/>
              <a:gd name="connsiteX11" fmla="*/ 9900339 w 10123220"/>
              <a:gd name="connsiteY11" fmla="*/ 1451770 h 6684169"/>
              <a:gd name="connsiteX12" fmla="*/ 9900339 w 10123220"/>
              <a:gd name="connsiteY12" fmla="*/ 1096168 h 6684169"/>
              <a:gd name="connsiteX13" fmla="*/ 1664006 w 10123220"/>
              <a:gd name="connsiteY13" fmla="*/ 1096168 h 6684169"/>
              <a:gd name="connsiteX14" fmla="*/ 5850854 w 10123220"/>
              <a:gd name="connsiteY14" fmla="*/ 459355 h 6684169"/>
              <a:gd name="connsiteX15" fmla="*/ 5850854 w 10123220"/>
              <a:gd name="connsiteY15" fmla="*/ 965541 h 6684169"/>
              <a:gd name="connsiteX16" fmla="*/ 9900340 w 10123220"/>
              <a:gd name="connsiteY16" fmla="*/ 965541 h 6684169"/>
              <a:gd name="connsiteX17" fmla="*/ 9900340 w 10123220"/>
              <a:gd name="connsiteY17" fmla="*/ 459355 h 6684169"/>
              <a:gd name="connsiteX18" fmla="*/ 5850854 w 10123220"/>
              <a:gd name="connsiteY18" fmla="*/ 459355 h 6684169"/>
              <a:gd name="connsiteX19" fmla="*/ 11528 w 10123220"/>
              <a:gd name="connsiteY19" fmla="*/ 16670 h 6684169"/>
              <a:gd name="connsiteX20" fmla="*/ 10105557 w 10123220"/>
              <a:gd name="connsiteY20" fmla="*/ 0 h 6684169"/>
              <a:gd name="connsiteX21" fmla="*/ 10122633 w 10123220"/>
              <a:gd name="connsiteY21" fmla="*/ 6684169 h 6684169"/>
              <a:gd name="connsiteX22" fmla="*/ 0 w 10123220"/>
              <a:gd name="connsiteY22" fmla="*/ 6671808 h 6684169"/>
              <a:gd name="connsiteX23" fmla="*/ 11528 w 10123220"/>
              <a:gd name="connsiteY23" fmla="*/ 16670 h 6684169"/>
              <a:gd name="connsiteX0" fmla="*/ 7998966 w 10137147"/>
              <a:gd name="connsiteY0" fmla="*/ 2823369 h 6684169"/>
              <a:gd name="connsiteX1" fmla="*/ 7998966 w 10137147"/>
              <a:gd name="connsiteY1" fmla="*/ 5769768 h 6684169"/>
              <a:gd name="connsiteX2" fmla="*/ 9900339 w 10137147"/>
              <a:gd name="connsiteY2" fmla="*/ 5769768 h 6684169"/>
              <a:gd name="connsiteX3" fmla="*/ 9900339 w 10137147"/>
              <a:gd name="connsiteY3" fmla="*/ 2823369 h 6684169"/>
              <a:gd name="connsiteX4" fmla="*/ 7998966 w 10137147"/>
              <a:gd name="connsiteY4" fmla="*/ 2823369 h 6684169"/>
              <a:gd name="connsiteX5" fmla="*/ 1664006 w 10137147"/>
              <a:gd name="connsiteY5" fmla="*/ 1096168 h 6684169"/>
              <a:gd name="connsiteX6" fmla="*/ 1664006 w 10137147"/>
              <a:gd name="connsiteY6" fmla="*/ 1103426 h 6684169"/>
              <a:gd name="connsiteX7" fmla="*/ 480565 w 10137147"/>
              <a:gd name="connsiteY7" fmla="*/ 1103426 h 6684169"/>
              <a:gd name="connsiteX8" fmla="*/ 480565 w 10137147"/>
              <a:gd name="connsiteY8" fmla="*/ 4303827 h 6684169"/>
              <a:gd name="connsiteX9" fmla="*/ 2140228 w 10137147"/>
              <a:gd name="connsiteY9" fmla="*/ 4303827 h 6684169"/>
              <a:gd name="connsiteX10" fmla="*/ 2140228 w 10137147"/>
              <a:gd name="connsiteY10" fmla="*/ 1451770 h 6684169"/>
              <a:gd name="connsiteX11" fmla="*/ 9900339 w 10137147"/>
              <a:gd name="connsiteY11" fmla="*/ 1451770 h 6684169"/>
              <a:gd name="connsiteX12" fmla="*/ 9900339 w 10137147"/>
              <a:gd name="connsiteY12" fmla="*/ 1096168 h 6684169"/>
              <a:gd name="connsiteX13" fmla="*/ 1664006 w 10137147"/>
              <a:gd name="connsiteY13" fmla="*/ 1096168 h 6684169"/>
              <a:gd name="connsiteX14" fmla="*/ 5850854 w 10137147"/>
              <a:gd name="connsiteY14" fmla="*/ 459355 h 6684169"/>
              <a:gd name="connsiteX15" fmla="*/ 5850854 w 10137147"/>
              <a:gd name="connsiteY15" fmla="*/ 965541 h 6684169"/>
              <a:gd name="connsiteX16" fmla="*/ 9900340 w 10137147"/>
              <a:gd name="connsiteY16" fmla="*/ 965541 h 6684169"/>
              <a:gd name="connsiteX17" fmla="*/ 9900340 w 10137147"/>
              <a:gd name="connsiteY17" fmla="*/ 459355 h 6684169"/>
              <a:gd name="connsiteX18" fmla="*/ 5850854 w 10137147"/>
              <a:gd name="connsiteY18" fmla="*/ 459355 h 6684169"/>
              <a:gd name="connsiteX19" fmla="*/ 11528 w 10137147"/>
              <a:gd name="connsiteY19" fmla="*/ 16670 h 6684169"/>
              <a:gd name="connsiteX20" fmla="*/ 10137147 w 10137147"/>
              <a:gd name="connsiteY20" fmla="*/ 0 h 6684169"/>
              <a:gd name="connsiteX21" fmla="*/ 10122633 w 10137147"/>
              <a:gd name="connsiteY21" fmla="*/ 6684169 h 6684169"/>
              <a:gd name="connsiteX22" fmla="*/ 0 w 10137147"/>
              <a:gd name="connsiteY22" fmla="*/ 6671808 h 6684169"/>
              <a:gd name="connsiteX23" fmla="*/ 11528 w 10137147"/>
              <a:gd name="connsiteY23" fmla="*/ 16670 h 668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137147" h="6684169">
                <a:moveTo>
                  <a:pt x="7998966" y="2823369"/>
                </a:moveTo>
                <a:lnTo>
                  <a:pt x="7998966" y="5769768"/>
                </a:lnTo>
                <a:lnTo>
                  <a:pt x="9900339" y="5769768"/>
                </a:lnTo>
                <a:lnTo>
                  <a:pt x="9900339" y="2823369"/>
                </a:lnTo>
                <a:lnTo>
                  <a:pt x="7998966" y="2823369"/>
                </a:lnTo>
                <a:close/>
                <a:moveTo>
                  <a:pt x="1664006" y="1096168"/>
                </a:moveTo>
                <a:lnTo>
                  <a:pt x="1664006" y="1103426"/>
                </a:lnTo>
                <a:lnTo>
                  <a:pt x="480565" y="1103426"/>
                </a:lnTo>
                <a:lnTo>
                  <a:pt x="480565" y="4303827"/>
                </a:lnTo>
                <a:lnTo>
                  <a:pt x="2140228" y="4303827"/>
                </a:lnTo>
                <a:lnTo>
                  <a:pt x="2140228" y="1451770"/>
                </a:lnTo>
                <a:lnTo>
                  <a:pt x="9900339" y="1451770"/>
                </a:lnTo>
                <a:lnTo>
                  <a:pt x="9900339" y="1096168"/>
                </a:lnTo>
                <a:lnTo>
                  <a:pt x="1664006" y="1096168"/>
                </a:lnTo>
                <a:close/>
                <a:moveTo>
                  <a:pt x="5850854" y="459355"/>
                </a:moveTo>
                <a:lnTo>
                  <a:pt x="5850854" y="965541"/>
                </a:lnTo>
                <a:lnTo>
                  <a:pt x="9900340" y="965541"/>
                </a:lnTo>
                <a:lnTo>
                  <a:pt x="9900340" y="459355"/>
                </a:lnTo>
                <a:lnTo>
                  <a:pt x="5850854" y="459355"/>
                </a:lnTo>
                <a:close/>
                <a:moveTo>
                  <a:pt x="11528" y="16670"/>
                </a:moveTo>
                <a:lnTo>
                  <a:pt x="10137147" y="0"/>
                </a:lnTo>
                <a:cubicBezTo>
                  <a:pt x="10132309" y="2217661"/>
                  <a:pt x="10127471" y="4466508"/>
                  <a:pt x="10122633" y="6684169"/>
                </a:cubicBezTo>
                <a:lnTo>
                  <a:pt x="0" y="6671808"/>
                </a:lnTo>
                <a:cubicBezTo>
                  <a:pt x="0" y="4502527"/>
                  <a:pt x="11528" y="2185951"/>
                  <a:pt x="11528" y="16670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4986881" y="1154144"/>
            <a:ext cx="3053714" cy="751576"/>
            <a:chOff x="5350757" y="1173072"/>
            <a:chExt cx="3323197" cy="863138"/>
          </a:xfrm>
        </p:grpSpPr>
        <p:sp>
          <p:nvSpPr>
            <p:cNvPr id="37" name="橢圓 36"/>
            <p:cNvSpPr/>
            <p:nvPr/>
          </p:nvSpPr>
          <p:spPr>
            <a:xfrm>
              <a:off x="8565954" y="1699770"/>
              <a:ext cx="108000" cy="10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5514754" y="1363330"/>
              <a:ext cx="2783781" cy="67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輸入關鍵字</a:t>
              </a:r>
              <a:endParaRPr lang="en-US" altLang="zh-TW" dirty="0"/>
            </a:p>
            <a:p>
              <a:pPr algn="ctr"/>
              <a:r>
                <a:rPr lang="zh-TW" altLang="en-US" dirty="0"/>
                <a:t>選擇「期刊」進行查詢</a:t>
              </a:r>
            </a:p>
          </p:txBody>
        </p:sp>
        <p:cxnSp>
          <p:nvCxnSpPr>
            <p:cNvPr id="39" name="直線接點 38"/>
            <p:cNvCxnSpPr/>
            <p:nvPr/>
          </p:nvCxnSpPr>
          <p:spPr>
            <a:xfrm>
              <a:off x="8293654" y="1757031"/>
              <a:ext cx="288000" cy="0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橢圓 39"/>
            <p:cNvSpPr/>
            <p:nvPr/>
          </p:nvSpPr>
          <p:spPr>
            <a:xfrm>
              <a:off x="5350757" y="1173072"/>
              <a:ext cx="327993" cy="32799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3998246" y="3141538"/>
            <a:ext cx="3070789" cy="795828"/>
            <a:chOff x="3694305" y="2860210"/>
            <a:chExt cx="3341779" cy="913959"/>
          </a:xfrm>
        </p:grpSpPr>
        <p:sp>
          <p:nvSpPr>
            <p:cNvPr id="33" name="橢圓 32"/>
            <p:cNvSpPr/>
            <p:nvPr/>
          </p:nvSpPr>
          <p:spPr>
            <a:xfrm>
              <a:off x="3694305" y="3356579"/>
              <a:ext cx="108000" cy="10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4088558" y="3046989"/>
              <a:ext cx="2783530" cy="7271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瀏覽期刊分類</a:t>
              </a:r>
              <a:endParaRPr lang="en-US" altLang="zh-TW" dirty="0"/>
            </a:p>
            <a:p>
              <a:pPr algn="ctr"/>
              <a:r>
                <a:rPr lang="zh-TW" altLang="en-US" dirty="0"/>
                <a:t>共有六大主題與子分類</a:t>
              </a:r>
            </a:p>
          </p:txBody>
        </p:sp>
        <p:cxnSp>
          <p:nvCxnSpPr>
            <p:cNvPr id="35" name="直線接點 34"/>
            <p:cNvCxnSpPr/>
            <p:nvPr/>
          </p:nvCxnSpPr>
          <p:spPr>
            <a:xfrm>
              <a:off x="3800559" y="3410579"/>
              <a:ext cx="288000" cy="0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橢圓 35"/>
            <p:cNvSpPr/>
            <p:nvPr/>
          </p:nvSpPr>
          <p:spPr>
            <a:xfrm>
              <a:off x="6708091" y="2860210"/>
              <a:ext cx="327993" cy="32799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7184168" y="4397191"/>
            <a:ext cx="2531081" cy="781505"/>
            <a:chOff x="7306520" y="4611129"/>
            <a:chExt cx="2754443" cy="897510"/>
          </a:xfrm>
        </p:grpSpPr>
        <p:sp>
          <p:nvSpPr>
            <p:cNvPr id="29" name="橢圓 28"/>
            <p:cNvSpPr/>
            <p:nvPr/>
          </p:nvSpPr>
          <p:spPr>
            <a:xfrm>
              <a:off x="9952963" y="5172199"/>
              <a:ext cx="108000" cy="10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7470517" y="4835760"/>
              <a:ext cx="2215028" cy="6728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快速查詢指標期刊</a:t>
              </a:r>
            </a:p>
          </p:txBody>
        </p:sp>
        <p:cxnSp>
          <p:nvCxnSpPr>
            <p:cNvPr id="31" name="直線接點 30"/>
            <p:cNvCxnSpPr/>
            <p:nvPr/>
          </p:nvCxnSpPr>
          <p:spPr>
            <a:xfrm>
              <a:off x="9680663" y="5229460"/>
              <a:ext cx="288000" cy="0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橢圓 31"/>
            <p:cNvSpPr/>
            <p:nvPr/>
          </p:nvSpPr>
          <p:spPr>
            <a:xfrm>
              <a:off x="7306520" y="4611129"/>
              <a:ext cx="327993" cy="32799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EB6D4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</p:grpSp>
      <p:grpSp>
        <p:nvGrpSpPr>
          <p:cNvPr id="12" name="群組 11"/>
          <p:cNvGrpSpPr/>
          <p:nvPr/>
        </p:nvGrpSpPr>
        <p:grpSpPr>
          <a:xfrm rot="20700000">
            <a:off x="-243333" y="-48770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期刊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338" y="1041902"/>
            <a:ext cx="8538735" cy="5817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結果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255164" y="1099133"/>
            <a:ext cx="690113" cy="194893"/>
          </a:xfrm>
          <a:prstGeom prst="rect">
            <a:avLst/>
          </a:prstGeom>
          <a:solidFill>
            <a:srgbClr val="D94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587351" y="127503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排序與縮小查</a:t>
            </a:r>
            <a:r>
              <a:rPr lang="zh-TW" altLang="en-US" sz="4000" b="1" dirty="0">
                <a:solidFill>
                  <a:schemeClr val="bg1"/>
                </a:solidFill>
              </a:rPr>
              <a:t>詢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24" name="手繪多邊形 23"/>
          <p:cNvSpPr/>
          <p:nvPr/>
        </p:nvSpPr>
        <p:spPr>
          <a:xfrm>
            <a:off x="2707338" y="1041902"/>
            <a:ext cx="8538735" cy="5757178"/>
          </a:xfrm>
          <a:custGeom>
            <a:avLst/>
            <a:gdLst>
              <a:gd name="connsiteX0" fmla="*/ 161875 w 8628350"/>
              <a:gd name="connsiteY0" fmla="*/ 2641209 h 5817600"/>
              <a:gd name="connsiteX1" fmla="*/ 161875 w 8628350"/>
              <a:gd name="connsiteY1" fmla="*/ 5699557 h 5817600"/>
              <a:gd name="connsiteX2" fmla="*/ 8453719 w 8628350"/>
              <a:gd name="connsiteY2" fmla="*/ 5699557 h 5817600"/>
              <a:gd name="connsiteX3" fmla="*/ 8453719 w 8628350"/>
              <a:gd name="connsiteY3" fmla="*/ 2641209 h 5817600"/>
              <a:gd name="connsiteX4" fmla="*/ 161875 w 8628350"/>
              <a:gd name="connsiteY4" fmla="*/ 1835326 h 5817600"/>
              <a:gd name="connsiteX5" fmla="*/ 161875 w 8628350"/>
              <a:gd name="connsiteY5" fmla="*/ 2570874 h 5817600"/>
              <a:gd name="connsiteX6" fmla="*/ 6024283 w 8628350"/>
              <a:gd name="connsiteY6" fmla="*/ 2570874 h 5817600"/>
              <a:gd name="connsiteX7" fmla="*/ 6024283 w 8628350"/>
              <a:gd name="connsiteY7" fmla="*/ 1835326 h 5817600"/>
              <a:gd name="connsiteX8" fmla="*/ 0 w 8628350"/>
              <a:gd name="connsiteY8" fmla="*/ 0 h 5817600"/>
              <a:gd name="connsiteX9" fmla="*/ 8628350 w 8628350"/>
              <a:gd name="connsiteY9" fmla="*/ 0 h 5817600"/>
              <a:gd name="connsiteX10" fmla="*/ 8628350 w 8628350"/>
              <a:gd name="connsiteY10" fmla="*/ 5817600 h 5817600"/>
              <a:gd name="connsiteX11" fmla="*/ 0 w 8628350"/>
              <a:gd name="connsiteY11" fmla="*/ 5817600 h 5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28350" h="5817600">
                <a:moveTo>
                  <a:pt x="161875" y="2641209"/>
                </a:moveTo>
                <a:lnTo>
                  <a:pt x="161875" y="5699557"/>
                </a:lnTo>
                <a:lnTo>
                  <a:pt x="8453719" y="5699557"/>
                </a:lnTo>
                <a:lnTo>
                  <a:pt x="8453719" y="2641209"/>
                </a:lnTo>
                <a:close/>
                <a:moveTo>
                  <a:pt x="161875" y="1835326"/>
                </a:moveTo>
                <a:lnTo>
                  <a:pt x="161875" y="2570874"/>
                </a:lnTo>
                <a:lnTo>
                  <a:pt x="6024283" y="2570874"/>
                </a:lnTo>
                <a:lnTo>
                  <a:pt x="6024283" y="1835326"/>
                </a:lnTo>
                <a:close/>
                <a:moveTo>
                  <a:pt x="0" y="0"/>
                </a:moveTo>
                <a:lnTo>
                  <a:pt x="8628350" y="0"/>
                </a:lnTo>
                <a:lnTo>
                  <a:pt x="8628350" y="5817600"/>
                </a:lnTo>
                <a:lnTo>
                  <a:pt x="0" y="581760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8044404" y="3436115"/>
            <a:ext cx="888925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4290242" y="5831988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09826" y="5689928"/>
            <a:ext cx="3473259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點選刊名可觀看期刊詳目資訊</a:t>
            </a:r>
          </a:p>
        </p:txBody>
      </p:sp>
      <p:sp>
        <p:nvSpPr>
          <p:cNvPr id="19" name="橢圓 18"/>
          <p:cNvSpPr/>
          <p:nvPr/>
        </p:nvSpPr>
        <p:spPr>
          <a:xfrm>
            <a:off x="7936404" y="3382115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8933329" y="2877228"/>
            <a:ext cx="2676474" cy="698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可依照刊名、出版單位進行縮小查詢</a:t>
            </a:r>
          </a:p>
        </p:txBody>
      </p:sp>
      <p:cxnSp>
        <p:nvCxnSpPr>
          <p:cNvPr id="25" name="直線接點 24"/>
          <p:cNvCxnSpPr/>
          <p:nvPr/>
        </p:nvCxnSpPr>
        <p:spPr>
          <a:xfrm>
            <a:off x="4398242" y="5886200"/>
            <a:ext cx="28800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2407193" y="3436115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橢圓 12"/>
          <p:cNvSpPr/>
          <p:nvPr/>
        </p:nvSpPr>
        <p:spPr>
          <a:xfrm>
            <a:off x="2778198" y="3382115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12714" y="2929805"/>
            <a:ext cx="1860176" cy="932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可依照刊名、出版單位、最新出刊日期排序</a:t>
            </a:r>
          </a:p>
        </p:txBody>
      </p:sp>
    </p:spTree>
    <p:extLst>
      <p:ext uri="{BB962C8B-B14F-4D97-AF65-F5344CB8AC3E}">
        <p14:creationId xmlns:p14="http://schemas.microsoft.com/office/powerpoint/2010/main" val="22195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656" y="1036047"/>
            <a:ext cx="2752831" cy="5770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期刊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詳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181374" y="1292534"/>
            <a:ext cx="1314502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期刊</a:t>
            </a:r>
            <a:r>
              <a:rPr lang="zh-TW" altLang="en-US" dirty="0" smtClean="0">
                <a:solidFill>
                  <a:schemeClr val="tx1"/>
                </a:solidFill>
              </a:rPr>
              <a:t>資訊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5949325" y="1154840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181374" y="5059321"/>
            <a:ext cx="3154098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卷期資訊、排序與縮小查詢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5949324" y="4892830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22" name="手繪多邊形 21"/>
          <p:cNvSpPr/>
          <p:nvPr/>
        </p:nvSpPr>
        <p:spPr>
          <a:xfrm>
            <a:off x="2893023" y="1036046"/>
            <a:ext cx="2754000" cy="5770800"/>
          </a:xfrm>
          <a:custGeom>
            <a:avLst/>
            <a:gdLst>
              <a:gd name="connsiteX0" fmla="*/ 454639 w 2754000"/>
              <a:gd name="connsiteY0" fmla="*/ 2286001 h 5770800"/>
              <a:gd name="connsiteX1" fmla="*/ 454639 w 2754000"/>
              <a:gd name="connsiteY1" fmla="*/ 2664685 h 5770800"/>
              <a:gd name="connsiteX2" fmla="*/ 2136177 w 2754000"/>
              <a:gd name="connsiteY2" fmla="*/ 2664685 h 5770800"/>
              <a:gd name="connsiteX3" fmla="*/ 2136177 w 2754000"/>
              <a:gd name="connsiteY3" fmla="*/ 2286001 h 5770800"/>
              <a:gd name="connsiteX4" fmla="*/ 45199 w 2754000"/>
              <a:gd name="connsiteY4" fmla="*/ 568466 h 5770800"/>
              <a:gd name="connsiteX5" fmla="*/ 45199 w 2754000"/>
              <a:gd name="connsiteY5" fmla="*/ 2164353 h 5770800"/>
              <a:gd name="connsiteX6" fmla="*/ 2688264 w 2754000"/>
              <a:gd name="connsiteY6" fmla="*/ 2164353 h 5770800"/>
              <a:gd name="connsiteX7" fmla="*/ 2688264 w 2754000"/>
              <a:gd name="connsiteY7" fmla="*/ 568466 h 5770800"/>
              <a:gd name="connsiteX8" fmla="*/ 0 w 2754000"/>
              <a:gd name="connsiteY8" fmla="*/ 0 h 5770800"/>
              <a:gd name="connsiteX9" fmla="*/ 2754000 w 2754000"/>
              <a:gd name="connsiteY9" fmla="*/ 0 h 5770800"/>
              <a:gd name="connsiteX10" fmla="*/ 2754000 w 2754000"/>
              <a:gd name="connsiteY10" fmla="*/ 5770800 h 5770800"/>
              <a:gd name="connsiteX11" fmla="*/ 0 w 2754000"/>
              <a:gd name="connsiteY11" fmla="*/ 5770800 h 577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54000" h="5770800">
                <a:moveTo>
                  <a:pt x="454639" y="2286001"/>
                </a:moveTo>
                <a:lnTo>
                  <a:pt x="454639" y="2664685"/>
                </a:lnTo>
                <a:lnTo>
                  <a:pt x="2136177" y="2664685"/>
                </a:lnTo>
                <a:lnTo>
                  <a:pt x="2136177" y="2286001"/>
                </a:lnTo>
                <a:close/>
                <a:moveTo>
                  <a:pt x="45199" y="568466"/>
                </a:moveTo>
                <a:lnTo>
                  <a:pt x="45199" y="2164353"/>
                </a:lnTo>
                <a:lnTo>
                  <a:pt x="2688264" y="2164353"/>
                </a:lnTo>
                <a:lnTo>
                  <a:pt x="2688264" y="568466"/>
                </a:lnTo>
                <a:close/>
                <a:moveTo>
                  <a:pt x="0" y="0"/>
                </a:moveTo>
                <a:lnTo>
                  <a:pt x="2754000" y="0"/>
                </a:lnTo>
                <a:lnTo>
                  <a:pt x="2754000" y="5770800"/>
                </a:lnTo>
                <a:lnTo>
                  <a:pt x="0" y="577080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607635" y="1469643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19" name="橢圓 18"/>
          <p:cNvSpPr/>
          <p:nvPr/>
        </p:nvSpPr>
        <p:spPr>
          <a:xfrm>
            <a:off x="3071524" y="3271077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317" y="1790261"/>
            <a:ext cx="5317200" cy="3081973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317" y="5545601"/>
            <a:ext cx="4736906" cy="9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656" y="1036047"/>
            <a:ext cx="2752831" cy="5770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期刊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詳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355225" y="3382115"/>
            <a:ext cx="2214849" cy="6179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本</a:t>
            </a:r>
            <a:r>
              <a:rPr lang="zh-TW" altLang="en-US" dirty="0" smtClean="0"/>
              <a:t>刊卷期列表</a:t>
            </a:r>
            <a:endParaRPr lang="en-US" altLang="zh-TW" dirty="0" smtClean="0"/>
          </a:p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點選後可瀏覽該期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147113" y="1381581"/>
            <a:ext cx="4977793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本刊期文章列表，點選篇名可連結至文章詳目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147113" y="4439616"/>
            <a:ext cx="4977793" cy="38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勾選所需之欄位，可匯出書目檔案儲存或轉寄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158309" y="3218118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9" name="橢圓 38"/>
          <p:cNvSpPr/>
          <p:nvPr/>
        </p:nvSpPr>
        <p:spPr>
          <a:xfrm>
            <a:off x="5950197" y="1228394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40" name="橢圓 39"/>
          <p:cNvSpPr/>
          <p:nvPr/>
        </p:nvSpPr>
        <p:spPr>
          <a:xfrm>
            <a:off x="5950197" y="4292691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26" name="手繪多邊形 25"/>
          <p:cNvSpPr/>
          <p:nvPr/>
        </p:nvSpPr>
        <p:spPr>
          <a:xfrm>
            <a:off x="2893023" y="1036046"/>
            <a:ext cx="2754000" cy="5770800"/>
          </a:xfrm>
          <a:custGeom>
            <a:avLst/>
            <a:gdLst>
              <a:gd name="connsiteX0" fmla="*/ 37609 w 2754000"/>
              <a:gd name="connsiteY0" fmla="*/ 5183845 h 5770800"/>
              <a:gd name="connsiteX1" fmla="*/ 37609 w 2754000"/>
              <a:gd name="connsiteY1" fmla="*/ 5723845 h 5770800"/>
              <a:gd name="connsiteX2" fmla="*/ 2679640 w 2754000"/>
              <a:gd name="connsiteY2" fmla="*/ 5723845 h 5770800"/>
              <a:gd name="connsiteX3" fmla="*/ 2679640 w 2754000"/>
              <a:gd name="connsiteY3" fmla="*/ 5183845 h 5770800"/>
              <a:gd name="connsiteX4" fmla="*/ 472513 w 2754000"/>
              <a:gd name="connsiteY4" fmla="*/ 2662859 h 5770800"/>
              <a:gd name="connsiteX5" fmla="*/ 472513 w 2754000"/>
              <a:gd name="connsiteY5" fmla="*/ 5019848 h 5770800"/>
              <a:gd name="connsiteX6" fmla="*/ 2679640 w 2754000"/>
              <a:gd name="connsiteY6" fmla="*/ 5019848 h 5770800"/>
              <a:gd name="connsiteX7" fmla="*/ 2679640 w 2754000"/>
              <a:gd name="connsiteY7" fmla="*/ 2662859 h 5770800"/>
              <a:gd name="connsiteX8" fmla="*/ 34460 w 2754000"/>
              <a:gd name="connsiteY8" fmla="*/ 2346068 h 5770800"/>
              <a:gd name="connsiteX9" fmla="*/ 34460 w 2754000"/>
              <a:gd name="connsiteY9" fmla="*/ 3729660 h 5770800"/>
              <a:gd name="connsiteX10" fmla="*/ 419519 w 2754000"/>
              <a:gd name="connsiteY10" fmla="*/ 3729660 h 5770800"/>
              <a:gd name="connsiteX11" fmla="*/ 419519 w 2754000"/>
              <a:gd name="connsiteY11" fmla="*/ 2346068 h 5770800"/>
              <a:gd name="connsiteX12" fmla="*/ 0 w 2754000"/>
              <a:gd name="connsiteY12" fmla="*/ 0 h 5770800"/>
              <a:gd name="connsiteX13" fmla="*/ 2754000 w 2754000"/>
              <a:gd name="connsiteY13" fmla="*/ 0 h 5770800"/>
              <a:gd name="connsiteX14" fmla="*/ 2754000 w 2754000"/>
              <a:gd name="connsiteY14" fmla="*/ 5770800 h 5770800"/>
              <a:gd name="connsiteX15" fmla="*/ 0 w 2754000"/>
              <a:gd name="connsiteY15" fmla="*/ 5770800 h 577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4000" h="5770800">
                <a:moveTo>
                  <a:pt x="37609" y="5183845"/>
                </a:moveTo>
                <a:lnTo>
                  <a:pt x="37609" y="5723845"/>
                </a:lnTo>
                <a:lnTo>
                  <a:pt x="2679640" y="5723845"/>
                </a:lnTo>
                <a:lnTo>
                  <a:pt x="2679640" y="5183845"/>
                </a:lnTo>
                <a:close/>
                <a:moveTo>
                  <a:pt x="472513" y="2662859"/>
                </a:moveTo>
                <a:lnTo>
                  <a:pt x="472513" y="5019848"/>
                </a:lnTo>
                <a:lnTo>
                  <a:pt x="2679640" y="5019848"/>
                </a:lnTo>
                <a:lnTo>
                  <a:pt x="2679640" y="2662859"/>
                </a:lnTo>
                <a:close/>
                <a:moveTo>
                  <a:pt x="34460" y="2346068"/>
                </a:moveTo>
                <a:lnTo>
                  <a:pt x="34460" y="3729660"/>
                </a:lnTo>
                <a:lnTo>
                  <a:pt x="419519" y="3729660"/>
                </a:lnTo>
                <a:lnTo>
                  <a:pt x="419519" y="2346068"/>
                </a:lnTo>
                <a:close/>
                <a:moveTo>
                  <a:pt x="0" y="0"/>
                </a:moveTo>
                <a:lnTo>
                  <a:pt x="2754000" y="0"/>
                </a:lnTo>
                <a:lnTo>
                  <a:pt x="2754000" y="5770800"/>
                </a:lnTo>
                <a:lnTo>
                  <a:pt x="0" y="577080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2681466" y="3148726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0" name="橢圓 29"/>
          <p:cNvSpPr/>
          <p:nvPr/>
        </p:nvSpPr>
        <p:spPr>
          <a:xfrm>
            <a:off x="3425515" y="3476719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31" name="橢圓 30"/>
          <p:cNvSpPr/>
          <p:nvPr/>
        </p:nvSpPr>
        <p:spPr>
          <a:xfrm>
            <a:off x="2689207" y="5987229"/>
            <a:ext cx="327993" cy="327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5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02" y="4034472"/>
            <a:ext cx="1196759" cy="253391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113" y="1866014"/>
            <a:ext cx="5574821" cy="204371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112" y="4931960"/>
            <a:ext cx="5566923" cy="138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3875" y="3697165"/>
            <a:ext cx="11668125" cy="2762250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 rot="20700000">
            <a:off x="-1269295" y="2771894"/>
            <a:ext cx="4365926" cy="4402823"/>
            <a:chOff x="-457071" y="381248"/>
            <a:chExt cx="2743200" cy="2766383"/>
          </a:xfrm>
        </p:grpSpPr>
        <p:sp>
          <p:nvSpPr>
            <p:cNvPr id="3" name="橢圓 2"/>
            <p:cNvSpPr/>
            <p:nvPr/>
          </p:nvSpPr>
          <p:spPr>
            <a:xfrm>
              <a:off x="-457071" y="381248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595032" y="1740031"/>
              <a:ext cx="1296719" cy="11647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0"/>
                </a:lnSpc>
              </a:pPr>
              <a:r>
                <a:rPr lang="en-US" altLang="zh-TW" sz="239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sz="23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651760" y="4243168"/>
            <a:ext cx="9157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9600" b="1" dirty="0" smtClean="0">
                <a:solidFill>
                  <a:schemeClr val="bg1"/>
                </a:solidFill>
              </a:rPr>
              <a:t>手機版功能簡介</a:t>
            </a:r>
            <a:endParaRPr lang="zh-TW" altLang="en-US" sz="9600" dirty="0">
              <a:solidFill>
                <a:schemeClr val="bg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08" y="153343"/>
            <a:ext cx="7391400" cy="128325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111511" y="5866109"/>
            <a:ext cx="880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</a:rPr>
              <a:t>當您使用手機或平板電腦瀏覽時，頁面將自動轉換為合適的尺寸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3257550" y="5765203"/>
            <a:ext cx="83534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3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933" y="1116385"/>
            <a:ext cx="2779200" cy="565467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127" y="1116385"/>
            <a:ext cx="2779200" cy="565467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587351" y="127503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上下滑動即可瀏覽首頁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頁面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導覽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cxnSp>
        <p:nvCxnSpPr>
          <p:cNvPr id="23" name="直線單箭頭接點 22"/>
          <p:cNvCxnSpPr/>
          <p:nvPr/>
        </p:nvCxnSpPr>
        <p:spPr>
          <a:xfrm>
            <a:off x="2251347" y="3037846"/>
            <a:ext cx="0" cy="1811991"/>
          </a:xfrm>
          <a:prstGeom prst="straightConnector1">
            <a:avLst/>
          </a:prstGeom>
          <a:ln w="57150">
            <a:solidFill>
              <a:srgbClr val="EB704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133" y="1116385"/>
            <a:ext cx="2777388" cy="565099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49" y="4860200"/>
            <a:ext cx="1274802" cy="12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36" y="1116385"/>
            <a:ext cx="2779200" cy="565467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587351" y="127503"/>
            <a:ext cx="5827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點選列表瀏覽各主題期刊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期刊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瀏覽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17" name="橢圓 16"/>
          <p:cNvSpPr/>
          <p:nvPr/>
        </p:nvSpPr>
        <p:spPr>
          <a:xfrm>
            <a:off x="10312647" y="1773923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950" y="1101467"/>
            <a:ext cx="2779200" cy="565467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081069" y="1752822"/>
            <a:ext cx="482846" cy="395773"/>
          </a:xfrm>
          <a:prstGeom prst="rect">
            <a:avLst/>
          </a:prstGeom>
          <a:noFill/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3639932" y="2148594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010937" y="2094594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211308" y="1809999"/>
            <a:ext cx="1428624" cy="67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點選進入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分類列</a:t>
            </a:r>
            <a:r>
              <a:rPr lang="zh-TW" altLang="en-US" dirty="0"/>
              <a:t>表</a:t>
            </a:r>
          </a:p>
        </p:txBody>
      </p:sp>
      <p:sp>
        <p:nvSpPr>
          <p:cNvPr id="16" name="矩形 15"/>
          <p:cNvSpPr/>
          <p:nvPr/>
        </p:nvSpPr>
        <p:spPr>
          <a:xfrm>
            <a:off x="4118937" y="3296753"/>
            <a:ext cx="2215188" cy="1741972"/>
          </a:xfrm>
          <a:prstGeom prst="rect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762699" y="3854824"/>
            <a:ext cx="1399933" cy="77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下拉選單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dirty="0" smtClean="0"/>
              <a:t>瀏覽子分</a:t>
            </a:r>
            <a:r>
              <a:rPr lang="zh-TW" altLang="en-US" dirty="0"/>
              <a:t>類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>
            <a:off x="6353944" y="3701527"/>
            <a:ext cx="2146589" cy="0"/>
          </a:xfrm>
          <a:prstGeom prst="straightConnector1">
            <a:avLst/>
          </a:prstGeom>
          <a:ln w="57150">
            <a:solidFill>
              <a:srgbClr val="EB70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8525644" y="2487191"/>
            <a:ext cx="2294756" cy="2932534"/>
          </a:xfrm>
          <a:prstGeom prst="rect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950" y="1034510"/>
            <a:ext cx="2779200" cy="565467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587351" y="127503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</a:rPr>
              <a:t>簡易查詢與進階查詢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功能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170872" y="2887353"/>
            <a:ext cx="1732085" cy="9609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進階查詢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設定多重條件精準查詢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877" y="1034510"/>
            <a:ext cx="2779200" cy="5654678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>
            <a:off x="2861937" y="2387421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3498563" y="2340131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464562" y="2306365"/>
            <a:ext cx="1428624" cy="67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輸入關鍵字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簡易查詢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3580754" y="2563207"/>
            <a:ext cx="2124000" cy="225713"/>
          </a:xfrm>
          <a:prstGeom prst="rect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>
            <a:off x="5704754" y="2734056"/>
            <a:ext cx="2397196" cy="0"/>
          </a:xfrm>
          <a:prstGeom prst="straightConnector1">
            <a:avLst/>
          </a:prstGeom>
          <a:ln w="57150">
            <a:solidFill>
              <a:srgbClr val="EB70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5290129" y="1684033"/>
            <a:ext cx="482846" cy="395773"/>
          </a:xfrm>
          <a:prstGeom prst="rect">
            <a:avLst/>
          </a:prstGeom>
          <a:noFill/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7" name="直線接點 26"/>
          <p:cNvCxnSpPr/>
          <p:nvPr/>
        </p:nvCxnSpPr>
        <p:spPr>
          <a:xfrm>
            <a:off x="5880975" y="1693578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27"/>
          <p:cNvSpPr/>
          <p:nvPr/>
        </p:nvSpPr>
        <p:spPr>
          <a:xfrm>
            <a:off x="5772975" y="1639579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322603" y="1223684"/>
            <a:ext cx="1428624" cy="67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點</a:t>
            </a:r>
            <a:r>
              <a:rPr lang="zh-TW" altLang="en-US" dirty="0"/>
              <a:t>選</a:t>
            </a:r>
            <a:r>
              <a:rPr lang="zh-TW" altLang="en-US" dirty="0" smtClean="0"/>
              <a:t>進入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查詢</a:t>
            </a:r>
            <a:r>
              <a:rPr lang="zh-TW" altLang="en-US" dirty="0"/>
              <a:t>介面</a:t>
            </a:r>
          </a:p>
        </p:txBody>
      </p:sp>
    </p:spTree>
    <p:extLst>
      <p:ext uri="{BB962C8B-B14F-4D97-AF65-F5344CB8AC3E}">
        <p14:creationId xmlns:p14="http://schemas.microsoft.com/office/powerpoint/2010/main" val="105123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850" y="1274059"/>
            <a:ext cx="8143555" cy="5031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5111061" y="2813198"/>
            <a:ext cx="3263900" cy="9350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8129525" y="2374014"/>
            <a:ext cx="3162251" cy="935038"/>
          </a:xfrm>
          <a:prstGeom prst="wedgeRectCallout">
            <a:avLst>
              <a:gd name="adj1" fmla="val -60364"/>
              <a:gd name="adj2" fmla="val 28133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/>
              <a:t>帳號：</a:t>
            </a:r>
            <a:r>
              <a:rPr kumimoji="0" lang="zh-TW" altLang="en-US" b="1" dirty="0" smtClean="0"/>
              <a:t>身</a:t>
            </a:r>
            <a:r>
              <a:rPr lang="zh-TW" altLang="en-US" b="1" dirty="0" smtClean="0"/>
              <a:t>分</a:t>
            </a:r>
            <a:r>
              <a:rPr kumimoji="0" lang="zh-TW" altLang="en-US" b="1" dirty="0" smtClean="0"/>
              <a:t>證</a:t>
            </a:r>
            <a:r>
              <a:rPr kumimoji="0" lang="zh-TW" altLang="en-US" b="1" dirty="0"/>
              <a:t>字號</a:t>
            </a:r>
            <a:r>
              <a:rPr kumimoji="0" lang="en-US" altLang="zh-TW" b="1" dirty="0"/>
              <a:t/>
            </a:r>
            <a:br>
              <a:rPr kumimoji="0" lang="en-US" altLang="zh-TW" b="1" dirty="0"/>
            </a:br>
            <a:r>
              <a:rPr kumimoji="0" lang="zh-TW" altLang="en-US" b="1" dirty="0"/>
              <a:t>密碼：</a:t>
            </a:r>
            <a:r>
              <a:rPr kumimoji="0" lang="zh-TW" altLang="en-US" b="1" dirty="0" smtClean="0"/>
              <a:t>預設</a:t>
            </a:r>
            <a:r>
              <a:rPr lang="zh-TW" altLang="en-US" b="1" dirty="0" smtClean="0"/>
              <a:t>電</a:t>
            </a:r>
            <a:r>
              <a:rPr lang="zh-TW" altLang="en-US" b="1" dirty="0"/>
              <a:t>話</a:t>
            </a:r>
            <a:r>
              <a:rPr kumimoji="0" lang="zh-TW" altLang="en-US" b="1" dirty="0" smtClean="0"/>
              <a:t>號碼</a:t>
            </a:r>
            <a:r>
              <a:rPr kumimoji="0" lang="zh-TW" altLang="en-US" b="1" dirty="0"/>
              <a:t>後四碼</a:t>
            </a:r>
          </a:p>
        </p:txBody>
      </p:sp>
      <p:sp>
        <p:nvSpPr>
          <p:cNvPr id="8" name="標題 2"/>
          <p:cNvSpPr txBox="1">
            <a:spLocks/>
          </p:cNvSpPr>
          <p:nvPr/>
        </p:nvSpPr>
        <p:spPr>
          <a:xfrm>
            <a:off x="2335028" y="272572"/>
            <a:ext cx="9286357" cy="719137"/>
          </a:xfrm>
          <a:prstGeom prst="rect">
            <a:avLst/>
          </a:prstGeom>
        </p:spPr>
        <p:txBody>
          <a:bodyPr/>
          <a:lstStyle/>
          <a:p>
            <a:pPr defTabSz="457200" fontAlgn="auto">
              <a:spcAft>
                <a:spcPts val="0"/>
              </a:spcAft>
              <a:defRPr/>
            </a:pPr>
            <a:r>
              <a:rPr lang="zh-TW" altLang="en-US" sz="4400" b="1" dirty="0"/>
              <a:t>國立臺灣圖書館</a:t>
            </a:r>
            <a:r>
              <a:rPr lang="en-US" altLang="zh-TW" sz="4400" b="1" dirty="0"/>
              <a:t>-</a:t>
            </a:r>
            <a:r>
              <a:rPr lang="zh-TW" altLang="en-US" sz="4400" b="1" dirty="0"/>
              <a:t>數位資源</a:t>
            </a:r>
          </a:p>
        </p:txBody>
      </p:sp>
    </p:spTree>
    <p:extLst>
      <p:ext uri="{BB962C8B-B14F-4D97-AF65-F5344CB8AC3E}">
        <p14:creationId xmlns:p14="http://schemas.microsoft.com/office/powerpoint/2010/main" val="33047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914" y="1041902"/>
            <a:ext cx="2775727" cy="5641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977" y="1047731"/>
            <a:ext cx="2779200" cy="564145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587351" y="12750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</a:rPr>
              <a:t>瀏覽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期刊詳</a:t>
            </a:r>
            <a:r>
              <a:rPr lang="zh-TW" altLang="en-US" sz="4000" b="1" dirty="0">
                <a:solidFill>
                  <a:schemeClr val="bg1"/>
                </a:solidFill>
              </a:rPr>
              <a:t>目資訊</a:t>
            </a:r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4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期刊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詳目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>
            <a:off x="2861937" y="2387421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3498563" y="2340131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464562" y="2306365"/>
            <a:ext cx="1428624" cy="67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瀏覽期刊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詳目資訊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3584629" y="4436031"/>
            <a:ext cx="2188345" cy="1525498"/>
          </a:xfrm>
          <a:prstGeom prst="rect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2879867" y="4618169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橢圓 23"/>
          <p:cNvSpPr/>
          <p:nvPr/>
        </p:nvSpPr>
        <p:spPr>
          <a:xfrm>
            <a:off x="3516493" y="4570879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869577" y="4537113"/>
            <a:ext cx="2041539" cy="10908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可任意切換卷期、觀看出刊頻率、出版單位、簡介等</a:t>
            </a:r>
            <a:endParaRPr lang="zh-TW" altLang="en-US" dirty="0"/>
          </a:p>
        </p:txBody>
      </p:sp>
      <p:cxnSp>
        <p:nvCxnSpPr>
          <p:cNvPr id="30" name="直線接點 29"/>
          <p:cNvCxnSpPr/>
          <p:nvPr/>
        </p:nvCxnSpPr>
        <p:spPr>
          <a:xfrm>
            <a:off x="9131756" y="3064614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橢圓 30"/>
          <p:cNvSpPr/>
          <p:nvPr/>
        </p:nvSpPr>
        <p:spPr>
          <a:xfrm>
            <a:off x="9036719" y="3017324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9750095" y="2983557"/>
            <a:ext cx="1878021" cy="9747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在卷期內進行縮小查詢，獲取更精確的資訊</a:t>
            </a:r>
            <a:endParaRPr lang="zh-TW" altLang="en-US" dirty="0"/>
          </a:p>
        </p:txBody>
      </p:sp>
      <p:cxnSp>
        <p:nvCxnSpPr>
          <p:cNvPr id="33" name="直線接點 32"/>
          <p:cNvCxnSpPr/>
          <p:nvPr/>
        </p:nvCxnSpPr>
        <p:spPr>
          <a:xfrm>
            <a:off x="8236490" y="5299085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橢圓 33"/>
          <p:cNvSpPr/>
          <p:nvPr/>
        </p:nvSpPr>
        <p:spPr>
          <a:xfrm>
            <a:off x="8141453" y="5251795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8854829" y="5218029"/>
            <a:ext cx="1574855" cy="427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下載全文</a:t>
            </a:r>
            <a:r>
              <a:rPr lang="en-US" altLang="zh-TW" dirty="0" smtClean="0"/>
              <a:t>PDF</a:t>
            </a:r>
            <a:endParaRPr lang="zh-TW" altLang="en-US" dirty="0"/>
          </a:p>
        </p:txBody>
      </p:sp>
      <p:cxnSp>
        <p:nvCxnSpPr>
          <p:cNvPr id="36" name="直線單箭頭接點 35"/>
          <p:cNvCxnSpPr/>
          <p:nvPr/>
        </p:nvCxnSpPr>
        <p:spPr>
          <a:xfrm>
            <a:off x="6673628" y="2725122"/>
            <a:ext cx="0" cy="1811991"/>
          </a:xfrm>
          <a:prstGeom prst="straightConnector1">
            <a:avLst/>
          </a:prstGeom>
          <a:ln w="57150">
            <a:solidFill>
              <a:srgbClr val="EB704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圖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26" y="4820059"/>
            <a:ext cx="1274802" cy="12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114" y="1047731"/>
            <a:ext cx="2779200" cy="56414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677" y="1047731"/>
            <a:ext cx="2779200" cy="564145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587351" y="127503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瀏覽單篇文章詳目資</a:t>
            </a:r>
            <a:r>
              <a:rPr lang="zh-TW" altLang="en-US" sz="4000" b="1" dirty="0">
                <a:solidFill>
                  <a:schemeClr val="bg1"/>
                </a:solidFill>
              </a:rPr>
              <a:t>訊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文章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詳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cxnSp>
        <p:nvCxnSpPr>
          <p:cNvPr id="24" name="直線接點 23"/>
          <p:cNvCxnSpPr/>
          <p:nvPr/>
        </p:nvCxnSpPr>
        <p:spPr>
          <a:xfrm>
            <a:off x="2861937" y="2387421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橢圓 24"/>
          <p:cNvSpPr/>
          <p:nvPr/>
        </p:nvSpPr>
        <p:spPr>
          <a:xfrm>
            <a:off x="3498563" y="2340131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464562" y="2306365"/>
            <a:ext cx="1428624" cy="67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瀏覽文章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詳目資訊</a:t>
            </a:r>
            <a:endParaRPr lang="zh-TW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3582357" y="4747326"/>
            <a:ext cx="2188345" cy="1209468"/>
          </a:xfrm>
          <a:prstGeom prst="rect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2879867" y="4901115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橢圓 32"/>
          <p:cNvSpPr/>
          <p:nvPr/>
        </p:nvSpPr>
        <p:spPr>
          <a:xfrm>
            <a:off x="3516493" y="4853825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428047" y="4820059"/>
            <a:ext cx="2483070" cy="10908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觀看本篇文章篇名、作者、頁次、出刊日期、摘要等資訊</a:t>
            </a:r>
            <a:endParaRPr lang="zh-TW" altLang="en-US" dirty="0"/>
          </a:p>
        </p:txBody>
      </p:sp>
      <p:cxnSp>
        <p:nvCxnSpPr>
          <p:cNvPr id="35" name="直線接點 34"/>
          <p:cNvCxnSpPr/>
          <p:nvPr/>
        </p:nvCxnSpPr>
        <p:spPr>
          <a:xfrm>
            <a:off x="9497852" y="2387422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9402815" y="2340132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10116192" y="2306366"/>
            <a:ext cx="1573762" cy="67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瀏覽同一卷期的目次</a:t>
            </a:r>
            <a:endParaRPr lang="zh-TW" altLang="en-US" dirty="0"/>
          </a:p>
        </p:txBody>
      </p:sp>
      <p:cxnSp>
        <p:nvCxnSpPr>
          <p:cNvPr id="41" name="直線單箭頭接點 40"/>
          <p:cNvCxnSpPr/>
          <p:nvPr/>
        </p:nvCxnSpPr>
        <p:spPr>
          <a:xfrm>
            <a:off x="6673628" y="2725122"/>
            <a:ext cx="0" cy="1811991"/>
          </a:xfrm>
          <a:prstGeom prst="straightConnector1">
            <a:avLst/>
          </a:prstGeom>
          <a:ln w="57150">
            <a:solidFill>
              <a:srgbClr val="EB704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圖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26" y="4820059"/>
            <a:ext cx="1274802" cy="1274802"/>
          </a:xfrm>
          <a:prstGeom prst="rect">
            <a:avLst/>
          </a:prstGeom>
        </p:spPr>
      </p:pic>
      <p:cxnSp>
        <p:nvCxnSpPr>
          <p:cNvPr id="43" name="直線接點 42"/>
          <p:cNvCxnSpPr/>
          <p:nvPr/>
        </p:nvCxnSpPr>
        <p:spPr>
          <a:xfrm>
            <a:off x="9497852" y="4704285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橢圓 43"/>
          <p:cNvSpPr/>
          <p:nvPr/>
        </p:nvSpPr>
        <p:spPr>
          <a:xfrm>
            <a:off x="9402815" y="4656995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10116192" y="4623229"/>
            <a:ext cx="1573762" cy="4059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文章關鍵</a:t>
            </a:r>
            <a:r>
              <a:rPr lang="zh-TW" altLang="en-US" dirty="0"/>
              <a:t>字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552" y="4961824"/>
            <a:ext cx="323850" cy="161925"/>
          </a:xfrm>
          <a:prstGeom prst="rect">
            <a:avLst/>
          </a:prstGeom>
        </p:spPr>
      </p:pic>
      <p:cxnSp>
        <p:nvCxnSpPr>
          <p:cNvPr id="46" name="直線接點 45"/>
          <p:cNvCxnSpPr/>
          <p:nvPr/>
        </p:nvCxnSpPr>
        <p:spPr>
          <a:xfrm>
            <a:off x="9497852" y="5331929"/>
            <a:ext cx="618340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橢圓 46"/>
          <p:cNvSpPr/>
          <p:nvPr/>
        </p:nvSpPr>
        <p:spPr>
          <a:xfrm>
            <a:off x="9402815" y="5284639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10116192" y="5250873"/>
            <a:ext cx="1573762" cy="67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自動查詢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相關文獻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08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928" y="1041902"/>
            <a:ext cx="2779200" cy="565467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587351" y="127503"/>
            <a:ext cx="5120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下載電子期刊全文</a:t>
            </a:r>
            <a:r>
              <a:rPr lang="en-US" altLang="zh-TW" sz="4000" b="1" dirty="0" smtClean="0">
                <a:solidFill>
                  <a:schemeClr val="bg1"/>
                </a:solidFill>
              </a:rPr>
              <a:t>PDF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全文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載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197541" y="3290007"/>
            <a:ext cx="1732085" cy="9609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下載、瀏覽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期刊全文</a:t>
            </a:r>
            <a:r>
              <a:rPr lang="en-US" altLang="zh-TW" dirty="0" smtClean="0">
                <a:solidFill>
                  <a:schemeClr val="tx1"/>
                </a:solidFill>
              </a:rPr>
              <a:t>PDF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46080" y="2934376"/>
            <a:ext cx="873620" cy="351749"/>
          </a:xfrm>
          <a:prstGeom prst="rect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>
            <a:off x="5219700" y="3105531"/>
            <a:ext cx="2861561" cy="0"/>
          </a:xfrm>
          <a:prstGeom prst="straightConnector1">
            <a:avLst/>
          </a:prstGeom>
          <a:ln w="57150">
            <a:solidFill>
              <a:srgbClr val="EB70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261" y="1041902"/>
            <a:ext cx="2779200" cy="565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3875" y="3697165"/>
            <a:ext cx="11668125" cy="2762250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 rot="20700000">
            <a:off x="-1269295" y="2771894"/>
            <a:ext cx="4365926" cy="4402823"/>
            <a:chOff x="-457071" y="381248"/>
            <a:chExt cx="2743200" cy="2766383"/>
          </a:xfrm>
        </p:grpSpPr>
        <p:sp>
          <p:nvSpPr>
            <p:cNvPr id="3" name="橢圓 2"/>
            <p:cNvSpPr/>
            <p:nvPr/>
          </p:nvSpPr>
          <p:spPr>
            <a:xfrm>
              <a:off x="-457071" y="381248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595032" y="1740031"/>
              <a:ext cx="1296719" cy="11647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0"/>
                </a:lnSpc>
              </a:pPr>
              <a:r>
                <a:rPr lang="en-US" altLang="zh-TW" sz="239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TW" altLang="en-US" sz="23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974870" y="4179160"/>
            <a:ext cx="7834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1500" b="1" dirty="0" smtClean="0">
                <a:solidFill>
                  <a:schemeClr val="bg1"/>
                </a:solidFill>
              </a:rPr>
              <a:t>加值功能</a:t>
            </a:r>
            <a:endParaRPr lang="zh-TW" altLang="en-US" sz="11500" dirty="0">
              <a:solidFill>
                <a:schemeClr val="bg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08" y="153343"/>
            <a:ext cx="7391400" cy="12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7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51" y="1016259"/>
            <a:ext cx="8492110" cy="5817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2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6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整合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87351" y="194178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單一介面、多資料庫同時查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找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手繪多邊形 17"/>
          <p:cNvSpPr/>
          <p:nvPr/>
        </p:nvSpPr>
        <p:spPr>
          <a:xfrm>
            <a:off x="2587351" y="1016259"/>
            <a:ext cx="8492110" cy="5817600"/>
          </a:xfrm>
          <a:custGeom>
            <a:avLst/>
            <a:gdLst>
              <a:gd name="connsiteX0" fmla="*/ 93096 w 8492110"/>
              <a:gd name="connsiteY0" fmla="*/ 1861412 h 5817600"/>
              <a:gd name="connsiteX1" fmla="*/ 93096 w 8492110"/>
              <a:gd name="connsiteY1" fmla="*/ 2345506 h 5817600"/>
              <a:gd name="connsiteX2" fmla="*/ 8116508 w 8492110"/>
              <a:gd name="connsiteY2" fmla="*/ 2345506 h 5817600"/>
              <a:gd name="connsiteX3" fmla="*/ 8116508 w 8492110"/>
              <a:gd name="connsiteY3" fmla="*/ 1861412 h 5817600"/>
              <a:gd name="connsiteX4" fmla="*/ 0 w 8492110"/>
              <a:gd name="connsiteY4" fmla="*/ 0 h 5817600"/>
              <a:gd name="connsiteX5" fmla="*/ 8492110 w 8492110"/>
              <a:gd name="connsiteY5" fmla="*/ 0 h 5817600"/>
              <a:gd name="connsiteX6" fmla="*/ 8492110 w 8492110"/>
              <a:gd name="connsiteY6" fmla="*/ 5817600 h 5817600"/>
              <a:gd name="connsiteX7" fmla="*/ 0 w 8492110"/>
              <a:gd name="connsiteY7" fmla="*/ 5817600 h 5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2110" h="5817600">
                <a:moveTo>
                  <a:pt x="93096" y="1861412"/>
                </a:moveTo>
                <a:lnTo>
                  <a:pt x="93096" y="2345506"/>
                </a:lnTo>
                <a:lnTo>
                  <a:pt x="8116508" y="2345506"/>
                </a:lnTo>
                <a:lnTo>
                  <a:pt x="8116508" y="1861412"/>
                </a:lnTo>
                <a:close/>
                <a:moveTo>
                  <a:pt x="0" y="0"/>
                </a:moveTo>
                <a:lnTo>
                  <a:pt x="8492110" y="0"/>
                </a:lnTo>
                <a:lnTo>
                  <a:pt x="8492110" y="5817600"/>
                </a:lnTo>
                <a:lnTo>
                  <a:pt x="0" y="581760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10504392" y="3293424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10551780" y="3394753"/>
            <a:ext cx="6612" cy="36000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647069" y="3610292"/>
            <a:ext cx="4230687" cy="2441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</a:rPr>
              <a:t>整合查詢</a:t>
            </a:r>
            <a:endParaRPr lang="en-US" altLang="zh-TW" b="1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同時查詢多個資料庫，包含：</a:t>
            </a:r>
          </a:p>
          <a:p>
            <a:r>
              <a:rPr lang="zh-TW" altLang="en-US" dirty="0">
                <a:solidFill>
                  <a:schemeClr val="tx1"/>
                </a:solidFill>
              </a:rPr>
              <a:t>國圖期刊、博碩士論文、</a:t>
            </a:r>
            <a:r>
              <a:rPr lang="en-US" altLang="zh-TW" dirty="0">
                <a:solidFill>
                  <a:schemeClr val="tx1"/>
                </a:solidFill>
              </a:rPr>
              <a:t>Google Scholar</a:t>
            </a:r>
            <a:r>
              <a:rPr lang="zh-TW" altLang="en-US" dirty="0">
                <a:solidFill>
                  <a:schemeClr val="tx1"/>
                </a:solidFill>
              </a:rPr>
              <a:t>、</a:t>
            </a:r>
          </a:p>
          <a:p>
            <a:r>
              <a:rPr lang="zh-TW" altLang="en-US" dirty="0">
                <a:solidFill>
                  <a:schemeClr val="tx1"/>
                </a:solidFill>
              </a:rPr>
              <a:t>萬方數據庫、</a:t>
            </a:r>
            <a:r>
              <a:rPr lang="en-US" altLang="zh-TW" dirty="0">
                <a:solidFill>
                  <a:schemeClr val="tx1"/>
                </a:solidFill>
              </a:rPr>
              <a:t>CNKI</a:t>
            </a:r>
            <a:r>
              <a:rPr lang="zh-TW" altLang="en-US" dirty="0">
                <a:solidFill>
                  <a:schemeClr val="tx1"/>
                </a:solidFill>
              </a:rPr>
              <a:t>期刊、</a:t>
            </a:r>
            <a:r>
              <a:rPr lang="en-US" altLang="zh-TW" dirty="0" err="1">
                <a:solidFill>
                  <a:schemeClr val="tx1"/>
                </a:solidFill>
              </a:rPr>
              <a:t>HyRead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en-US" altLang="zh-TW" dirty="0" err="1">
                <a:solidFill>
                  <a:schemeClr val="tx1"/>
                </a:solidFill>
              </a:rPr>
              <a:t>ebook</a:t>
            </a:r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方便讀者快速查詢，不用來往不同資料庫，在</a:t>
            </a:r>
            <a:r>
              <a:rPr lang="en-US" altLang="zh-TW" dirty="0" err="1">
                <a:solidFill>
                  <a:schemeClr val="tx1"/>
                </a:solidFill>
              </a:rPr>
              <a:t>HyRead</a:t>
            </a:r>
            <a:r>
              <a:rPr lang="zh-TW" altLang="en-US" dirty="0">
                <a:solidFill>
                  <a:schemeClr val="tx1"/>
                </a:solidFill>
              </a:rPr>
              <a:t>單一介面，自動整合查詢取得各個資料庫查詢結果。</a:t>
            </a:r>
          </a:p>
        </p:txBody>
      </p:sp>
    </p:spTree>
    <p:extLst>
      <p:ext uri="{BB962C8B-B14F-4D97-AF65-F5344CB8AC3E}">
        <p14:creationId xmlns:p14="http://schemas.microsoft.com/office/powerpoint/2010/main" val="409785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51" y="1016259"/>
            <a:ext cx="9416282" cy="5817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分析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587351" y="194178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查詢分析、了解研究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趨勢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手繪多邊形 18"/>
          <p:cNvSpPr/>
          <p:nvPr/>
        </p:nvSpPr>
        <p:spPr>
          <a:xfrm>
            <a:off x="2577932" y="1016259"/>
            <a:ext cx="9416282" cy="5817600"/>
          </a:xfrm>
          <a:custGeom>
            <a:avLst/>
            <a:gdLst>
              <a:gd name="connsiteX0" fmla="*/ 75621 w 9416282"/>
              <a:gd name="connsiteY0" fmla="*/ 1056006 h 5817600"/>
              <a:gd name="connsiteX1" fmla="*/ 75621 w 9416282"/>
              <a:gd name="connsiteY1" fmla="*/ 5734166 h 5817600"/>
              <a:gd name="connsiteX2" fmla="*/ 1447221 w 9416282"/>
              <a:gd name="connsiteY2" fmla="*/ 5734166 h 5817600"/>
              <a:gd name="connsiteX3" fmla="*/ 1447221 w 9416282"/>
              <a:gd name="connsiteY3" fmla="*/ 1056006 h 5817600"/>
              <a:gd name="connsiteX4" fmla="*/ 0 w 9416282"/>
              <a:gd name="connsiteY4" fmla="*/ 0 h 5817600"/>
              <a:gd name="connsiteX5" fmla="*/ 9416282 w 9416282"/>
              <a:gd name="connsiteY5" fmla="*/ 0 h 5817600"/>
              <a:gd name="connsiteX6" fmla="*/ 9416282 w 9416282"/>
              <a:gd name="connsiteY6" fmla="*/ 5817600 h 5817600"/>
              <a:gd name="connsiteX7" fmla="*/ 0 w 9416282"/>
              <a:gd name="connsiteY7" fmla="*/ 5817600 h 5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16282" h="5817600">
                <a:moveTo>
                  <a:pt x="75621" y="1056006"/>
                </a:moveTo>
                <a:lnTo>
                  <a:pt x="75621" y="5734166"/>
                </a:lnTo>
                <a:lnTo>
                  <a:pt x="1447221" y="5734166"/>
                </a:lnTo>
                <a:lnTo>
                  <a:pt x="1447221" y="1056006"/>
                </a:lnTo>
                <a:close/>
                <a:moveTo>
                  <a:pt x="0" y="0"/>
                </a:moveTo>
                <a:lnTo>
                  <a:pt x="9416282" y="0"/>
                </a:lnTo>
                <a:lnTo>
                  <a:pt x="9416282" y="5817600"/>
                </a:lnTo>
                <a:lnTo>
                  <a:pt x="0" y="581760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4096871" y="2466711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3973046" y="2412711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49295" y="2271819"/>
            <a:ext cx="6433858" cy="21612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查詢結果分析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>針對文章查詢結果進行刊名、作者、出版單位、出版年分析</a:t>
            </a:r>
          </a:p>
          <a:p>
            <a:endParaRPr lang="zh-TW" altLang="en-US" dirty="0" smtClean="0">
              <a:solidFill>
                <a:schemeClr val="tx1"/>
              </a:solidFill>
            </a:endParaRPr>
          </a:p>
          <a:p>
            <a:r>
              <a:rPr lang="en-US" altLang="zh-TW" dirty="0" smtClean="0">
                <a:solidFill>
                  <a:schemeClr val="tx1"/>
                </a:solidFill>
              </a:rPr>
              <a:t>【</a:t>
            </a:r>
            <a:r>
              <a:rPr lang="zh-TW" altLang="en-US" dirty="0" smtClean="0">
                <a:solidFill>
                  <a:schemeClr val="tx1"/>
                </a:solidFill>
              </a:rPr>
              <a:t>例</a:t>
            </a:r>
            <a:r>
              <a:rPr lang="en-US" altLang="zh-TW" dirty="0" smtClean="0">
                <a:solidFill>
                  <a:schemeClr val="tx1"/>
                </a:solidFill>
              </a:rPr>
              <a:t>】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>● 了解相關文章曾出現在那些期刊及不同學科領域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>●了解有哪些作者發表，或是否已有多人研究並發表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>● 從年代及筆數分析，可以知道此議題的討論關注程度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51" y="1259250"/>
            <a:ext cx="8423109" cy="41971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5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書目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匯出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87351" y="194178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快速整理關鍵文獻，便利運用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手繪多邊形 17"/>
          <p:cNvSpPr/>
          <p:nvPr/>
        </p:nvSpPr>
        <p:spPr>
          <a:xfrm>
            <a:off x="2587350" y="1259249"/>
            <a:ext cx="8423109" cy="4197181"/>
          </a:xfrm>
          <a:custGeom>
            <a:avLst/>
            <a:gdLst>
              <a:gd name="connsiteX0" fmla="*/ 1260076 w 7213226"/>
              <a:gd name="connsiteY0" fmla="*/ 65990 h 3594304"/>
              <a:gd name="connsiteX1" fmla="*/ 1260076 w 7213226"/>
              <a:gd name="connsiteY1" fmla="*/ 1378989 h 3594304"/>
              <a:gd name="connsiteX2" fmla="*/ 1582805 w 7213226"/>
              <a:gd name="connsiteY2" fmla="*/ 1378989 h 3594304"/>
              <a:gd name="connsiteX3" fmla="*/ 1582805 w 7213226"/>
              <a:gd name="connsiteY3" fmla="*/ 65990 h 3594304"/>
              <a:gd name="connsiteX4" fmla="*/ 0 w 7213226"/>
              <a:gd name="connsiteY4" fmla="*/ 0 h 3594304"/>
              <a:gd name="connsiteX5" fmla="*/ 7213226 w 7213226"/>
              <a:gd name="connsiteY5" fmla="*/ 0 h 3594304"/>
              <a:gd name="connsiteX6" fmla="*/ 7213226 w 7213226"/>
              <a:gd name="connsiteY6" fmla="*/ 3594304 h 3594304"/>
              <a:gd name="connsiteX7" fmla="*/ 6092052 w 7213226"/>
              <a:gd name="connsiteY7" fmla="*/ 3594304 h 3594304"/>
              <a:gd name="connsiteX8" fmla="*/ 6092052 w 7213226"/>
              <a:gd name="connsiteY8" fmla="*/ 2099439 h 3594304"/>
              <a:gd name="connsiteX9" fmla="*/ 94664 w 7213226"/>
              <a:gd name="connsiteY9" fmla="*/ 2099439 h 3594304"/>
              <a:gd name="connsiteX10" fmla="*/ 94664 w 7213226"/>
              <a:gd name="connsiteY10" fmla="*/ 3594304 h 3594304"/>
              <a:gd name="connsiteX11" fmla="*/ 0 w 7213226"/>
              <a:gd name="connsiteY11" fmla="*/ 3594304 h 359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3226" h="3594304">
                <a:moveTo>
                  <a:pt x="1260076" y="65990"/>
                </a:moveTo>
                <a:lnTo>
                  <a:pt x="1260076" y="1378989"/>
                </a:lnTo>
                <a:lnTo>
                  <a:pt x="1582805" y="1378989"/>
                </a:lnTo>
                <a:lnTo>
                  <a:pt x="1582805" y="65990"/>
                </a:lnTo>
                <a:close/>
                <a:moveTo>
                  <a:pt x="0" y="0"/>
                </a:moveTo>
                <a:lnTo>
                  <a:pt x="7213226" y="0"/>
                </a:lnTo>
                <a:lnTo>
                  <a:pt x="7213226" y="3594304"/>
                </a:lnTo>
                <a:lnTo>
                  <a:pt x="6092052" y="3594304"/>
                </a:lnTo>
                <a:lnTo>
                  <a:pt x="6092052" y="2099439"/>
                </a:lnTo>
                <a:lnTo>
                  <a:pt x="94664" y="2099439"/>
                </a:lnTo>
                <a:lnTo>
                  <a:pt x="94664" y="3594304"/>
                </a:lnTo>
                <a:lnTo>
                  <a:pt x="0" y="3594304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 flipH="1">
            <a:off x="6917744" y="3552725"/>
            <a:ext cx="1" cy="437783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6845163" y="3945027"/>
            <a:ext cx="126115" cy="12611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4510482" y="1570581"/>
            <a:ext cx="406232" cy="1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橢圓 20"/>
          <p:cNvSpPr/>
          <p:nvPr/>
        </p:nvSpPr>
        <p:spPr>
          <a:xfrm>
            <a:off x="4412824" y="1516580"/>
            <a:ext cx="126115" cy="12611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61830" y="2800249"/>
            <a:ext cx="4240544" cy="7355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勾選欲匯出的欄位，可直接儲存檔案或透過</a:t>
            </a:r>
            <a:r>
              <a:rPr lang="en-US" altLang="zh-TW" dirty="0">
                <a:solidFill>
                  <a:schemeClr val="tx1"/>
                </a:solidFill>
              </a:rPr>
              <a:t>Email</a:t>
            </a:r>
            <a:r>
              <a:rPr lang="zh-TW" altLang="en-US" dirty="0">
                <a:solidFill>
                  <a:schemeClr val="tx1"/>
                </a:solidFill>
              </a:rPr>
              <a:t>轉寄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084" y="3846776"/>
            <a:ext cx="4466750" cy="2808677"/>
          </a:xfrm>
          <a:prstGeom prst="rect">
            <a:avLst/>
          </a:prstGeom>
        </p:spPr>
      </p:pic>
      <p:cxnSp>
        <p:nvCxnSpPr>
          <p:cNvPr id="24" name="直線單箭頭接點 23"/>
          <p:cNvCxnSpPr/>
          <p:nvPr/>
        </p:nvCxnSpPr>
        <p:spPr>
          <a:xfrm>
            <a:off x="6334125" y="5270164"/>
            <a:ext cx="1233959" cy="0"/>
          </a:xfrm>
          <a:prstGeom prst="straightConnector1">
            <a:avLst/>
          </a:prstGeom>
          <a:ln w="57150">
            <a:solidFill>
              <a:srgbClr val="EB70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792889" y="1444702"/>
            <a:ext cx="2775195" cy="4341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勾選欲取得書目的文章</a:t>
            </a:r>
          </a:p>
        </p:txBody>
      </p:sp>
    </p:spTree>
    <p:extLst>
      <p:ext uri="{BB962C8B-B14F-4D97-AF65-F5344CB8AC3E}">
        <p14:creationId xmlns:p14="http://schemas.microsoft.com/office/powerpoint/2010/main" val="14342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50" y="1033334"/>
            <a:ext cx="9195061" cy="5817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通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587351" y="194178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自訂關鍵字，定期收取最新訊息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手繪多邊形 26"/>
          <p:cNvSpPr/>
          <p:nvPr/>
        </p:nvSpPr>
        <p:spPr>
          <a:xfrm>
            <a:off x="2587350" y="1033333"/>
            <a:ext cx="9195061" cy="5817600"/>
          </a:xfrm>
          <a:custGeom>
            <a:avLst/>
            <a:gdLst>
              <a:gd name="connsiteX0" fmla="*/ 100986 w 9195061"/>
              <a:gd name="connsiteY0" fmla="*/ 3520378 h 5817600"/>
              <a:gd name="connsiteX1" fmla="*/ 100986 w 9195061"/>
              <a:gd name="connsiteY1" fmla="*/ 5065714 h 5817600"/>
              <a:gd name="connsiteX2" fmla="*/ 1366253 w 9195061"/>
              <a:gd name="connsiteY2" fmla="*/ 5065714 h 5817600"/>
              <a:gd name="connsiteX3" fmla="*/ 1366253 w 9195061"/>
              <a:gd name="connsiteY3" fmla="*/ 3520378 h 5817600"/>
              <a:gd name="connsiteX4" fmla="*/ 1662688 w 9195061"/>
              <a:gd name="connsiteY4" fmla="*/ 334297 h 5817600"/>
              <a:gd name="connsiteX5" fmla="*/ 1662688 w 9195061"/>
              <a:gd name="connsiteY5" fmla="*/ 3725050 h 5817600"/>
              <a:gd name="connsiteX6" fmla="*/ 9126114 w 9195061"/>
              <a:gd name="connsiteY6" fmla="*/ 3725050 h 5817600"/>
              <a:gd name="connsiteX7" fmla="*/ 9126114 w 9195061"/>
              <a:gd name="connsiteY7" fmla="*/ 334297 h 5817600"/>
              <a:gd name="connsiteX8" fmla="*/ 0 w 9195061"/>
              <a:gd name="connsiteY8" fmla="*/ 0 h 5817600"/>
              <a:gd name="connsiteX9" fmla="*/ 9195061 w 9195061"/>
              <a:gd name="connsiteY9" fmla="*/ 0 h 5817600"/>
              <a:gd name="connsiteX10" fmla="*/ 9195061 w 9195061"/>
              <a:gd name="connsiteY10" fmla="*/ 5817600 h 5817600"/>
              <a:gd name="connsiteX11" fmla="*/ 0 w 9195061"/>
              <a:gd name="connsiteY11" fmla="*/ 5817600 h 5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95061" h="5817600">
                <a:moveTo>
                  <a:pt x="100986" y="3520378"/>
                </a:moveTo>
                <a:lnTo>
                  <a:pt x="100986" y="5065714"/>
                </a:lnTo>
                <a:lnTo>
                  <a:pt x="1366253" y="5065714"/>
                </a:lnTo>
                <a:lnTo>
                  <a:pt x="1366253" y="3520378"/>
                </a:lnTo>
                <a:close/>
                <a:moveTo>
                  <a:pt x="1662688" y="334297"/>
                </a:moveTo>
                <a:lnTo>
                  <a:pt x="1662688" y="3725050"/>
                </a:lnTo>
                <a:lnTo>
                  <a:pt x="9126114" y="3725050"/>
                </a:lnTo>
                <a:lnTo>
                  <a:pt x="9126114" y="334297"/>
                </a:lnTo>
                <a:close/>
                <a:moveTo>
                  <a:pt x="0" y="0"/>
                </a:moveTo>
                <a:lnTo>
                  <a:pt x="9195061" y="0"/>
                </a:lnTo>
                <a:lnTo>
                  <a:pt x="9195061" y="5817600"/>
                </a:lnTo>
                <a:lnTo>
                  <a:pt x="0" y="581760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3910373" y="5657064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橢圓 20"/>
          <p:cNvSpPr/>
          <p:nvPr/>
        </p:nvSpPr>
        <p:spPr>
          <a:xfrm>
            <a:off x="3786548" y="5603064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262798" y="5462172"/>
            <a:ext cx="1865647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常用查詢</a:t>
            </a:r>
            <a:r>
              <a:rPr lang="en-US" altLang="zh-TW" dirty="0">
                <a:solidFill>
                  <a:schemeClr val="tx1"/>
                </a:solidFill>
              </a:rPr>
              <a:t>/</a:t>
            </a:r>
            <a:r>
              <a:rPr lang="zh-TW" altLang="en-US" dirty="0">
                <a:solidFill>
                  <a:schemeClr val="tx1"/>
                </a:solidFill>
              </a:rPr>
              <a:t>通知</a:t>
            </a:r>
          </a:p>
        </p:txBody>
      </p:sp>
      <p:cxnSp>
        <p:nvCxnSpPr>
          <p:cNvPr id="17" name="直線接點 16"/>
          <p:cNvCxnSpPr/>
          <p:nvPr/>
        </p:nvCxnSpPr>
        <p:spPr>
          <a:xfrm flipV="1">
            <a:off x="11053698" y="2525469"/>
            <a:ext cx="9526" cy="566064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/>
          <p:cNvSpPr/>
          <p:nvPr/>
        </p:nvSpPr>
        <p:spPr>
          <a:xfrm>
            <a:off x="10999698" y="3063519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930611" y="2474571"/>
            <a:ext cx="1664309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新增查詢詞</a:t>
            </a:r>
          </a:p>
        </p:txBody>
      </p:sp>
      <p:sp>
        <p:nvSpPr>
          <p:cNvPr id="28" name="矩形 27"/>
          <p:cNvSpPr/>
          <p:nvPr/>
        </p:nvSpPr>
        <p:spPr>
          <a:xfrm>
            <a:off x="261568" y="5711064"/>
            <a:ext cx="2057400" cy="9882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本功能需先註冊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en-US" altLang="zh-TW" dirty="0" err="1">
                <a:solidFill>
                  <a:schemeClr val="tx1"/>
                </a:solidFill>
              </a:rPr>
              <a:t>HyRead</a:t>
            </a:r>
            <a:r>
              <a:rPr lang="zh-TW" altLang="en-US" dirty="0">
                <a:solidFill>
                  <a:schemeClr val="tx1"/>
                </a:solidFill>
              </a:rPr>
              <a:t>個人會員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歡迎免費註冊</a:t>
            </a:r>
          </a:p>
        </p:txBody>
      </p:sp>
      <p:sp>
        <p:nvSpPr>
          <p:cNvPr id="30" name="矩形 29"/>
          <p:cNvSpPr/>
          <p:nvPr/>
        </p:nvSpPr>
        <p:spPr>
          <a:xfrm>
            <a:off x="8795566" y="4907723"/>
            <a:ext cx="2887622" cy="12930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zh-TW" altLang="en-US" b="1" dirty="0" smtClean="0"/>
              <a:t>查詢通</a:t>
            </a:r>
            <a:r>
              <a:rPr lang="zh-TW" altLang="en-US" b="1" dirty="0"/>
              <a:t>知</a:t>
            </a:r>
            <a:endParaRPr lang="en-US" altLang="zh-TW" b="1" dirty="0" smtClean="0"/>
          </a:p>
          <a:p>
            <a:r>
              <a:rPr lang="zh-TW" altLang="en-US" dirty="0" smtClean="0"/>
              <a:t>有新的相關資訊時，系統將會依據您訂閱的關鍵字，自動寄送通知給您。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035" y="3895961"/>
            <a:ext cx="1764000" cy="46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084" y="4784321"/>
            <a:ext cx="8496000" cy="15205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收藏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功能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 flipV="1">
            <a:off x="11214993" y="1805268"/>
            <a:ext cx="9525" cy="725198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7153834" y="1419142"/>
            <a:ext cx="4303597" cy="7181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於文章列表或期刊列表中點選愛心符號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即可加入「收藏」</a:t>
            </a:r>
          </a:p>
        </p:txBody>
      </p:sp>
      <p:sp>
        <p:nvSpPr>
          <p:cNvPr id="23" name="矩形 22"/>
          <p:cNvSpPr/>
          <p:nvPr/>
        </p:nvSpPr>
        <p:spPr>
          <a:xfrm>
            <a:off x="2587351" y="194178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加入收藏，方便快速瀏覽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1568" y="5711064"/>
            <a:ext cx="2057400" cy="9882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本功能需先註冊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en-US" altLang="zh-TW" dirty="0" err="1">
                <a:solidFill>
                  <a:schemeClr val="tx1"/>
                </a:solidFill>
              </a:rPr>
              <a:t>HyRead</a:t>
            </a:r>
            <a:r>
              <a:rPr lang="zh-TW" altLang="en-US" dirty="0">
                <a:solidFill>
                  <a:schemeClr val="tx1"/>
                </a:solidFill>
              </a:rPr>
              <a:t>個人會員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歡迎免費註冊</a:t>
            </a:r>
          </a:p>
        </p:txBody>
      </p:sp>
      <p:sp>
        <p:nvSpPr>
          <p:cNvPr id="25" name="手繪多邊形 24"/>
          <p:cNvSpPr/>
          <p:nvPr/>
        </p:nvSpPr>
        <p:spPr>
          <a:xfrm>
            <a:off x="2962084" y="4784322"/>
            <a:ext cx="8496000" cy="1466447"/>
          </a:xfrm>
          <a:custGeom>
            <a:avLst/>
            <a:gdLst>
              <a:gd name="connsiteX0" fmla="*/ 7617523 w 8029765"/>
              <a:gd name="connsiteY0" fmla="*/ 127199 h 1437126"/>
              <a:gd name="connsiteX1" fmla="*/ 7617523 w 8029765"/>
              <a:gd name="connsiteY1" fmla="*/ 1352495 h 1437126"/>
              <a:gd name="connsiteX2" fmla="*/ 7955851 w 8029765"/>
              <a:gd name="connsiteY2" fmla="*/ 1352495 h 1437126"/>
              <a:gd name="connsiteX3" fmla="*/ 7955851 w 8029765"/>
              <a:gd name="connsiteY3" fmla="*/ 127199 h 1437126"/>
              <a:gd name="connsiteX4" fmla="*/ 0 w 8029765"/>
              <a:gd name="connsiteY4" fmla="*/ 0 h 1437126"/>
              <a:gd name="connsiteX5" fmla="*/ 8029765 w 8029765"/>
              <a:gd name="connsiteY5" fmla="*/ 0 h 1437126"/>
              <a:gd name="connsiteX6" fmla="*/ 8029765 w 8029765"/>
              <a:gd name="connsiteY6" fmla="*/ 1437126 h 1437126"/>
              <a:gd name="connsiteX7" fmla="*/ 0 w 8029765"/>
              <a:gd name="connsiteY7" fmla="*/ 1437126 h 143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9765" h="1437126">
                <a:moveTo>
                  <a:pt x="7617523" y="127199"/>
                </a:moveTo>
                <a:lnTo>
                  <a:pt x="7617523" y="1352495"/>
                </a:lnTo>
                <a:lnTo>
                  <a:pt x="7955851" y="1352495"/>
                </a:lnTo>
                <a:lnTo>
                  <a:pt x="7955851" y="127199"/>
                </a:lnTo>
                <a:close/>
                <a:moveTo>
                  <a:pt x="0" y="0"/>
                </a:moveTo>
                <a:lnTo>
                  <a:pt x="8029765" y="0"/>
                </a:lnTo>
                <a:lnTo>
                  <a:pt x="8029765" y="1437126"/>
                </a:lnTo>
                <a:lnTo>
                  <a:pt x="0" y="1437126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085" y="2352881"/>
            <a:ext cx="8495347" cy="2120156"/>
          </a:xfrm>
          <a:prstGeom prst="rect">
            <a:avLst/>
          </a:prstGeom>
        </p:spPr>
      </p:pic>
      <p:sp>
        <p:nvSpPr>
          <p:cNvPr id="27" name="手繪多邊形 26"/>
          <p:cNvSpPr/>
          <p:nvPr/>
        </p:nvSpPr>
        <p:spPr>
          <a:xfrm>
            <a:off x="2962085" y="2352881"/>
            <a:ext cx="8495347" cy="2120156"/>
          </a:xfrm>
          <a:custGeom>
            <a:avLst/>
            <a:gdLst>
              <a:gd name="connsiteX0" fmla="*/ 8029765 w 8495347"/>
              <a:gd name="connsiteY0" fmla="*/ 135484 h 2120156"/>
              <a:gd name="connsiteX1" fmla="*/ 8029765 w 8495347"/>
              <a:gd name="connsiteY1" fmla="*/ 1891132 h 2120156"/>
              <a:gd name="connsiteX2" fmla="*/ 8403907 w 8495347"/>
              <a:gd name="connsiteY2" fmla="*/ 1891132 h 2120156"/>
              <a:gd name="connsiteX3" fmla="*/ 8403907 w 8495347"/>
              <a:gd name="connsiteY3" fmla="*/ 135484 h 2120156"/>
              <a:gd name="connsiteX4" fmla="*/ 0 w 8495347"/>
              <a:gd name="connsiteY4" fmla="*/ 0 h 2120156"/>
              <a:gd name="connsiteX5" fmla="*/ 8495347 w 8495347"/>
              <a:gd name="connsiteY5" fmla="*/ 0 h 2120156"/>
              <a:gd name="connsiteX6" fmla="*/ 8495347 w 8495347"/>
              <a:gd name="connsiteY6" fmla="*/ 2120156 h 2120156"/>
              <a:gd name="connsiteX7" fmla="*/ 0 w 8495347"/>
              <a:gd name="connsiteY7" fmla="*/ 2120156 h 21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5347" h="2120156">
                <a:moveTo>
                  <a:pt x="8029765" y="135484"/>
                </a:moveTo>
                <a:lnTo>
                  <a:pt x="8029765" y="1891132"/>
                </a:lnTo>
                <a:lnTo>
                  <a:pt x="8403907" y="1891132"/>
                </a:lnTo>
                <a:lnTo>
                  <a:pt x="8403907" y="135484"/>
                </a:lnTo>
                <a:close/>
                <a:moveTo>
                  <a:pt x="0" y="0"/>
                </a:moveTo>
                <a:lnTo>
                  <a:pt x="8495347" y="0"/>
                </a:lnTo>
                <a:lnTo>
                  <a:pt x="8495347" y="2120156"/>
                </a:lnTo>
                <a:lnTo>
                  <a:pt x="0" y="2120156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11165756" y="2323542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51" y="1481288"/>
            <a:ext cx="9054493" cy="533826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收藏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功能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587351" y="194178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加入收藏，方便快速瀏覽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1568" y="5711064"/>
            <a:ext cx="2057400" cy="9882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本功能需先註冊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en-US" altLang="zh-TW" dirty="0" err="1">
                <a:solidFill>
                  <a:schemeClr val="tx1"/>
                </a:solidFill>
              </a:rPr>
              <a:t>HyRead</a:t>
            </a:r>
            <a:r>
              <a:rPr lang="zh-TW" altLang="en-US" dirty="0">
                <a:solidFill>
                  <a:schemeClr val="tx1"/>
                </a:solidFill>
              </a:rPr>
              <a:t>個人會員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歡迎免費註冊</a:t>
            </a:r>
          </a:p>
        </p:txBody>
      </p:sp>
      <p:sp>
        <p:nvSpPr>
          <p:cNvPr id="22" name="手繪多邊形 21"/>
          <p:cNvSpPr/>
          <p:nvPr/>
        </p:nvSpPr>
        <p:spPr>
          <a:xfrm>
            <a:off x="2587351" y="1481289"/>
            <a:ext cx="9054493" cy="5338267"/>
          </a:xfrm>
          <a:custGeom>
            <a:avLst/>
            <a:gdLst>
              <a:gd name="connsiteX0" fmla="*/ 146885 w 9054493"/>
              <a:gd name="connsiteY0" fmla="*/ 3494123 h 5338267"/>
              <a:gd name="connsiteX1" fmla="*/ 146885 w 9054493"/>
              <a:gd name="connsiteY1" fmla="*/ 4964335 h 5338267"/>
              <a:gd name="connsiteX2" fmla="*/ 1348156 w 9054493"/>
              <a:gd name="connsiteY2" fmla="*/ 4964335 h 5338267"/>
              <a:gd name="connsiteX3" fmla="*/ 1348156 w 9054493"/>
              <a:gd name="connsiteY3" fmla="*/ 3494123 h 5338267"/>
              <a:gd name="connsiteX4" fmla="*/ 1679850 w 9054493"/>
              <a:gd name="connsiteY4" fmla="*/ 53786 h 5338267"/>
              <a:gd name="connsiteX5" fmla="*/ 1679850 w 9054493"/>
              <a:gd name="connsiteY5" fmla="*/ 5218011 h 5338267"/>
              <a:gd name="connsiteX6" fmla="*/ 8870080 w 9054493"/>
              <a:gd name="connsiteY6" fmla="*/ 5218011 h 5338267"/>
              <a:gd name="connsiteX7" fmla="*/ 8870080 w 9054493"/>
              <a:gd name="connsiteY7" fmla="*/ 53786 h 5338267"/>
              <a:gd name="connsiteX8" fmla="*/ 0 w 9054493"/>
              <a:gd name="connsiteY8" fmla="*/ 0 h 5338267"/>
              <a:gd name="connsiteX9" fmla="*/ 9054493 w 9054493"/>
              <a:gd name="connsiteY9" fmla="*/ 0 h 5338267"/>
              <a:gd name="connsiteX10" fmla="*/ 9054493 w 9054493"/>
              <a:gd name="connsiteY10" fmla="*/ 5338267 h 5338267"/>
              <a:gd name="connsiteX11" fmla="*/ 0 w 9054493"/>
              <a:gd name="connsiteY11" fmla="*/ 5338267 h 533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54493" h="5338267">
                <a:moveTo>
                  <a:pt x="146885" y="3494123"/>
                </a:moveTo>
                <a:lnTo>
                  <a:pt x="146885" y="4964335"/>
                </a:lnTo>
                <a:lnTo>
                  <a:pt x="1348156" y="4964335"/>
                </a:lnTo>
                <a:lnTo>
                  <a:pt x="1348156" y="3494123"/>
                </a:lnTo>
                <a:close/>
                <a:moveTo>
                  <a:pt x="1679850" y="53786"/>
                </a:moveTo>
                <a:lnTo>
                  <a:pt x="1679850" y="5218011"/>
                </a:lnTo>
                <a:lnTo>
                  <a:pt x="8870080" y="5218011"/>
                </a:lnTo>
                <a:lnTo>
                  <a:pt x="8870080" y="53786"/>
                </a:lnTo>
                <a:close/>
                <a:moveTo>
                  <a:pt x="0" y="0"/>
                </a:moveTo>
                <a:lnTo>
                  <a:pt x="9054493" y="0"/>
                </a:lnTo>
                <a:lnTo>
                  <a:pt x="9054493" y="5338267"/>
                </a:lnTo>
                <a:lnTo>
                  <a:pt x="0" y="5338267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接點 25"/>
          <p:cNvCxnSpPr/>
          <p:nvPr/>
        </p:nvCxnSpPr>
        <p:spPr>
          <a:xfrm>
            <a:off x="4017950" y="5534101"/>
            <a:ext cx="361950" cy="0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27"/>
          <p:cNvSpPr/>
          <p:nvPr/>
        </p:nvSpPr>
        <p:spPr>
          <a:xfrm>
            <a:off x="3894125" y="5480101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370376" y="5339209"/>
            <a:ext cx="1591154" cy="389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個人化收藏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322" y="2534086"/>
            <a:ext cx="3278232" cy="18700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989" y="2531894"/>
            <a:ext cx="3331203" cy="1909990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 flipV="1">
            <a:off x="10228239" y="4451146"/>
            <a:ext cx="9525" cy="725198"/>
          </a:xfrm>
          <a:prstGeom prst="line">
            <a:avLst/>
          </a:prstGeom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7744554" y="4761983"/>
            <a:ext cx="3673639" cy="7181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加入收藏後，即可在個人化服務中快速瀏覽與管理，亦可匯出書目</a:t>
            </a:r>
          </a:p>
        </p:txBody>
      </p:sp>
      <p:sp>
        <p:nvSpPr>
          <p:cNvPr id="18" name="橢圓 17"/>
          <p:cNvSpPr/>
          <p:nvPr/>
        </p:nvSpPr>
        <p:spPr>
          <a:xfrm>
            <a:off x="10179002" y="4397146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6D4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5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82" y="1095679"/>
            <a:ext cx="8401848" cy="5745277"/>
          </a:xfrm>
          <a:prstGeom prst="rect">
            <a:avLst/>
          </a:prstGeom>
        </p:spPr>
      </p:pic>
      <p:sp>
        <p:nvSpPr>
          <p:cNvPr id="8" name="標題 2"/>
          <p:cNvSpPr txBox="1">
            <a:spLocks/>
          </p:cNvSpPr>
          <p:nvPr/>
        </p:nvSpPr>
        <p:spPr>
          <a:xfrm>
            <a:off x="2335028" y="272572"/>
            <a:ext cx="9286357" cy="719137"/>
          </a:xfrm>
          <a:prstGeom prst="rect">
            <a:avLst/>
          </a:prstGeom>
        </p:spPr>
        <p:txBody>
          <a:bodyPr/>
          <a:lstStyle/>
          <a:p>
            <a:pPr defTabSz="457200" fontAlgn="auto">
              <a:spcAft>
                <a:spcPts val="0"/>
              </a:spcAft>
              <a:defRPr/>
            </a:pPr>
            <a:r>
              <a:rPr lang="zh-TW" altLang="en-US" sz="4400" b="1" dirty="0" smtClean="0"/>
              <a:t>國立臺灣圖書館</a:t>
            </a:r>
            <a:r>
              <a:rPr lang="en-US" altLang="zh-TW" sz="4400" b="1" dirty="0" smtClean="0"/>
              <a:t>-</a:t>
            </a:r>
            <a:r>
              <a:rPr lang="zh-TW" altLang="en-US" sz="4400" b="1" dirty="0" smtClean="0"/>
              <a:t>電子資源查詢系統</a:t>
            </a:r>
            <a:endParaRPr lang="zh-TW" altLang="en-US" sz="4400" b="1" dirty="0"/>
          </a:p>
        </p:txBody>
      </p:sp>
      <p:sp>
        <p:nvSpPr>
          <p:cNvPr id="9" name="矩形圖說文字 8"/>
          <p:cNvSpPr/>
          <p:nvPr/>
        </p:nvSpPr>
        <p:spPr>
          <a:xfrm>
            <a:off x="7741336" y="4137206"/>
            <a:ext cx="1609697" cy="935038"/>
          </a:xfrm>
          <a:prstGeom prst="wedgeRectCallout">
            <a:avLst>
              <a:gd name="adj1" fmla="val -89303"/>
              <a:gd name="adj2" fmla="val -11538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 smtClean="0"/>
              <a:t>線上辦證後</a:t>
            </a:r>
            <a:endParaRPr kumimoji="0" lang="en-US" altLang="zh-TW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 smtClean="0"/>
              <a:t>即可使用</a:t>
            </a:r>
            <a:endParaRPr kumimoji="0"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9218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14344"/>
          <a:stretch/>
        </p:blipFill>
        <p:spPr>
          <a:xfrm>
            <a:off x="-204253" y="-127000"/>
            <a:ext cx="12510553" cy="72136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83368" y="832738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學海無涯，</a:t>
            </a:r>
            <a:r>
              <a:rPr lang="zh-TW" altLang="en-US" sz="5400" b="1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唯</a:t>
            </a:r>
            <a:r>
              <a:rPr lang="zh-TW" altLang="en-US" sz="54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勤是岸</a:t>
            </a:r>
            <a:endParaRPr lang="en-US" altLang="zh-TW" sz="5400" b="1" dirty="0" smtClean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61168" y="1857581"/>
            <a:ext cx="4852610" cy="1157133"/>
            <a:chOff x="190500" y="2060781"/>
            <a:chExt cx="4852610" cy="1157133"/>
          </a:xfrm>
        </p:grpSpPr>
        <p:sp>
          <p:nvSpPr>
            <p:cNvPr id="4" name="矩形 3"/>
            <p:cNvSpPr/>
            <p:nvPr/>
          </p:nvSpPr>
          <p:spPr>
            <a:xfrm>
              <a:off x="190500" y="2263807"/>
              <a:ext cx="485261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華康秀風體W3" panose="03000309000000000000" pitchFamily="65" charset="-120"/>
                  <a:ea typeface="華康秀風體W3" panose="03000309000000000000" pitchFamily="65" charset="-120"/>
                </a:rPr>
                <a:t>立即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華康秀風體W3" panose="03000309000000000000" pitchFamily="65" charset="-120"/>
                  <a:ea typeface="華康秀風體W3" panose="03000309000000000000" pitchFamily="65" charset="-120"/>
                </a:rPr>
                <a:t>加入　　　　　會員</a:t>
              </a:r>
              <a:endParaRPr lang="en-US" altLang="zh-TW" sz="2800" b="1" dirty="0" smtClean="0">
                <a:solidFill>
                  <a:schemeClr val="bg1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endParaRPr>
            </a:p>
            <a:p>
              <a:r>
                <a:rPr lang="zh-TW" altLang="en-US" sz="2800" b="1" dirty="0" smtClean="0">
                  <a:solidFill>
                    <a:schemeClr val="bg1"/>
                  </a:solidFill>
                  <a:latin typeface="華康秀風體W3" panose="03000309000000000000" pitchFamily="65" charset="-120"/>
                  <a:ea typeface="華康秀風體W3" panose="03000309000000000000" pitchFamily="65" charset="-120"/>
                </a:rPr>
                <a:t>與您共同遨遊廣闊的知識汪洋</a:t>
              </a:r>
              <a:endParaRPr lang="zh-TW" altLang="en-US" sz="2800" b="1" dirty="0">
                <a:solidFill>
                  <a:schemeClr val="bg1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4" r="43838"/>
            <a:stretch/>
          </p:blipFill>
          <p:spPr>
            <a:xfrm>
              <a:off x="1803631" y="2060781"/>
              <a:ext cx="1753348" cy="800952"/>
            </a:xfrm>
            <a:custGeom>
              <a:avLst/>
              <a:gdLst>
                <a:gd name="connsiteX0" fmla="*/ 1422400 w 1430866"/>
                <a:gd name="connsiteY0" fmla="*/ 464349 h 653638"/>
                <a:gd name="connsiteX1" fmla="*/ 1430866 w 1430866"/>
                <a:gd name="connsiteY1" fmla="*/ 464349 h 653638"/>
                <a:gd name="connsiteX2" fmla="*/ 1430866 w 1430866"/>
                <a:gd name="connsiteY2" fmla="*/ 644349 h 653638"/>
                <a:gd name="connsiteX3" fmla="*/ 1422400 w 1430866"/>
                <a:gd name="connsiteY3" fmla="*/ 644349 h 653638"/>
                <a:gd name="connsiteX4" fmla="*/ 0 w 1430866"/>
                <a:gd name="connsiteY4" fmla="*/ 0 h 653638"/>
                <a:gd name="connsiteX5" fmla="*/ 1422400 w 1430866"/>
                <a:gd name="connsiteY5" fmla="*/ 0 h 653638"/>
                <a:gd name="connsiteX6" fmla="*/ 1422400 w 1430866"/>
                <a:gd name="connsiteY6" fmla="*/ 464349 h 653638"/>
                <a:gd name="connsiteX7" fmla="*/ 491066 w 1430866"/>
                <a:gd name="connsiteY7" fmla="*/ 464349 h 653638"/>
                <a:gd name="connsiteX8" fmla="*/ 491066 w 1430866"/>
                <a:gd name="connsiteY8" fmla="*/ 644349 h 653638"/>
                <a:gd name="connsiteX9" fmla="*/ 1422400 w 1430866"/>
                <a:gd name="connsiteY9" fmla="*/ 644349 h 653638"/>
                <a:gd name="connsiteX10" fmla="*/ 1422400 w 1430866"/>
                <a:gd name="connsiteY10" fmla="*/ 653638 h 653638"/>
                <a:gd name="connsiteX11" fmla="*/ 0 w 1430866"/>
                <a:gd name="connsiteY11" fmla="*/ 653638 h 65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0866" h="653638">
                  <a:moveTo>
                    <a:pt x="1422400" y="464349"/>
                  </a:moveTo>
                  <a:lnTo>
                    <a:pt x="1430866" y="464349"/>
                  </a:lnTo>
                  <a:lnTo>
                    <a:pt x="1430866" y="644349"/>
                  </a:lnTo>
                  <a:lnTo>
                    <a:pt x="1422400" y="644349"/>
                  </a:lnTo>
                  <a:close/>
                  <a:moveTo>
                    <a:pt x="0" y="0"/>
                  </a:moveTo>
                  <a:lnTo>
                    <a:pt x="1422400" y="0"/>
                  </a:lnTo>
                  <a:lnTo>
                    <a:pt x="1422400" y="464349"/>
                  </a:lnTo>
                  <a:lnTo>
                    <a:pt x="491066" y="464349"/>
                  </a:lnTo>
                  <a:lnTo>
                    <a:pt x="491066" y="644349"/>
                  </a:lnTo>
                  <a:lnTo>
                    <a:pt x="1422400" y="644349"/>
                  </a:lnTo>
                  <a:lnTo>
                    <a:pt x="1422400" y="653638"/>
                  </a:lnTo>
                  <a:lnTo>
                    <a:pt x="0" y="653638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327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3875" y="2000250"/>
            <a:ext cx="11668125" cy="2762250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 rot="20700000">
            <a:off x="-592293" y="1074977"/>
            <a:ext cx="4365926" cy="4402823"/>
            <a:chOff x="-46188" y="491344"/>
            <a:chExt cx="2743200" cy="2766383"/>
          </a:xfrm>
        </p:grpSpPr>
        <p:sp>
          <p:nvSpPr>
            <p:cNvPr id="3" name="橢圓 2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420740" y="1146362"/>
              <a:ext cx="1969276" cy="183068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11000"/>
                </a:lnSpc>
              </a:pPr>
              <a:r>
                <a:rPr lang="zh-TW" altLang="en-US" sz="115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敬請</a:t>
              </a:r>
              <a:endParaRPr lang="en-US" altLang="zh-TW" sz="1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11000"/>
                </a:lnSpc>
              </a:pPr>
              <a:r>
                <a:rPr lang="zh-TW" altLang="en-US" sz="115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指教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4459521" y="2482245"/>
            <a:ext cx="70562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客服專線　</a:t>
            </a:r>
            <a:r>
              <a:rPr lang="en-US" altLang="zh-TW" sz="3200" dirty="0" smtClean="0">
                <a:solidFill>
                  <a:schemeClr val="bg1"/>
                </a:solidFill>
              </a:rPr>
              <a:t>(</a:t>
            </a:r>
            <a:r>
              <a:rPr lang="en-US" altLang="zh-TW" sz="3200" dirty="0">
                <a:solidFill>
                  <a:schemeClr val="bg1"/>
                </a:solidFill>
              </a:rPr>
              <a:t>02)2395-6966 </a:t>
            </a:r>
            <a:r>
              <a:rPr lang="zh-TW" altLang="en-US" sz="3200" dirty="0">
                <a:solidFill>
                  <a:schemeClr val="bg1"/>
                </a:solidFill>
              </a:rPr>
              <a:t>分機</a:t>
            </a:r>
            <a:r>
              <a:rPr lang="en-US" altLang="zh-TW" sz="3200" dirty="0" smtClean="0">
                <a:solidFill>
                  <a:schemeClr val="bg1"/>
                </a:solidFill>
              </a:rPr>
              <a:t>2555</a:t>
            </a:r>
          </a:p>
          <a:p>
            <a:r>
              <a:rPr lang="zh-TW" altLang="en-US" sz="3200" dirty="0" smtClean="0">
                <a:solidFill>
                  <a:schemeClr val="bg1"/>
                </a:solidFill>
              </a:rPr>
              <a:t>　　　　　週一至週五 </a:t>
            </a:r>
            <a:r>
              <a:rPr lang="en-US" altLang="zh-TW" sz="3200" dirty="0" smtClean="0">
                <a:solidFill>
                  <a:schemeClr val="bg1"/>
                </a:solidFill>
              </a:rPr>
              <a:t>9:30-18:30</a:t>
            </a:r>
          </a:p>
          <a:p>
            <a:endParaRPr lang="en-US" altLang="zh-TW" sz="1600" dirty="0">
              <a:solidFill>
                <a:schemeClr val="bg1"/>
              </a:solidFill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</a:rPr>
              <a:t>客服信箱　</a:t>
            </a:r>
            <a:r>
              <a:rPr lang="en-US" altLang="zh-TW" sz="3200" dirty="0" smtClean="0">
                <a:solidFill>
                  <a:schemeClr val="bg1"/>
                </a:solidFill>
              </a:rPr>
              <a:t>service@hyread.com.tw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43" y="5941565"/>
            <a:ext cx="3025781" cy="60919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38254"/>
            <a:ext cx="5851024" cy="101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26599" y="848259"/>
            <a:ext cx="5724644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更多電子資源</a:t>
            </a:r>
            <a:endParaRPr lang="en-US" altLang="zh-TW" sz="5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歡迎各位自由探索</a:t>
            </a:r>
            <a:endParaRPr lang="en-US" altLang="zh-TW" sz="5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5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以下將介紹</a:t>
            </a:r>
            <a:endParaRPr lang="zh-TW" altLang="en-US" sz="54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52" y="4155169"/>
            <a:ext cx="9360344" cy="16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8" y="256030"/>
            <a:ext cx="9360344" cy="16250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2380484"/>
            <a:ext cx="12504769" cy="447751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6139620"/>
            <a:ext cx="2409955" cy="4852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54" y="1881119"/>
            <a:ext cx="7562448" cy="49936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1631332"/>
            <a:ext cx="1954317" cy="51080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83" y="5570726"/>
            <a:ext cx="5467608" cy="95222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42592" y="3082501"/>
            <a:ext cx="56925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操</a:t>
            </a:r>
            <a:r>
              <a:rPr lang="zh-TW" altLang="en-US" sz="7200" b="1" spc="-5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作使用手冊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1520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3875" y="3697165"/>
            <a:ext cx="11668125" cy="2762250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 rot="20700000">
            <a:off x="-1269295" y="2771894"/>
            <a:ext cx="4365926" cy="4402823"/>
            <a:chOff x="-457071" y="381248"/>
            <a:chExt cx="2743200" cy="2766383"/>
          </a:xfrm>
        </p:grpSpPr>
        <p:sp>
          <p:nvSpPr>
            <p:cNvPr id="3" name="橢圓 2"/>
            <p:cNvSpPr/>
            <p:nvPr/>
          </p:nvSpPr>
          <p:spPr>
            <a:xfrm>
              <a:off x="-457071" y="381248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595032" y="1740031"/>
              <a:ext cx="1296719" cy="11647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0"/>
                </a:lnSpc>
              </a:pPr>
              <a:r>
                <a:rPr lang="en-US" altLang="zh-TW" sz="239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3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129854" y="4179160"/>
            <a:ext cx="7834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1500" b="1" dirty="0" smtClean="0">
                <a:solidFill>
                  <a:schemeClr val="bg1"/>
                </a:solidFill>
              </a:rPr>
              <a:t>資料庫</a:t>
            </a:r>
            <a:r>
              <a:rPr lang="zh-TW" altLang="en-US" sz="11500" b="1" dirty="0">
                <a:solidFill>
                  <a:schemeClr val="bg1"/>
                </a:solidFill>
              </a:rPr>
              <a:t>簡介</a:t>
            </a:r>
            <a:endParaRPr lang="zh-TW" altLang="en-US" sz="11500" dirty="0">
              <a:solidFill>
                <a:schemeClr val="bg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08" y="153343"/>
            <a:ext cx="7391400" cy="12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6" y="1068187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簡介</a:t>
              </a:r>
              <a:endPara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831">
            <a:off x="2531674" y="1034928"/>
            <a:ext cx="4355601" cy="911354"/>
          </a:xfrm>
          <a:prstGeom prst="rect">
            <a:avLst/>
          </a:prstGeom>
        </p:spPr>
      </p:pic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5351080" y="3153633"/>
            <a:ext cx="6480175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178669" y="1841609"/>
            <a:ext cx="6677986" cy="4693419"/>
          </a:xfrm>
          <a:prstGeom prst="foldedCorner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EB7045"/>
            </a:solidFill>
            <a:prstDash val="solid"/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zh-TW" altLang="en-US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939498" y="2781102"/>
            <a:ext cx="41651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電子期刊資料庫（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PDF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全文下載）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300503" y="2348771"/>
            <a:ext cx="18002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sym typeface="Webdings" pitchFamily="18" charset="2"/>
              </a:rPr>
              <a:t>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系統網址：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6939497" y="2290033"/>
            <a:ext cx="43926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en-US" altLang="zh-TW" sz="2000" dirty="0">
                <a:solidFill>
                  <a:srgbClr val="F144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http://www.hyread.com.tw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5300503" y="3234596"/>
            <a:ext cx="17922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sym typeface="Webdings" pitchFamily="18" charset="2"/>
              </a:rPr>
              <a:t>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資料</a:t>
            </a: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內容：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5308440" y="4450150"/>
            <a:ext cx="18049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sym typeface="Webdings" pitchFamily="18" charset="2"/>
              </a:rPr>
              <a:t>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sym typeface="Webdings" pitchFamily="18" charset="2"/>
              </a:rPr>
              <a:t>收錄主題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：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6939498" y="4535800"/>
            <a:ext cx="47339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各學科領域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（綜合、自然、人文、應用、社會、生醫等類）</a:t>
            </a:r>
            <a:endPara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5321140" y="5098222"/>
            <a:ext cx="18049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sym typeface="Webdings" pitchFamily="18" charset="2"/>
              </a:rPr>
              <a:t>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收錄年代：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6939498" y="5183872"/>
            <a:ext cx="42794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最早</a:t>
            </a: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1951</a:t>
            </a: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～迄今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（以完整收錄為原則，視各刊實際授權年限）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5300503" y="5806543"/>
            <a:ext cx="18764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sym typeface="Webdings" pitchFamily="18" charset="2"/>
              </a:rPr>
              <a:t>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更新頻率：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6939497" y="5806543"/>
            <a:ext cx="863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每日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5300503" y="1845534"/>
            <a:ext cx="18716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sym typeface="Webdings" pitchFamily="18" charset="2"/>
              </a:rPr>
              <a:t>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系統名稱：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6939497" y="1837598"/>
            <a:ext cx="34559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HyRead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台灣全文資料庫 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5300503" y="2780571"/>
            <a:ext cx="17319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sym typeface="Webdings" pitchFamily="18" charset="2"/>
              </a:rPr>
              <a:t>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資料類型：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6939498" y="3348898"/>
            <a:ext cx="41651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收錄台灣學術電子期刊為主 </a:t>
            </a: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>
            <a:off x="5376480" y="2361918"/>
            <a:ext cx="63373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5376480" y="2848833"/>
            <a:ext cx="63373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5376480" y="3298096"/>
            <a:ext cx="63373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5355842" y="4522158"/>
            <a:ext cx="63373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>
            <a:off x="5376480" y="5831572"/>
            <a:ext cx="63373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956432" y="3569027"/>
            <a:ext cx="48748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zh-TW"/>
            </a:defPPr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sz="1600" dirty="0"/>
              <a:t>含</a:t>
            </a:r>
            <a:r>
              <a:rPr lang="en-US" altLang="zh-TW" sz="1600" dirty="0"/>
              <a:t>Open Access</a:t>
            </a:r>
            <a:r>
              <a:rPr lang="zh-TW" altLang="en-US" sz="1600" dirty="0"/>
              <a:t>可取得</a:t>
            </a:r>
            <a:r>
              <a:rPr lang="zh-TW" altLang="en-US" sz="1600" dirty="0">
                <a:solidFill>
                  <a:srgbClr val="F14400"/>
                </a:solidFill>
              </a:rPr>
              <a:t>數十萬</a:t>
            </a:r>
            <a:r>
              <a:rPr lang="en-US" altLang="zh-TW" sz="1600" dirty="0">
                <a:solidFill>
                  <a:srgbClr val="F14400"/>
                </a:solidFill>
              </a:rPr>
              <a:t>+</a:t>
            </a:r>
            <a:r>
              <a:rPr lang="zh-TW" altLang="en-US" sz="1600" dirty="0"/>
              <a:t>篇台灣出版期刊論文 </a:t>
            </a:r>
            <a:endParaRPr lang="en-US" altLang="zh-TW" sz="1600" dirty="0"/>
          </a:p>
          <a:p>
            <a:r>
              <a:rPr lang="en-US" altLang="zh-TW" sz="1600" dirty="0">
                <a:solidFill>
                  <a:srgbClr val="F14400"/>
                </a:solidFill>
              </a:rPr>
              <a:t>1300+</a:t>
            </a:r>
            <a:r>
              <a:rPr lang="zh-TW" altLang="en-US" sz="1600" dirty="0" smtClean="0"/>
              <a:t>種</a:t>
            </a:r>
            <a:r>
              <a:rPr lang="zh-TW" altLang="en-US" sz="1600" dirty="0"/>
              <a:t>電子期刊全文</a:t>
            </a:r>
            <a:endParaRPr lang="en-US" altLang="zh-TW" sz="1600" dirty="0"/>
          </a:p>
          <a:p>
            <a:r>
              <a:rPr lang="zh-TW" altLang="en-US" sz="1600" dirty="0">
                <a:solidFill>
                  <a:srgbClr val="F14400"/>
                </a:solidFill>
              </a:rPr>
              <a:t>近</a:t>
            </a:r>
            <a:r>
              <a:rPr lang="en-US" altLang="zh-TW" sz="1600" dirty="0">
                <a:solidFill>
                  <a:srgbClr val="F14400"/>
                </a:solidFill>
              </a:rPr>
              <a:t>330</a:t>
            </a:r>
            <a:r>
              <a:rPr lang="zh-TW" altLang="en-US" sz="1600" dirty="0" smtClean="0"/>
              <a:t>種</a:t>
            </a:r>
            <a:r>
              <a:rPr lang="en-US" altLang="zh-TW" sz="1600" dirty="0"/>
              <a:t>TSSCI</a:t>
            </a:r>
            <a:r>
              <a:rPr lang="zh-TW" altLang="en-US" sz="1600" dirty="0" smtClean="0"/>
              <a:t>、</a:t>
            </a:r>
            <a:r>
              <a:rPr lang="en-US" altLang="zh-TW" sz="1600" dirty="0" smtClean="0"/>
              <a:t>THCI</a:t>
            </a:r>
            <a:r>
              <a:rPr lang="zh-TW" altLang="en-US" sz="1600" dirty="0" smtClean="0"/>
              <a:t>、</a:t>
            </a:r>
            <a:r>
              <a:rPr lang="en-US" altLang="zh-TW" sz="1600" dirty="0" smtClean="0"/>
              <a:t>A&amp;HCI</a:t>
            </a:r>
            <a:r>
              <a:rPr lang="zh-TW" altLang="en-US" sz="1600" dirty="0" smtClean="0"/>
              <a:t>核心</a:t>
            </a:r>
            <a:r>
              <a:rPr lang="zh-TW" altLang="en-US" sz="1600" dirty="0"/>
              <a:t>期刊</a:t>
            </a:r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>
            <a:off x="5376728" y="5183500"/>
            <a:ext cx="63373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5376728" y="6335628"/>
            <a:ext cx="5616624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5" y="2311355"/>
            <a:ext cx="5193360" cy="371182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242240" y="6152565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2018</a:t>
            </a:r>
            <a:r>
              <a:rPr lang="zh-TW" altLang="en-US" sz="2400" b="1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網站全新改版</a:t>
            </a:r>
            <a:endParaRPr lang="zh-TW" altLang="en-US" sz="24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86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F1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 rot="20700000">
            <a:off x="-274019" y="-468793"/>
            <a:ext cx="2743200" cy="2766383"/>
            <a:chOff x="-46188" y="491344"/>
            <a:chExt cx="2743200" cy="2766383"/>
          </a:xfrm>
        </p:grpSpPr>
        <p:sp>
          <p:nvSpPr>
            <p:cNvPr id="8" name="橢圓 7"/>
            <p:cNvSpPr/>
            <p:nvPr/>
          </p:nvSpPr>
          <p:spPr>
            <a:xfrm>
              <a:off x="-46188" y="491344"/>
              <a:ext cx="2743200" cy="2766383"/>
            </a:xfrm>
            <a:prstGeom prst="ellipse">
              <a:avLst/>
            </a:prstGeom>
            <a:solidFill>
              <a:srgbClr val="F1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81784" y="1068186"/>
              <a:ext cx="2031325" cy="201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收錄</a:t>
              </a:r>
              <a:endPara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7500"/>
                </a:lnSpc>
              </a:pPr>
              <a:r>
                <a:rPr lang="zh-TW" altLang="en-US" sz="7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</a:t>
              </a:r>
              <a:r>
                <a:rPr lang="zh-TW" altLang="en-US" sz="7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101860"/>
            <a:ext cx="3572939" cy="6536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716" y="1969072"/>
            <a:ext cx="3421680" cy="212999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32" y="1969072"/>
            <a:ext cx="3421680" cy="212999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28" y="4215995"/>
            <a:ext cx="3422084" cy="213024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312" y="4215994"/>
            <a:ext cx="3422084" cy="213024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1423" y="1968868"/>
            <a:ext cx="3422084" cy="213024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1423" y="4215994"/>
            <a:ext cx="3422084" cy="21302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07051" y="2131452"/>
            <a:ext cx="3064933" cy="1820334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人文科學</a:t>
            </a:r>
            <a:endParaRPr lang="en-US" altLang="zh-TW" sz="4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　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語文　史地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　哲學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宗教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體育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休閒 </a:t>
            </a:r>
          </a:p>
        </p:txBody>
      </p:sp>
      <p:sp>
        <p:nvSpPr>
          <p:cNvPr id="17" name="矩形 16"/>
          <p:cNvSpPr/>
          <p:nvPr/>
        </p:nvSpPr>
        <p:spPr>
          <a:xfrm>
            <a:off x="1084344" y="2131452"/>
            <a:ext cx="3064933" cy="1820334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</a:t>
            </a:r>
            <a:endParaRPr lang="en-US" altLang="zh-TW" sz="4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學報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圖書資訊學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國學 </a:t>
            </a:r>
          </a:p>
        </p:txBody>
      </p:sp>
      <p:sp>
        <p:nvSpPr>
          <p:cNvPr id="18" name="矩形 17"/>
          <p:cNvSpPr/>
          <p:nvPr/>
        </p:nvSpPr>
        <p:spPr>
          <a:xfrm>
            <a:off x="8129998" y="2123824"/>
            <a:ext cx="3064933" cy="1820334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社會科學</a:t>
            </a:r>
            <a:endParaRPr lang="en-US" altLang="zh-TW" sz="4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　財經　商業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　政治　法律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傳播　軍警 </a:t>
            </a:r>
          </a:p>
        </p:txBody>
      </p:sp>
      <p:sp>
        <p:nvSpPr>
          <p:cNvPr id="19" name="矩形 18"/>
          <p:cNvSpPr/>
          <p:nvPr/>
        </p:nvSpPr>
        <p:spPr>
          <a:xfrm>
            <a:off x="4607051" y="4375118"/>
            <a:ext cx="3064933" cy="1820334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應用科學</a:t>
            </a:r>
            <a:endParaRPr lang="en-US" altLang="zh-TW" sz="4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家事　環保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　製造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　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84344" y="4375118"/>
            <a:ext cx="3064933" cy="1820334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自然科學</a:t>
            </a:r>
            <a:endParaRPr lang="en-US" altLang="zh-TW" sz="4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 資訊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</a:t>
            </a: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天文 物理 數學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29998" y="4367490"/>
            <a:ext cx="3064933" cy="1820334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生物醫學</a:t>
            </a:r>
            <a:endParaRPr lang="en-US" altLang="zh-TW" sz="4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醫藥　衛生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保健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　生物　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587351" y="127503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專屬台灣的優質內</a:t>
            </a:r>
            <a:r>
              <a:rPr lang="zh-TW" altLang="en-US" sz="4000" b="1" dirty="0">
                <a:solidFill>
                  <a:schemeClr val="bg1"/>
                </a:solidFill>
              </a:rPr>
              <a:t>容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850396" y="6372617"/>
            <a:ext cx="3884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/>
              <a:t>超過</a:t>
            </a:r>
            <a:r>
              <a:rPr lang="en-US" altLang="zh-TW" sz="2400" dirty="0" smtClean="0"/>
              <a:t>1300</a:t>
            </a:r>
            <a:r>
              <a:rPr lang="zh-TW" altLang="en-US" sz="2400" dirty="0" smtClean="0"/>
              <a:t>刊，持續增加中！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689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Calibri Light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1136</Words>
  <Application>Microsoft Office PowerPoint</Application>
  <PresentationFormat>寬螢幕</PresentationFormat>
  <Paragraphs>306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9" baseType="lpstr">
      <vt:lpstr>Adobe 繁黑體 Std B</vt:lpstr>
      <vt:lpstr>華康秀風體W3</vt:lpstr>
      <vt:lpstr>微軟正黑體</vt:lpstr>
      <vt:lpstr>Arial</vt:lpstr>
      <vt:lpstr>Calibri</vt:lpstr>
      <vt:lpstr>Calibri Light</vt:lpstr>
      <vt:lpstr>Webdings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S00A1043</dc:creator>
  <cp:lastModifiedBy>user</cp:lastModifiedBy>
  <cp:revision>126</cp:revision>
  <dcterms:created xsi:type="dcterms:W3CDTF">2017-02-17T07:25:16Z</dcterms:created>
  <dcterms:modified xsi:type="dcterms:W3CDTF">2020-01-06T06:47:53Z</dcterms:modified>
</cp:coreProperties>
</file>