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29"/>
  </p:notesMasterIdLst>
  <p:sldIdLst>
    <p:sldId id="543" r:id="rId2"/>
    <p:sldId id="722" r:id="rId3"/>
    <p:sldId id="723" r:id="rId4"/>
    <p:sldId id="724" r:id="rId5"/>
    <p:sldId id="549" r:id="rId6"/>
    <p:sldId id="727" r:id="rId7"/>
    <p:sldId id="728" r:id="rId8"/>
    <p:sldId id="729" r:id="rId9"/>
    <p:sldId id="669" r:id="rId10"/>
    <p:sldId id="732" r:id="rId11"/>
    <p:sldId id="670" r:id="rId12"/>
    <p:sldId id="731" r:id="rId13"/>
    <p:sldId id="737" r:id="rId14"/>
    <p:sldId id="739" r:id="rId15"/>
    <p:sldId id="741" r:id="rId16"/>
    <p:sldId id="743" r:id="rId17"/>
    <p:sldId id="744" r:id="rId18"/>
    <p:sldId id="745" r:id="rId19"/>
    <p:sldId id="746" r:id="rId20"/>
    <p:sldId id="747" r:id="rId21"/>
    <p:sldId id="749" r:id="rId22"/>
    <p:sldId id="750" r:id="rId23"/>
    <p:sldId id="752" r:id="rId24"/>
    <p:sldId id="754" r:id="rId25"/>
    <p:sldId id="755" r:id="rId26"/>
    <p:sldId id="756" r:id="rId27"/>
    <p:sldId id="757" r:id="rId28"/>
    <p:sldId id="758" r:id="rId29"/>
    <p:sldId id="759" r:id="rId30"/>
    <p:sldId id="788" r:id="rId31"/>
    <p:sldId id="785" r:id="rId32"/>
    <p:sldId id="784" r:id="rId33"/>
    <p:sldId id="793" r:id="rId34"/>
    <p:sldId id="789" r:id="rId35"/>
    <p:sldId id="791" r:id="rId36"/>
    <p:sldId id="786" r:id="rId37"/>
    <p:sldId id="775" r:id="rId38"/>
    <p:sldId id="776" r:id="rId39"/>
    <p:sldId id="777" r:id="rId40"/>
    <p:sldId id="779" r:id="rId41"/>
    <p:sldId id="780" r:id="rId42"/>
    <p:sldId id="551" r:id="rId43"/>
    <p:sldId id="555" r:id="rId44"/>
    <p:sldId id="600" r:id="rId45"/>
    <p:sldId id="556" r:id="rId46"/>
    <p:sldId id="557" r:id="rId47"/>
    <p:sldId id="558" r:id="rId48"/>
    <p:sldId id="769" r:id="rId49"/>
    <p:sldId id="603" r:id="rId50"/>
    <p:sldId id="763" r:id="rId51"/>
    <p:sldId id="605" r:id="rId52"/>
    <p:sldId id="593" r:id="rId53"/>
    <p:sldId id="559" r:id="rId54"/>
    <p:sldId id="595" r:id="rId55"/>
    <p:sldId id="565" r:id="rId56"/>
    <p:sldId id="566" r:id="rId57"/>
    <p:sldId id="567" r:id="rId58"/>
    <p:sldId id="569" r:id="rId59"/>
    <p:sldId id="770" r:id="rId60"/>
    <p:sldId id="766" r:id="rId61"/>
    <p:sldId id="765" r:id="rId62"/>
    <p:sldId id="578" r:id="rId63"/>
    <p:sldId id="579" r:id="rId64"/>
    <p:sldId id="601" r:id="rId65"/>
    <p:sldId id="773" r:id="rId66"/>
    <p:sldId id="767" r:id="rId67"/>
    <p:sldId id="762" r:id="rId68"/>
    <p:sldId id="574" r:id="rId69"/>
    <p:sldId id="768" r:id="rId70"/>
    <p:sldId id="575" r:id="rId71"/>
    <p:sldId id="577" r:id="rId72"/>
    <p:sldId id="580" r:id="rId73"/>
    <p:sldId id="771" r:id="rId74"/>
    <p:sldId id="772" r:id="rId75"/>
    <p:sldId id="582" r:id="rId76"/>
    <p:sldId id="584" r:id="rId77"/>
    <p:sldId id="673" r:id="rId78"/>
    <p:sldId id="674" r:id="rId79"/>
    <p:sldId id="675" r:id="rId80"/>
    <p:sldId id="676" r:id="rId81"/>
    <p:sldId id="677" r:id="rId82"/>
    <p:sldId id="678" r:id="rId83"/>
    <p:sldId id="679" r:id="rId84"/>
    <p:sldId id="680" r:id="rId85"/>
    <p:sldId id="681" r:id="rId86"/>
    <p:sldId id="682" r:id="rId87"/>
    <p:sldId id="683" r:id="rId88"/>
    <p:sldId id="684" r:id="rId89"/>
    <p:sldId id="733" r:id="rId90"/>
    <p:sldId id="685" r:id="rId91"/>
    <p:sldId id="686" r:id="rId92"/>
    <p:sldId id="687" r:id="rId93"/>
    <p:sldId id="688" r:id="rId94"/>
    <p:sldId id="689" r:id="rId95"/>
    <p:sldId id="690" r:id="rId96"/>
    <p:sldId id="691" r:id="rId97"/>
    <p:sldId id="692" r:id="rId98"/>
    <p:sldId id="693" r:id="rId99"/>
    <p:sldId id="694" r:id="rId100"/>
    <p:sldId id="695" r:id="rId101"/>
    <p:sldId id="696" r:id="rId102"/>
    <p:sldId id="697" r:id="rId103"/>
    <p:sldId id="698" r:id="rId104"/>
    <p:sldId id="699" r:id="rId105"/>
    <p:sldId id="700" r:id="rId106"/>
    <p:sldId id="701" r:id="rId107"/>
    <p:sldId id="702" r:id="rId108"/>
    <p:sldId id="703" r:id="rId109"/>
    <p:sldId id="704" r:id="rId110"/>
    <p:sldId id="705" r:id="rId111"/>
    <p:sldId id="706" r:id="rId112"/>
    <p:sldId id="707" r:id="rId113"/>
    <p:sldId id="708" r:id="rId114"/>
    <p:sldId id="709" r:id="rId115"/>
    <p:sldId id="710" r:id="rId116"/>
    <p:sldId id="711" r:id="rId117"/>
    <p:sldId id="712" r:id="rId118"/>
    <p:sldId id="713" r:id="rId119"/>
    <p:sldId id="714" r:id="rId120"/>
    <p:sldId id="715" r:id="rId121"/>
    <p:sldId id="716" r:id="rId122"/>
    <p:sldId id="717" r:id="rId123"/>
    <p:sldId id="718" r:id="rId124"/>
    <p:sldId id="719" r:id="rId125"/>
    <p:sldId id="720" r:id="rId126"/>
    <p:sldId id="761" r:id="rId127"/>
    <p:sldId id="542" r:id="rId128"/>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xmlns="">
        <p14:section name="預設章節" id="{B60B3F0D-CB21-4E50-B5C9-FF4DE4FD800A}">
          <p14:sldIdLst>
            <p14:sldId id="543"/>
            <p14:sldId id="722"/>
            <p14:sldId id="723"/>
            <p14:sldId id="724"/>
            <p14:sldId id="549"/>
            <p14:sldId id="727"/>
            <p14:sldId id="728"/>
            <p14:sldId id="729"/>
          </p14:sldIdLst>
        </p14:section>
        <p14:section name="未命名的章節" id="{C27CF030-C00A-4B39-9F41-EB99695F9541}">
          <p14:sldIdLst>
            <p14:sldId id="669"/>
            <p14:sldId id="732"/>
            <p14:sldId id="670"/>
            <p14:sldId id="731"/>
            <p14:sldId id="737"/>
            <p14:sldId id="739"/>
            <p14:sldId id="741"/>
            <p14:sldId id="743"/>
            <p14:sldId id="744"/>
            <p14:sldId id="745"/>
            <p14:sldId id="746"/>
            <p14:sldId id="747"/>
            <p14:sldId id="749"/>
            <p14:sldId id="750"/>
            <p14:sldId id="752"/>
            <p14:sldId id="754"/>
            <p14:sldId id="755"/>
            <p14:sldId id="756"/>
            <p14:sldId id="757"/>
            <p14:sldId id="758"/>
            <p14:sldId id="759"/>
            <p14:sldId id="788"/>
            <p14:sldId id="785"/>
            <p14:sldId id="784"/>
            <p14:sldId id="793"/>
            <p14:sldId id="789"/>
            <p14:sldId id="791"/>
            <p14:sldId id="786"/>
            <p14:sldId id="775"/>
            <p14:sldId id="776"/>
            <p14:sldId id="777"/>
            <p14:sldId id="779"/>
            <p14:sldId id="780"/>
          </p14:sldIdLst>
        </p14:section>
        <p14:section name="未命名的章節" id="{3E29BB5D-36EC-4703-9C09-70717C17DAE4}">
          <p14:sldIdLst>
            <p14:sldId id="551"/>
            <p14:sldId id="555"/>
            <p14:sldId id="600"/>
            <p14:sldId id="556"/>
            <p14:sldId id="557"/>
            <p14:sldId id="558"/>
            <p14:sldId id="769"/>
            <p14:sldId id="603"/>
            <p14:sldId id="763"/>
            <p14:sldId id="605"/>
            <p14:sldId id="593"/>
            <p14:sldId id="559"/>
            <p14:sldId id="595"/>
            <p14:sldId id="565"/>
            <p14:sldId id="566"/>
            <p14:sldId id="567"/>
            <p14:sldId id="569"/>
            <p14:sldId id="770"/>
            <p14:sldId id="766"/>
            <p14:sldId id="765"/>
            <p14:sldId id="578"/>
            <p14:sldId id="579"/>
            <p14:sldId id="601"/>
            <p14:sldId id="773"/>
            <p14:sldId id="767"/>
            <p14:sldId id="762"/>
            <p14:sldId id="574"/>
            <p14:sldId id="768"/>
            <p14:sldId id="575"/>
            <p14:sldId id="577"/>
            <p14:sldId id="580"/>
            <p14:sldId id="771"/>
            <p14:sldId id="772"/>
            <p14:sldId id="582"/>
            <p14:sldId id="584"/>
          </p14:sldIdLst>
        </p14:section>
        <p14:section name="未命名的章節" id="{634CD1BA-976A-4953-8C81-0B2256A1A487}">
          <p14:sldIdLst>
            <p14:sldId id="673"/>
            <p14:sldId id="674"/>
            <p14:sldId id="675"/>
            <p14:sldId id="676"/>
            <p14:sldId id="677"/>
            <p14:sldId id="678"/>
            <p14:sldId id="679"/>
            <p14:sldId id="680"/>
            <p14:sldId id="681"/>
            <p14:sldId id="682"/>
            <p14:sldId id="683"/>
            <p14:sldId id="684"/>
            <p14:sldId id="733"/>
          </p14:sldIdLst>
        </p14:section>
        <p14:section name="未命名的章節" id="{699EA6D9-CF1A-48C1-98DF-1BADEA4A568C}">
          <p14:sldIdLst>
            <p14:sldId id="685"/>
            <p14:sldId id="686"/>
            <p14:sldId id="687"/>
            <p14:sldId id="688"/>
            <p14:sldId id="689"/>
            <p14:sldId id="690"/>
            <p14:sldId id="691"/>
          </p14:sldIdLst>
        </p14:section>
        <p14:section name="未命名的章節" id="{CE0B1F9F-E75B-4B52-9614-588EBCB8CEDD}">
          <p14:sldIdLst>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61"/>
            <p14:sldId id="54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47100"/>
    <a:srgbClr val="FFFFCC"/>
    <a:srgbClr val="F7AB00"/>
    <a:srgbClr val="FFB41D"/>
    <a:srgbClr val="FFFF99"/>
    <a:srgbClr val="FF99FF"/>
    <a:srgbClr val="00FF00"/>
    <a:srgbClr val="FF00FF"/>
    <a:srgbClr val="31776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95198" autoAdjust="0"/>
  </p:normalViewPr>
  <p:slideViewPr>
    <p:cSldViewPr>
      <p:cViewPr varScale="1">
        <p:scale>
          <a:sx n="109" d="100"/>
          <a:sy n="109" d="100"/>
        </p:scale>
        <p:origin x="-16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064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5862" cy="495793"/>
          </a:xfrm>
          <a:prstGeom prst="rect">
            <a:avLst/>
          </a:prstGeom>
        </p:spPr>
        <p:txBody>
          <a:bodyPr vert="horz" lIns="91410" tIns="45705" rIns="91410" bIns="45705"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50296" y="2"/>
            <a:ext cx="2945862" cy="495793"/>
          </a:xfrm>
          <a:prstGeom prst="rect">
            <a:avLst/>
          </a:prstGeom>
        </p:spPr>
        <p:txBody>
          <a:bodyPr vert="horz" lIns="91410" tIns="45705" rIns="91410" bIns="45705" rtlCol="0"/>
          <a:lstStyle>
            <a:lvl1pPr algn="r">
              <a:defRPr sz="1200">
                <a:latin typeface="Arial" charset="0"/>
                <a:ea typeface="新細明體" charset="-120"/>
              </a:defRPr>
            </a:lvl1pPr>
          </a:lstStyle>
          <a:p>
            <a:pPr>
              <a:defRPr/>
            </a:pPr>
            <a:fld id="{61C056B0-1D25-40F1-B41A-CB06A9694B1E}" type="datetimeFigureOut">
              <a:rPr lang="zh-TW" altLang="en-US"/>
              <a:pPr>
                <a:defRPr/>
              </a:pPr>
              <a:t>2018/5/3</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0" tIns="45705" rIns="91410" bIns="45705" rtlCol="0" anchor="ctr"/>
          <a:lstStyle/>
          <a:p>
            <a:pPr lvl="0"/>
            <a:endParaRPr lang="zh-TW" altLang="en-US" noProof="0" smtClean="0"/>
          </a:p>
        </p:txBody>
      </p:sp>
      <p:sp>
        <p:nvSpPr>
          <p:cNvPr id="5" name="備忘稿版面配置區 4"/>
          <p:cNvSpPr>
            <a:spLocks noGrp="1"/>
          </p:cNvSpPr>
          <p:nvPr>
            <p:ph type="body" sz="quarter" idx="3"/>
          </p:nvPr>
        </p:nvSpPr>
        <p:spPr>
          <a:xfrm>
            <a:off x="679464" y="4714653"/>
            <a:ext cx="5438748" cy="4466756"/>
          </a:xfrm>
          <a:prstGeom prst="rect">
            <a:avLst/>
          </a:prstGeom>
        </p:spPr>
        <p:txBody>
          <a:bodyPr vert="horz" lIns="91410" tIns="45705" rIns="91410" bIns="45705"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9307"/>
            <a:ext cx="2945862" cy="495793"/>
          </a:xfrm>
          <a:prstGeom prst="rect">
            <a:avLst/>
          </a:prstGeom>
        </p:spPr>
        <p:txBody>
          <a:bodyPr vert="horz" lIns="91410" tIns="45705" rIns="91410" bIns="45705"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50296" y="9429307"/>
            <a:ext cx="2945862" cy="495793"/>
          </a:xfrm>
          <a:prstGeom prst="rect">
            <a:avLst/>
          </a:prstGeom>
        </p:spPr>
        <p:txBody>
          <a:bodyPr vert="horz" lIns="91410" tIns="45705" rIns="91410" bIns="45705" rtlCol="0" anchor="b"/>
          <a:lstStyle>
            <a:lvl1pPr algn="r">
              <a:defRPr sz="1200">
                <a:latin typeface="Arial" charset="0"/>
                <a:ea typeface="新細明體" charset="-120"/>
              </a:defRPr>
            </a:lvl1pPr>
          </a:lstStyle>
          <a:p>
            <a:pPr>
              <a:defRPr/>
            </a:pPr>
            <a:fld id="{331D8A67-3AB2-4319-9E95-AD3ADCC231AE}" type="slidenum">
              <a:rPr lang="zh-TW" altLang="en-US"/>
              <a:pPr>
                <a:defRPr/>
              </a:pPr>
              <a:t>‹#›</a:t>
            </a:fld>
            <a:endParaRPr lang="zh-TW" altLang="en-US"/>
          </a:p>
        </p:txBody>
      </p:sp>
    </p:spTree>
    <p:extLst>
      <p:ext uri="{BB962C8B-B14F-4D97-AF65-F5344CB8AC3E}">
        <p14:creationId xmlns:p14="http://schemas.microsoft.com/office/powerpoint/2010/main" xmlns="" val="2175331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4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184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84DA41-CD76-4678-A9AA-6D8E8B5AF7B2}" type="slidenum">
              <a:rPr lang="zh-TW" altLang="en-US" smtClean="0"/>
              <a:pPr/>
              <a:t>1</a:t>
            </a:fld>
            <a:endParaRPr lang="en-US" altLang="zh-TW" smtClean="0"/>
          </a:p>
        </p:txBody>
      </p:sp>
    </p:spTree>
    <p:extLst>
      <p:ext uri="{BB962C8B-B14F-4D97-AF65-F5344CB8AC3E}">
        <p14:creationId xmlns:p14="http://schemas.microsoft.com/office/powerpoint/2010/main" xmlns="" val="261550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686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3686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97318F-EAEA-4597-8DC4-05F3C2272851}" type="slidenum">
              <a:rPr lang="zh-TW" altLang="en-US" smtClean="0"/>
              <a:pPr/>
              <a:t>46</a:t>
            </a:fld>
            <a:endParaRPr lang="en-US" altLang="zh-TW" smtClean="0"/>
          </a:p>
        </p:txBody>
      </p:sp>
    </p:spTree>
    <p:extLst>
      <p:ext uri="{BB962C8B-B14F-4D97-AF65-F5344CB8AC3E}">
        <p14:creationId xmlns:p14="http://schemas.microsoft.com/office/powerpoint/2010/main" xmlns="" val="1543293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399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1293E7-40C0-4269-8784-340C6A07A034}" type="slidenum">
              <a:rPr lang="zh-TW" altLang="en-US" smtClean="0"/>
              <a:pPr/>
              <a:t>47</a:t>
            </a:fld>
            <a:endParaRPr lang="en-US" altLang="zh-TW" smtClean="0"/>
          </a:p>
        </p:txBody>
      </p:sp>
    </p:spTree>
    <p:extLst>
      <p:ext uri="{BB962C8B-B14F-4D97-AF65-F5344CB8AC3E}">
        <p14:creationId xmlns:p14="http://schemas.microsoft.com/office/powerpoint/2010/main" xmlns="" val="188094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7725" y="722313"/>
            <a:ext cx="4813300" cy="36099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49</a:t>
            </a:fld>
            <a:endParaRPr lang="zh-TW" altLang="en-US"/>
          </a:p>
        </p:txBody>
      </p:sp>
    </p:spTree>
    <p:extLst>
      <p:ext uri="{BB962C8B-B14F-4D97-AF65-F5344CB8AC3E}">
        <p14:creationId xmlns:p14="http://schemas.microsoft.com/office/powerpoint/2010/main" xmlns="" val="407281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7725" y="722313"/>
            <a:ext cx="4813300" cy="36099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50</a:t>
            </a:fld>
            <a:endParaRPr lang="zh-TW" altLang="en-US">
              <a:solidFill>
                <a:prstClr val="black"/>
              </a:solidFill>
            </a:endParaRPr>
          </a:p>
        </p:txBody>
      </p:sp>
    </p:spTree>
    <p:extLst>
      <p:ext uri="{BB962C8B-B14F-4D97-AF65-F5344CB8AC3E}">
        <p14:creationId xmlns:p14="http://schemas.microsoft.com/office/powerpoint/2010/main" xmlns="" val="416232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734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5734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BFB300-B801-48B1-A084-EA6C05FB6321}" type="slidenum">
              <a:rPr lang="zh-TW" altLang="en-US" smtClean="0"/>
              <a:pPr/>
              <a:t>52</a:t>
            </a:fld>
            <a:endParaRPr lang="en-US" altLang="zh-TW" smtClean="0"/>
          </a:p>
        </p:txBody>
      </p:sp>
    </p:spTree>
    <p:extLst>
      <p:ext uri="{BB962C8B-B14F-4D97-AF65-F5344CB8AC3E}">
        <p14:creationId xmlns:p14="http://schemas.microsoft.com/office/powerpoint/2010/main" xmlns="" val="241225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198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419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4C2533-2201-4B47-8C3C-8830116BBB81}" type="slidenum">
              <a:rPr lang="zh-TW" altLang="en-US" smtClean="0"/>
              <a:pPr/>
              <a:t>53</a:t>
            </a:fld>
            <a:endParaRPr lang="en-US" altLang="zh-TW" smtClean="0"/>
          </a:p>
        </p:txBody>
      </p:sp>
    </p:spTree>
    <p:extLst>
      <p:ext uri="{BB962C8B-B14F-4D97-AF65-F5344CB8AC3E}">
        <p14:creationId xmlns:p14="http://schemas.microsoft.com/office/powerpoint/2010/main" xmlns="" val="233867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54</a:t>
            </a:fld>
            <a:endParaRPr lang="zh-TW" altLang="en-US"/>
          </a:p>
        </p:txBody>
      </p:sp>
    </p:spTree>
    <p:extLst>
      <p:ext uri="{BB962C8B-B14F-4D97-AF65-F5344CB8AC3E}">
        <p14:creationId xmlns:p14="http://schemas.microsoft.com/office/powerpoint/2010/main" xmlns="" val="92459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14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614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887B08-64DE-41B2-AB5C-D10E0B4531A9}" type="slidenum">
              <a:rPr lang="zh-TW" altLang="en-US" smtClean="0"/>
              <a:pPr/>
              <a:t>55</a:t>
            </a:fld>
            <a:endParaRPr lang="en-US" altLang="zh-TW" smtClean="0"/>
          </a:p>
        </p:txBody>
      </p:sp>
    </p:spTree>
    <p:extLst>
      <p:ext uri="{BB962C8B-B14F-4D97-AF65-F5344CB8AC3E}">
        <p14:creationId xmlns:p14="http://schemas.microsoft.com/office/powerpoint/2010/main" xmlns="" val="2058784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56</a:t>
            </a:fld>
            <a:endParaRPr lang="zh-TW" altLang="en-US"/>
          </a:p>
        </p:txBody>
      </p:sp>
    </p:spTree>
    <p:extLst>
      <p:ext uri="{BB962C8B-B14F-4D97-AF65-F5344CB8AC3E}">
        <p14:creationId xmlns:p14="http://schemas.microsoft.com/office/powerpoint/2010/main" xmlns="" val="38967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D0991E-405E-4828-931A-6D514315C99F}" type="slidenum">
              <a:rPr lang="zh-TW" altLang="en-US" smtClean="0"/>
              <a:pPr/>
              <a:t>57</a:t>
            </a:fld>
            <a:endParaRPr lang="en-US" altLang="zh-TW" smtClean="0"/>
          </a:p>
        </p:txBody>
      </p:sp>
    </p:spTree>
    <p:extLst>
      <p:ext uri="{BB962C8B-B14F-4D97-AF65-F5344CB8AC3E}">
        <p14:creationId xmlns:p14="http://schemas.microsoft.com/office/powerpoint/2010/main" xmlns="" val="246190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4</a:t>
            </a:fld>
            <a:endParaRPr lang="zh-TW" altLang="en-US"/>
          </a:p>
        </p:txBody>
      </p:sp>
    </p:spTree>
    <p:extLst>
      <p:ext uri="{BB962C8B-B14F-4D97-AF65-F5344CB8AC3E}">
        <p14:creationId xmlns:p14="http://schemas.microsoft.com/office/powerpoint/2010/main" xmlns="" val="198418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58</a:t>
            </a:fld>
            <a:endParaRPr lang="zh-TW" altLang="en-US"/>
          </a:p>
        </p:txBody>
      </p:sp>
    </p:spTree>
    <p:extLst>
      <p:ext uri="{BB962C8B-B14F-4D97-AF65-F5344CB8AC3E}">
        <p14:creationId xmlns:p14="http://schemas.microsoft.com/office/powerpoint/2010/main" xmlns="" val="1673721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59</a:t>
            </a:fld>
            <a:endParaRPr lang="zh-TW" altLang="en-US">
              <a:solidFill>
                <a:prstClr val="black"/>
              </a:solidFill>
            </a:endParaRPr>
          </a:p>
        </p:txBody>
      </p:sp>
    </p:spTree>
    <p:extLst>
      <p:ext uri="{BB962C8B-B14F-4D97-AF65-F5344CB8AC3E}">
        <p14:creationId xmlns:p14="http://schemas.microsoft.com/office/powerpoint/2010/main" xmlns="" val="56062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62</a:t>
            </a:fld>
            <a:endParaRPr lang="zh-TW" altLang="en-US"/>
          </a:p>
        </p:txBody>
      </p:sp>
    </p:spTree>
    <p:extLst>
      <p:ext uri="{BB962C8B-B14F-4D97-AF65-F5344CB8AC3E}">
        <p14:creationId xmlns:p14="http://schemas.microsoft.com/office/powerpoint/2010/main" xmlns="" val="704565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63</a:t>
            </a:fld>
            <a:endParaRPr lang="zh-TW" altLang="en-US"/>
          </a:p>
        </p:txBody>
      </p:sp>
    </p:spTree>
    <p:extLst>
      <p:ext uri="{BB962C8B-B14F-4D97-AF65-F5344CB8AC3E}">
        <p14:creationId xmlns:p14="http://schemas.microsoft.com/office/powerpoint/2010/main" xmlns="" val="318035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270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727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40181C-14B2-43A8-9141-E00580114014}" type="slidenum">
              <a:rPr lang="zh-TW" altLang="en-US" smtClean="0"/>
              <a:pPr/>
              <a:t>68</a:t>
            </a:fld>
            <a:endParaRPr lang="en-US" altLang="zh-TW" smtClean="0"/>
          </a:p>
        </p:txBody>
      </p:sp>
    </p:spTree>
    <p:extLst>
      <p:ext uri="{BB962C8B-B14F-4D97-AF65-F5344CB8AC3E}">
        <p14:creationId xmlns:p14="http://schemas.microsoft.com/office/powerpoint/2010/main" xmlns="" val="773863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475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747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66C99B-B7F1-42F6-B879-AA724F564457}" type="slidenum">
              <a:rPr lang="zh-TW" altLang="en-US" smtClean="0"/>
              <a:pPr/>
              <a:t>70</a:t>
            </a:fld>
            <a:endParaRPr lang="en-US" altLang="zh-TW" smtClean="0"/>
          </a:p>
        </p:txBody>
      </p:sp>
    </p:spTree>
    <p:extLst>
      <p:ext uri="{BB962C8B-B14F-4D97-AF65-F5344CB8AC3E}">
        <p14:creationId xmlns:p14="http://schemas.microsoft.com/office/powerpoint/2010/main" xmlns="" val="106919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788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5BFFC2-2354-4915-8523-8E2A13BCF67E}" type="slidenum">
              <a:rPr lang="zh-TW" altLang="en-US" smtClean="0"/>
              <a:pPr/>
              <a:t>71</a:t>
            </a:fld>
            <a:endParaRPr lang="en-US" altLang="zh-TW" smtClean="0"/>
          </a:p>
        </p:txBody>
      </p:sp>
    </p:spTree>
    <p:extLst>
      <p:ext uri="{BB962C8B-B14F-4D97-AF65-F5344CB8AC3E}">
        <p14:creationId xmlns:p14="http://schemas.microsoft.com/office/powerpoint/2010/main" xmlns="" val="185468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70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870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E1E00B-1316-4D66-B1A2-E0F9CEEBF161}" type="slidenum">
              <a:rPr lang="zh-TW" altLang="en-US" smtClean="0"/>
              <a:pPr/>
              <a:t>72</a:t>
            </a:fld>
            <a:endParaRPr lang="en-US" altLang="zh-TW" smtClean="0"/>
          </a:p>
        </p:txBody>
      </p:sp>
    </p:spTree>
    <p:extLst>
      <p:ext uri="{BB962C8B-B14F-4D97-AF65-F5344CB8AC3E}">
        <p14:creationId xmlns:p14="http://schemas.microsoft.com/office/powerpoint/2010/main" xmlns="" val="1586497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4B99EF-1C0C-4AE2-83ED-F508F28CF31F}" type="slidenum">
              <a:rPr lang="zh-TW" altLang="en-US" smtClean="0"/>
              <a:pPr/>
              <a:t>75</a:t>
            </a:fld>
            <a:endParaRPr lang="en-US" altLang="zh-TW" smtClean="0"/>
          </a:p>
        </p:txBody>
      </p:sp>
    </p:spTree>
    <p:extLst>
      <p:ext uri="{BB962C8B-B14F-4D97-AF65-F5344CB8AC3E}">
        <p14:creationId xmlns:p14="http://schemas.microsoft.com/office/powerpoint/2010/main" xmlns="" val="1077582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931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3B1817-6621-466B-98CC-91B528F044A5}" type="slidenum">
              <a:rPr lang="zh-TW" altLang="en-US" smtClean="0"/>
              <a:pPr/>
              <a:t>76</a:t>
            </a:fld>
            <a:endParaRPr lang="en-US" altLang="zh-TW" smtClean="0"/>
          </a:p>
        </p:txBody>
      </p:sp>
    </p:spTree>
    <p:extLst>
      <p:ext uri="{BB962C8B-B14F-4D97-AF65-F5344CB8AC3E}">
        <p14:creationId xmlns:p14="http://schemas.microsoft.com/office/powerpoint/2010/main" xmlns="" val="56153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a:t>
            </a:fld>
            <a:endParaRPr lang="zh-TW" altLang="en-US"/>
          </a:p>
        </p:txBody>
      </p:sp>
    </p:spTree>
    <p:extLst>
      <p:ext uri="{BB962C8B-B14F-4D97-AF65-F5344CB8AC3E}">
        <p14:creationId xmlns:p14="http://schemas.microsoft.com/office/powerpoint/2010/main" xmlns="" val="2182595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77</a:t>
            </a:fld>
            <a:endParaRPr lang="en-US" altLang="zh-TW" smtClean="0">
              <a:latin typeface="Arial" charset="0"/>
            </a:endParaRPr>
          </a:p>
        </p:txBody>
      </p:sp>
    </p:spTree>
    <p:extLst>
      <p:ext uri="{BB962C8B-B14F-4D97-AF65-F5344CB8AC3E}">
        <p14:creationId xmlns:p14="http://schemas.microsoft.com/office/powerpoint/2010/main" xmlns="" val="372216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78</a:t>
            </a:fld>
            <a:endParaRPr lang="en-US" altLang="zh-TW" smtClean="0">
              <a:latin typeface="Arial" charset="0"/>
            </a:endParaRPr>
          </a:p>
        </p:txBody>
      </p:sp>
    </p:spTree>
    <p:extLst>
      <p:ext uri="{BB962C8B-B14F-4D97-AF65-F5344CB8AC3E}">
        <p14:creationId xmlns:p14="http://schemas.microsoft.com/office/powerpoint/2010/main" xmlns="" val="3116565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79</a:t>
            </a:fld>
            <a:endParaRPr lang="en-US" altLang="zh-TW" smtClean="0">
              <a:latin typeface="Arial" charset="0"/>
            </a:endParaRPr>
          </a:p>
        </p:txBody>
      </p:sp>
    </p:spTree>
    <p:extLst>
      <p:ext uri="{BB962C8B-B14F-4D97-AF65-F5344CB8AC3E}">
        <p14:creationId xmlns:p14="http://schemas.microsoft.com/office/powerpoint/2010/main" xmlns="" val="1326324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0CE959C-F8F3-4A88-853D-F45CFF514563}" type="slidenum">
              <a:rPr lang="zh-TW" altLang="en-US" smtClean="0">
                <a:latin typeface="Arial" charset="0"/>
              </a:rPr>
              <a:pPr eaLnBrk="1" hangingPunct="1">
                <a:spcBef>
                  <a:spcPct val="0"/>
                </a:spcBef>
              </a:pPr>
              <a:t>80</a:t>
            </a:fld>
            <a:endParaRPr lang="en-US" altLang="zh-TW" smtClean="0">
              <a:latin typeface="Arial" charset="0"/>
            </a:endParaRPr>
          </a:p>
        </p:txBody>
      </p:sp>
    </p:spTree>
    <p:extLst>
      <p:ext uri="{BB962C8B-B14F-4D97-AF65-F5344CB8AC3E}">
        <p14:creationId xmlns:p14="http://schemas.microsoft.com/office/powerpoint/2010/main" xmlns="" val="3630500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499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A6E4B2E-3F56-4AA3-B32F-E24FCE3F7AFC}" type="slidenum">
              <a:rPr lang="zh-TW" altLang="en-US" smtClean="0">
                <a:latin typeface="Arial" charset="0"/>
              </a:rPr>
              <a:pPr eaLnBrk="1" hangingPunct="1">
                <a:spcBef>
                  <a:spcPct val="0"/>
                </a:spcBef>
              </a:pPr>
              <a:t>81</a:t>
            </a:fld>
            <a:endParaRPr lang="en-US" altLang="zh-TW" smtClean="0">
              <a:latin typeface="Arial" charset="0"/>
            </a:endParaRPr>
          </a:p>
        </p:txBody>
      </p:sp>
    </p:spTree>
    <p:extLst>
      <p:ext uri="{BB962C8B-B14F-4D97-AF65-F5344CB8AC3E}">
        <p14:creationId xmlns:p14="http://schemas.microsoft.com/office/powerpoint/2010/main" xmlns="" val="1113193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82</a:t>
            </a:fld>
            <a:endParaRPr lang="en-US" altLang="zh-TW" smtClean="0">
              <a:latin typeface="Arial" charset="0"/>
            </a:endParaRPr>
          </a:p>
        </p:txBody>
      </p:sp>
    </p:spTree>
    <p:extLst>
      <p:ext uri="{BB962C8B-B14F-4D97-AF65-F5344CB8AC3E}">
        <p14:creationId xmlns:p14="http://schemas.microsoft.com/office/powerpoint/2010/main" xmlns="" val="3620105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83</a:t>
            </a:fld>
            <a:endParaRPr lang="en-US" altLang="zh-TW" smtClean="0">
              <a:latin typeface="Arial" charset="0"/>
            </a:endParaRPr>
          </a:p>
        </p:txBody>
      </p:sp>
    </p:spTree>
    <p:extLst>
      <p:ext uri="{BB962C8B-B14F-4D97-AF65-F5344CB8AC3E}">
        <p14:creationId xmlns:p14="http://schemas.microsoft.com/office/powerpoint/2010/main" xmlns="" val="1048767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84</a:t>
            </a:fld>
            <a:endParaRPr lang="en-US" altLang="zh-TW" smtClean="0">
              <a:latin typeface="Arial" charset="0"/>
            </a:endParaRPr>
          </a:p>
        </p:txBody>
      </p:sp>
    </p:spTree>
    <p:extLst>
      <p:ext uri="{BB962C8B-B14F-4D97-AF65-F5344CB8AC3E}">
        <p14:creationId xmlns:p14="http://schemas.microsoft.com/office/powerpoint/2010/main" xmlns="" val="1167921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011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D9F6C84-32AE-4FD2-9037-173240430876}" type="slidenum">
              <a:rPr lang="zh-TW" altLang="en-US" smtClean="0">
                <a:latin typeface="Arial" charset="0"/>
              </a:rPr>
              <a:pPr eaLnBrk="1" hangingPunct="1">
                <a:spcBef>
                  <a:spcPct val="0"/>
                </a:spcBef>
              </a:pPr>
              <a:t>85</a:t>
            </a:fld>
            <a:endParaRPr lang="en-US" altLang="zh-TW" smtClean="0">
              <a:latin typeface="Arial" charset="0"/>
            </a:endParaRPr>
          </a:p>
        </p:txBody>
      </p:sp>
    </p:spTree>
    <p:extLst>
      <p:ext uri="{BB962C8B-B14F-4D97-AF65-F5344CB8AC3E}">
        <p14:creationId xmlns:p14="http://schemas.microsoft.com/office/powerpoint/2010/main" xmlns="" val="4042221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86</a:t>
            </a:fld>
            <a:endParaRPr lang="en-US" altLang="zh-TW" smtClean="0">
              <a:latin typeface="Arial" charset="0"/>
            </a:endParaRPr>
          </a:p>
        </p:txBody>
      </p:sp>
    </p:spTree>
    <p:extLst>
      <p:ext uri="{BB962C8B-B14F-4D97-AF65-F5344CB8AC3E}">
        <p14:creationId xmlns:p14="http://schemas.microsoft.com/office/powerpoint/2010/main" xmlns="" val="109135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6</a:t>
            </a:fld>
            <a:endParaRPr lang="zh-TW" altLang="en-US"/>
          </a:p>
        </p:txBody>
      </p:sp>
    </p:spTree>
    <p:extLst>
      <p:ext uri="{BB962C8B-B14F-4D97-AF65-F5344CB8AC3E}">
        <p14:creationId xmlns:p14="http://schemas.microsoft.com/office/powerpoint/2010/main" xmlns="" val="104641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022B94C-A737-462C-A3E3-03C35E24297A}" type="slidenum">
              <a:rPr lang="zh-TW" altLang="en-US" smtClean="0">
                <a:latin typeface="Arial" charset="0"/>
              </a:rPr>
              <a:pPr eaLnBrk="1" hangingPunct="1">
                <a:spcBef>
                  <a:spcPct val="0"/>
                </a:spcBef>
              </a:pPr>
              <a:t>87</a:t>
            </a:fld>
            <a:endParaRPr lang="en-US" altLang="zh-TW" smtClean="0">
              <a:latin typeface="Arial" charset="0"/>
            </a:endParaRPr>
          </a:p>
        </p:txBody>
      </p:sp>
    </p:spTree>
    <p:extLst>
      <p:ext uri="{BB962C8B-B14F-4D97-AF65-F5344CB8AC3E}">
        <p14:creationId xmlns:p14="http://schemas.microsoft.com/office/powerpoint/2010/main" xmlns="" val="1207380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022B94C-A737-462C-A3E3-03C35E24297A}" type="slidenum">
              <a:rPr lang="zh-TW" altLang="en-US" smtClean="0">
                <a:latin typeface="Arial" charset="0"/>
              </a:rPr>
              <a:pPr eaLnBrk="1" hangingPunct="1">
                <a:spcBef>
                  <a:spcPct val="0"/>
                </a:spcBef>
              </a:pPr>
              <a:t>88</a:t>
            </a:fld>
            <a:endParaRPr lang="en-US" altLang="zh-TW" smtClean="0">
              <a:latin typeface="Arial" charset="0"/>
            </a:endParaRPr>
          </a:p>
        </p:txBody>
      </p:sp>
    </p:spTree>
    <p:extLst>
      <p:ext uri="{BB962C8B-B14F-4D97-AF65-F5344CB8AC3E}">
        <p14:creationId xmlns:p14="http://schemas.microsoft.com/office/powerpoint/2010/main" xmlns="" val="2090679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89</a:t>
            </a:fld>
            <a:endParaRPr lang="zh-TW" altLang="en-US"/>
          </a:p>
        </p:txBody>
      </p:sp>
    </p:spTree>
    <p:extLst>
      <p:ext uri="{BB962C8B-B14F-4D97-AF65-F5344CB8AC3E}">
        <p14:creationId xmlns:p14="http://schemas.microsoft.com/office/powerpoint/2010/main" xmlns="" val="113039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90</a:t>
            </a:fld>
            <a:endParaRPr lang="en-US" altLang="zh-TW" smtClean="0">
              <a:latin typeface="Arial" charset="0"/>
            </a:endParaRPr>
          </a:p>
        </p:txBody>
      </p:sp>
    </p:spTree>
    <p:extLst>
      <p:ext uri="{BB962C8B-B14F-4D97-AF65-F5344CB8AC3E}">
        <p14:creationId xmlns:p14="http://schemas.microsoft.com/office/powerpoint/2010/main" xmlns="" val="3477051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9728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1B9DABD-CDEF-43DB-8EF2-0FC0265FD388}" type="slidenum">
              <a:rPr lang="zh-TW" altLang="en-US" smtClean="0">
                <a:latin typeface="Arial" charset="0"/>
              </a:rPr>
              <a:pPr eaLnBrk="1" hangingPunct="1">
                <a:spcBef>
                  <a:spcPct val="0"/>
                </a:spcBef>
              </a:pPr>
              <a:t>91</a:t>
            </a:fld>
            <a:endParaRPr lang="en-US" altLang="zh-TW" smtClean="0">
              <a:latin typeface="Arial" charset="0"/>
            </a:endParaRPr>
          </a:p>
        </p:txBody>
      </p:sp>
    </p:spTree>
    <p:extLst>
      <p:ext uri="{BB962C8B-B14F-4D97-AF65-F5344CB8AC3E}">
        <p14:creationId xmlns:p14="http://schemas.microsoft.com/office/powerpoint/2010/main" xmlns="" val="318600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C8342C8-0857-4F94-8416-8B69745061B3}" type="slidenum">
              <a:rPr lang="zh-TW" altLang="en-US" smtClean="0">
                <a:latin typeface="Arial" charset="0"/>
              </a:rPr>
              <a:pPr eaLnBrk="1" hangingPunct="1">
                <a:spcBef>
                  <a:spcPct val="0"/>
                </a:spcBef>
              </a:pPr>
              <a:t>92</a:t>
            </a:fld>
            <a:endParaRPr lang="en-US" altLang="zh-TW" smtClean="0">
              <a:latin typeface="Arial" charset="0"/>
            </a:endParaRPr>
          </a:p>
        </p:txBody>
      </p:sp>
    </p:spTree>
    <p:extLst>
      <p:ext uri="{BB962C8B-B14F-4D97-AF65-F5344CB8AC3E}">
        <p14:creationId xmlns:p14="http://schemas.microsoft.com/office/powerpoint/2010/main" xmlns="" val="486094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2457C23-8EA1-4CF5-88D6-9D60CD6C8AC9}" type="slidenum">
              <a:rPr lang="zh-TW" altLang="en-US" smtClean="0">
                <a:latin typeface="Arial" charset="0"/>
              </a:rPr>
              <a:pPr eaLnBrk="1" hangingPunct="1">
                <a:spcBef>
                  <a:spcPct val="0"/>
                </a:spcBef>
              </a:pPr>
              <a:t>93</a:t>
            </a:fld>
            <a:endParaRPr lang="en-US" altLang="zh-TW" smtClean="0">
              <a:latin typeface="Arial" charset="0"/>
            </a:endParaRPr>
          </a:p>
        </p:txBody>
      </p:sp>
    </p:spTree>
    <p:extLst>
      <p:ext uri="{BB962C8B-B14F-4D97-AF65-F5344CB8AC3E}">
        <p14:creationId xmlns:p14="http://schemas.microsoft.com/office/powerpoint/2010/main" xmlns="" val="3479262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240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2AFB00F-350F-4627-9099-CFCAD9219719}" type="slidenum">
              <a:rPr lang="zh-TW" altLang="en-US" smtClean="0">
                <a:latin typeface="Arial" charset="0"/>
              </a:rPr>
              <a:pPr eaLnBrk="1" hangingPunct="1">
                <a:spcBef>
                  <a:spcPct val="0"/>
                </a:spcBef>
              </a:pPr>
              <a:t>94</a:t>
            </a:fld>
            <a:endParaRPr lang="en-US" altLang="zh-TW" smtClean="0">
              <a:latin typeface="Arial" charset="0"/>
            </a:endParaRPr>
          </a:p>
        </p:txBody>
      </p:sp>
    </p:spTree>
    <p:extLst>
      <p:ext uri="{BB962C8B-B14F-4D97-AF65-F5344CB8AC3E}">
        <p14:creationId xmlns:p14="http://schemas.microsoft.com/office/powerpoint/2010/main" xmlns="" val="216897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023371A5-756E-476A-9BEB-53EB2B6A1099}" type="slidenum">
              <a:rPr lang="zh-TW" altLang="en-US" smtClean="0">
                <a:latin typeface="Arial" charset="0"/>
              </a:rPr>
              <a:pPr eaLnBrk="1" hangingPunct="1">
                <a:spcBef>
                  <a:spcPct val="0"/>
                </a:spcBef>
              </a:pPr>
              <a:t>95</a:t>
            </a:fld>
            <a:endParaRPr lang="en-US" altLang="zh-TW" smtClean="0">
              <a:latin typeface="Arial" charset="0"/>
            </a:endParaRPr>
          </a:p>
        </p:txBody>
      </p:sp>
    </p:spTree>
    <p:extLst>
      <p:ext uri="{BB962C8B-B14F-4D97-AF65-F5344CB8AC3E}">
        <p14:creationId xmlns:p14="http://schemas.microsoft.com/office/powerpoint/2010/main" xmlns="" val="2518719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96</a:t>
            </a:fld>
            <a:endParaRPr lang="zh-TW" altLang="en-US"/>
          </a:p>
        </p:txBody>
      </p:sp>
    </p:spTree>
    <p:extLst>
      <p:ext uri="{BB962C8B-B14F-4D97-AF65-F5344CB8AC3E}">
        <p14:creationId xmlns:p14="http://schemas.microsoft.com/office/powerpoint/2010/main" xmlns="" val="256615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457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2457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93E535-2F89-4F2A-AEA9-D7844DEB9833}" type="slidenum">
              <a:rPr lang="zh-TW" altLang="en-US" smtClean="0"/>
              <a:pPr/>
              <a:t>7</a:t>
            </a:fld>
            <a:endParaRPr lang="en-US" altLang="zh-TW" smtClean="0"/>
          </a:p>
        </p:txBody>
      </p:sp>
    </p:spTree>
    <p:extLst>
      <p:ext uri="{BB962C8B-B14F-4D97-AF65-F5344CB8AC3E}">
        <p14:creationId xmlns:p14="http://schemas.microsoft.com/office/powerpoint/2010/main" xmlns="" val="3870697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445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AF146D5-C1ED-4470-9915-CB0E5CCB1178}" type="slidenum">
              <a:rPr lang="zh-TW" altLang="en-US" smtClean="0">
                <a:latin typeface="Arial" charset="0"/>
              </a:rPr>
              <a:pPr eaLnBrk="1" hangingPunct="1">
                <a:spcBef>
                  <a:spcPct val="0"/>
                </a:spcBef>
              </a:pPr>
              <a:t>97</a:t>
            </a:fld>
            <a:endParaRPr lang="en-US" altLang="zh-TW" smtClean="0">
              <a:latin typeface="Arial" charset="0"/>
            </a:endParaRPr>
          </a:p>
        </p:txBody>
      </p:sp>
    </p:spTree>
    <p:extLst>
      <p:ext uri="{BB962C8B-B14F-4D97-AF65-F5344CB8AC3E}">
        <p14:creationId xmlns:p14="http://schemas.microsoft.com/office/powerpoint/2010/main" xmlns="" val="2085318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547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346CE88-DAA1-4158-9DE3-61B73F6D6788}" type="slidenum">
              <a:rPr lang="zh-TW" altLang="en-US" smtClean="0">
                <a:latin typeface="Arial" charset="0"/>
              </a:rPr>
              <a:pPr eaLnBrk="1" hangingPunct="1">
                <a:spcBef>
                  <a:spcPct val="0"/>
                </a:spcBef>
              </a:pPr>
              <a:t>98</a:t>
            </a:fld>
            <a:endParaRPr lang="en-US" altLang="zh-TW" smtClean="0">
              <a:latin typeface="Arial" charset="0"/>
            </a:endParaRPr>
          </a:p>
        </p:txBody>
      </p:sp>
    </p:spTree>
    <p:extLst>
      <p:ext uri="{BB962C8B-B14F-4D97-AF65-F5344CB8AC3E}">
        <p14:creationId xmlns:p14="http://schemas.microsoft.com/office/powerpoint/2010/main" xmlns="" val="1912293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650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F6DD3F2-21D5-4A10-A7AC-F8C6C5DF477B}" type="slidenum">
              <a:rPr lang="zh-TW" altLang="en-US" smtClean="0">
                <a:latin typeface="Arial" charset="0"/>
              </a:rPr>
              <a:pPr eaLnBrk="1" hangingPunct="1">
                <a:spcBef>
                  <a:spcPct val="0"/>
                </a:spcBef>
              </a:pPr>
              <a:t>99</a:t>
            </a:fld>
            <a:endParaRPr lang="en-US" altLang="zh-TW" smtClean="0">
              <a:latin typeface="Arial" charset="0"/>
            </a:endParaRPr>
          </a:p>
        </p:txBody>
      </p:sp>
    </p:spTree>
    <p:extLst>
      <p:ext uri="{BB962C8B-B14F-4D97-AF65-F5344CB8AC3E}">
        <p14:creationId xmlns:p14="http://schemas.microsoft.com/office/powerpoint/2010/main" xmlns="" val="2285885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75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ED8B785-44EC-4769-B3FA-BF3A4A6049FE}" type="slidenum">
              <a:rPr lang="zh-TW" altLang="en-US" smtClean="0">
                <a:latin typeface="Arial" charset="0"/>
              </a:rPr>
              <a:pPr eaLnBrk="1" hangingPunct="1">
                <a:spcBef>
                  <a:spcPct val="0"/>
                </a:spcBef>
              </a:pPr>
              <a:t>100</a:t>
            </a:fld>
            <a:endParaRPr lang="en-US" altLang="zh-TW" smtClean="0">
              <a:latin typeface="Arial" charset="0"/>
            </a:endParaRPr>
          </a:p>
        </p:txBody>
      </p:sp>
    </p:spTree>
    <p:extLst>
      <p:ext uri="{BB962C8B-B14F-4D97-AF65-F5344CB8AC3E}">
        <p14:creationId xmlns:p14="http://schemas.microsoft.com/office/powerpoint/2010/main" xmlns="" val="2284689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BF6E295-51A1-4423-A4E8-CF888A30EF80}" type="slidenum">
              <a:rPr lang="zh-TW" altLang="en-US" smtClean="0">
                <a:latin typeface="Arial" charset="0"/>
              </a:rPr>
              <a:pPr eaLnBrk="1" hangingPunct="1">
                <a:spcBef>
                  <a:spcPct val="0"/>
                </a:spcBef>
              </a:pPr>
              <a:t>101</a:t>
            </a:fld>
            <a:endParaRPr lang="en-US" altLang="zh-TW" smtClean="0">
              <a:latin typeface="Arial" charset="0"/>
            </a:endParaRPr>
          </a:p>
        </p:txBody>
      </p:sp>
    </p:spTree>
    <p:extLst>
      <p:ext uri="{BB962C8B-B14F-4D97-AF65-F5344CB8AC3E}">
        <p14:creationId xmlns:p14="http://schemas.microsoft.com/office/powerpoint/2010/main" xmlns="" val="1554646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0957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5BAA964-9590-481E-A22D-7962147F33D0}" type="slidenum">
              <a:rPr lang="zh-TW" altLang="en-US" smtClean="0">
                <a:latin typeface="Arial" charset="0"/>
              </a:rPr>
              <a:pPr eaLnBrk="1" hangingPunct="1">
                <a:spcBef>
                  <a:spcPct val="0"/>
                </a:spcBef>
              </a:pPr>
              <a:t>102</a:t>
            </a:fld>
            <a:endParaRPr lang="en-US" altLang="zh-TW" smtClean="0">
              <a:latin typeface="Arial" charset="0"/>
            </a:endParaRPr>
          </a:p>
        </p:txBody>
      </p:sp>
    </p:spTree>
    <p:extLst>
      <p:ext uri="{BB962C8B-B14F-4D97-AF65-F5344CB8AC3E}">
        <p14:creationId xmlns:p14="http://schemas.microsoft.com/office/powerpoint/2010/main" xmlns="" val="4060121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EED4277-9386-47EB-B594-6DE20A92FA5C}" type="slidenum">
              <a:rPr lang="zh-TW" altLang="en-US" smtClean="0">
                <a:latin typeface="Arial" charset="0"/>
              </a:rPr>
              <a:pPr eaLnBrk="1" hangingPunct="1">
                <a:spcBef>
                  <a:spcPct val="0"/>
                </a:spcBef>
              </a:pPr>
              <a:t>103</a:t>
            </a:fld>
            <a:endParaRPr lang="en-US" altLang="zh-TW" smtClean="0">
              <a:latin typeface="Arial" charset="0"/>
            </a:endParaRPr>
          </a:p>
        </p:txBody>
      </p:sp>
    </p:spTree>
    <p:extLst>
      <p:ext uri="{BB962C8B-B14F-4D97-AF65-F5344CB8AC3E}">
        <p14:creationId xmlns:p14="http://schemas.microsoft.com/office/powerpoint/2010/main" xmlns="" val="704552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162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95DED1A-441C-44FC-9D38-9CD268AC475D}" type="slidenum">
              <a:rPr lang="zh-TW" altLang="en-US" smtClean="0">
                <a:latin typeface="Arial" charset="0"/>
              </a:rPr>
              <a:pPr eaLnBrk="1" hangingPunct="1">
                <a:spcBef>
                  <a:spcPct val="0"/>
                </a:spcBef>
              </a:pPr>
              <a:t>104</a:t>
            </a:fld>
            <a:endParaRPr lang="en-US" altLang="zh-TW" smtClean="0">
              <a:latin typeface="Arial" charset="0"/>
            </a:endParaRPr>
          </a:p>
        </p:txBody>
      </p:sp>
    </p:spTree>
    <p:extLst>
      <p:ext uri="{BB962C8B-B14F-4D97-AF65-F5344CB8AC3E}">
        <p14:creationId xmlns:p14="http://schemas.microsoft.com/office/powerpoint/2010/main" xmlns="" val="2741632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264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6C86470-0B34-4E09-B795-8ACADF16CDB5}" type="slidenum">
              <a:rPr lang="zh-TW" altLang="en-US" smtClean="0">
                <a:latin typeface="Arial" charset="0"/>
              </a:rPr>
              <a:pPr eaLnBrk="1" hangingPunct="1">
                <a:spcBef>
                  <a:spcPct val="0"/>
                </a:spcBef>
              </a:pPr>
              <a:t>105</a:t>
            </a:fld>
            <a:endParaRPr lang="en-US" altLang="zh-TW" smtClean="0">
              <a:latin typeface="Arial" charset="0"/>
            </a:endParaRPr>
          </a:p>
        </p:txBody>
      </p:sp>
    </p:spTree>
    <p:extLst>
      <p:ext uri="{BB962C8B-B14F-4D97-AF65-F5344CB8AC3E}">
        <p14:creationId xmlns:p14="http://schemas.microsoft.com/office/powerpoint/2010/main" xmlns="" val="3379762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smtClean="0"/>
          </a:p>
        </p:txBody>
      </p:sp>
      <p:sp>
        <p:nvSpPr>
          <p:cNvPr id="11366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B9F95B2D-253E-4AF2-B6B7-22C7E2EB60E3}" type="slidenum">
              <a:rPr lang="zh-TW" altLang="en-US" smtClean="0">
                <a:latin typeface="Arial" charset="0"/>
              </a:rPr>
              <a:pPr eaLnBrk="1" hangingPunct="1">
                <a:spcBef>
                  <a:spcPct val="0"/>
                </a:spcBef>
              </a:pPr>
              <a:t>106</a:t>
            </a:fld>
            <a:endParaRPr lang="en-US" altLang="zh-TW" smtClean="0">
              <a:latin typeface="Arial" charset="0"/>
            </a:endParaRPr>
          </a:p>
        </p:txBody>
      </p:sp>
    </p:spTree>
    <p:extLst>
      <p:ext uri="{BB962C8B-B14F-4D97-AF65-F5344CB8AC3E}">
        <p14:creationId xmlns:p14="http://schemas.microsoft.com/office/powerpoint/2010/main" xmlns="" val="387094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42</a:t>
            </a:fld>
            <a:endParaRPr lang="zh-TW" altLang="en-US"/>
          </a:p>
        </p:txBody>
      </p:sp>
    </p:spTree>
    <p:extLst>
      <p:ext uri="{BB962C8B-B14F-4D97-AF65-F5344CB8AC3E}">
        <p14:creationId xmlns:p14="http://schemas.microsoft.com/office/powerpoint/2010/main" xmlns="" val="126927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469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5495E635-91B3-423C-BB90-60C0BFE3B6F7}" type="slidenum">
              <a:rPr lang="zh-TW" altLang="en-US" smtClean="0">
                <a:latin typeface="Arial" charset="0"/>
              </a:rPr>
              <a:pPr eaLnBrk="1" hangingPunct="1">
                <a:spcBef>
                  <a:spcPct val="0"/>
                </a:spcBef>
              </a:pPr>
              <a:t>107</a:t>
            </a:fld>
            <a:endParaRPr lang="en-US" altLang="zh-TW" smtClean="0">
              <a:latin typeface="Arial" charset="0"/>
            </a:endParaRPr>
          </a:p>
        </p:txBody>
      </p:sp>
    </p:spTree>
    <p:extLst>
      <p:ext uri="{BB962C8B-B14F-4D97-AF65-F5344CB8AC3E}">
        <p14:creationId xmlns:p14="http://schemas.microsoft.com/office/powerpoint/2010/main" xmlns="" val="3176443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571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0A7AA47-0FBD-424D-8530-7BBAD8F43623}" type="slidenum">
              <a:rPr lang="zh-TW" altLang="en-US" smtClean="0">
                <a:latin typeface="Arial" charset="0"/>
              </a:rPr>
              <a:pPr eaLnBrk="1" hangingPunct="1">
                <a:spcBef>
                  <a:spcPct val="0"/>
                </a:spcBef>
              </a:pPr>
              <a:t>108</a:t>
            </a:fld>
            <a:endParaRPr lang="en-US" altLang="zh-TW" smtClean="0">
              <a:latin typeface="Arial" charset="0"/>
            </a:endParaRPr>
          </a:p>
        </p:txBody>
      </p:sp>
    </p:spTree>
    <p:extLst>
      <p:ext uri="{BB962C8B-B14F-4D97-AF65-F5344CB8AC3E}">
        <p14:creationId xmlns:p14="http://schemas.microsoft.com/office/powerpoint/2010/main" xmlns="" val="3450533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67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B178C08-F39C-4521-8380-07BE72A5FA2F}" type="slidenum">
              <a:rPr lang="zh-TW" altLang="en-US" smtClean="0">
                <a:latin typeface="Arial" charset="0"/>
              </a:rPr>
              <a:pPr eaLnBrk="1" hangingPunct="1">
                <a:spcBef>
                  <a:spcPct val="0"/>
                </a:spcBef>
              </a:pPr>
              <a:t>109</a:t>
            </a:fld>
            <a:endParaRPr lang="en-US" altLang="zh-TW" smtClean="0">
              <a:latin typeface="Arial" charset="0"/>
            </a:endParaRPr>
          </a:p>
        </p:txBody>
      </p:sp>
    </p:spTree>
    <p:extLst>
      <p:ext uri="{BB962C8B-B14F-4D97-AF65-F5344CB8AC3E}">
        <p14:creationId xmlns:p14="http://schemas.microsoft.com/office/powerpoint/2010/main" xmlns="" val="973209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776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01F6FA-74F8-4236-8B70-FC5047F4F194}" type="slidenum">
              <a:rPr lang="zh-TW" altLang="en-US" smtClean="0">
                <a:latin typeface="Arial" charset="0"/>
              </a:rPr>
              <a:pPr eaLnBrk="1" hangingPunct="1">
                <a:spcBef>
                  <a:spcPct val="0"/>
                </a:spcBef>
              </a:pPr>
              <a:t>110</a:t>
            </a:fld>
            <a:endParaRPr lang="en-US" altLang="zh-TW" smtClean="0">
              <a:latin typeface="Arial" charset="0"/>
            </a:endParaRPr>
          </a:p>
        </p:txBody>
      </p:sp>
    </p:spTree>
    <p:extLst>
      <p:ext uri="{BB962C8B-B14F-4D97-AF65-F5344CB8AC3E}">
        <p14:creationId xmlns:p14="http://schemas.microsoft.com/office/powerpoint/2010/main" xmlns="" val="1445260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A12689B-ECFC-4CBE-B7F3-9401E4981492}" type="slidenum">
              <a:rPr lang="zh-TW" altLang="en-US" smtClean="0">
                <a:latin typeface="Arial" charset="0"/>
              </a:rPr>
              <a:pPr eaLnBrk="1" hangingPunct="1">
                <a:spcBef>
                  <a:spcPct val="0"/>
                </a:spcBef>
              </a:pPr>
              <a:t>111</a:t>
            </a:fld>
            <a:endParaRPr lang="en-US" altLang="zh-TW" smtClean="0">
              <a:latin typeface="Arial" charset="0"/>
            </a:endParaRPr>
          </a:p>
        </p:txBody>
      </p:sp>
    </p:spTree>
    <p:extLst>
      <p:ext uri="{BB962C8B-B14F-4D97-AF65-F5344CB8AC3E}">
        <p14:creationId xmlns:p14="http://schemas.microsoft.com/office/powerpoint/2010/main" xmlns="" val="1392450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112</a:t>
            </a:fld>
            <a:endParaRPr lang="zh-TW" altLang="en-US"/>
          </a:p>
        </p:txBody>
      </p:sp>
    </p:spTree>
    <p:extLst>
      <p:ext uri="{BB962C8B-B14F-4D97-AF65-F5344CB8AC3E}">
        <p14:creationId xmlns:p14="http://schemas.microsoft.com/office/powerpoint/2010/main" xmlns="" val="3283192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AE4B064-9AD6-4AAE-A091-6865ED138925}" type="slidenum">
              <a:rPr lang="zh-TW" altLang="en-US" smtClean="0">
                <a:latin typeface="Arial" charset="0"/>
              </a:rPr>
              <a:pPr eaLnBrk="1" hangingPunct="1">
                <a:spcBef>
                  <a:spcPct val="0"/>
                </a:spcBef>
              </a:pPr>
              <a:t>113</a:t>
            </a:fld>
            <a:endParaRPr lang="en-US" altLang="zh-TW" smtClean="0">
              <a:latin typeface="Arial" charset="0"/>
            </a:endParaRPr>
          </a:p>
        </p:txBody>
      </p:sp>
    </p:spTree>
    <p:extLst>
      <p:ext uri="{BB962C8B-B14F-4D97-AF65-F5344CB8AC3E}">
        <p14:creationId xmlns:p14="http://schemas.microsoft.com/office/powerpoint/2010/main" xmlns="" val="3880005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5665AB42-D510-4D33-BCB2-616B1DAC42A7}" type="slidenum">
              <a:rPr lang="zh-TW" altLang="en-US" smtClean="0">
                <a:latin typeface="Arial" charset="0"/>
              </a:rPr>
              <a:pPr eaLnBrk="1" hangingPunct="1">
                <a:spcBef>
                  <a:spcPct val="0"/>
                </a:spcBef>
              </a:pPr>
              <a:t>114</a:t>
            </a:fld>
            <a:endParaRPr lang="en-US" altLang="zh-TW" smtClean="0">
              <a:latin typeface="Arial" charset="0"/>
            </a:endParaRPr>
          </a:p>
        </p:txBody>
      </p:sp>
    </p:spTree>
    <p:extLst>
      <p:ext uri="{BB962C8B-B14F-4D97-AF65-F5344CB8AC3E}">
        <p14:creationId xmlns:p14="http://schemas.microsoft.com/office/powerpoint/2010/main" xmlns="" val="2571801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2244C5E-B1E8-4B23-8673-58C10ED96B24}" type="slidenum">
              <a:rPr lang="zh-TW" altLang="en-US" smtClean="0">
                <a:latin typeface="Arial" charset="0"/>
              </a:rPr>
              <a:pPr eaLnBrk="1" hangingPunct="1">
                <a:spcBef>
                  <a:spcPct val="0"/>
                </a:spcBef>
              </a:pPr>
              <a:t>115</a:t>
            </a:fld>
            <a:endParaRPr lang="en-US" altLang="zh-TW" smtClean="0">
              <a:latin typeface="Arial" charset="0"/>
            </a:endParaRPr>
          </a:p>
        </p:txBody>
      </p:sp>
    </p:spTree>
    <p:extLst>
      <p:ext uri="{BB962C8B-B14F-4D97-AF65-F5344CB8AC3E}">
        <p14:creationId xmlns:p14="http://schemas.microsoft.com/office/powerpoint/2010/main" xmlns="" val="36731098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493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493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29D5075-73EE-4C76-B2DE-7CC2AF265A8A}" type="slidenum">
              <a:rPr lang="zh-TW" altLang="en-US" smtClean="0">
                <a:latin typeface="Arial" charset="0"/>
              </a:rPr>
              <a:pPr eaLnBrk="1" hangingPunct="1">
                <a:spcBef>
                  <a:spcPct val="0"/>
                </a:spcBef>
              </a:pPr>
              <a:t>116</a:t>
            </a:fld>
            <a:endParaRPr lang="en-US" altLang="zh-TW" smtClean="0">
              <a:latin typeface="Arial" charset="0"/>
            </a:endParaRPr>
          </a:p>
        </p:txBody>
      </p:sp>
    </p:spTree>
    <p:extLst>
      <p:ext uri="{BB962C8B-B14F-4D97-AF65-F5344CB8AC3E}">
        <p14:creationId xmlns:p14="http://schemas.microsoft.com/office/powerpoint/2010/main" xmlns="" val="20691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3277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24E8F5-4082-47A5-9BC2-0A2D5FEBA08A}" type="slidenum">
              <a:rPr lang="zh-TW" altLang="en-US" smtClean="0"/>
              <a:pPr/>
              <a:t>43</a:t>
            </a:fld>
            <a:endParaRPr lang="en-US" altLang="zh-TW" smtClean="0"/>
          </a:p>
        </p:txBody>
      </p:sp>
    </p:spTree>
    <p:extLst>
      <p:ext uri="{BB962C8B-B14F-4D97-AF65-F5344CB8AC3E}">
        <p14:creationId xmlns:p14="http://schemas.microsoft.com/office/powerpoint/2010/main" xmlns="" val="3612446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69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9F4E729-ED85-4E71-8DEB-A6D29DD01AF8}" type="slidenum">
              <a:rPr lang="zh-TW" altLang="en-US" smtClean="0">
                <a:latin typeface="Arial" charset="0"/>
              </a:rPr>
              <a:pPr eaLnBrk="1" hangingPunct="1">
                <a:spcBef>
                  <a:spcPct val="0"/>
                </a:spcBef>
              </a:pPr>
              <a:t>117</a:t>
            </a:fld>
            <a:endParaRPr lang="en-US" altLang="zh-TW" smtClean="0">
              <a:latin typeface="Arial" charset="0"/>
            </a:endParaRPr>
          </a:p>
        </p:txBody>
      </p:sp>
    </p:spTree>
    <p:extLst>
      <p:ext uri="{BB962C8B-B14F-4D97-AF65-F5344CB8AC3E}">
        <p14:creationId xmlns:p14="http://schemas.microsoft.com/office/powerpoint/2010/main" xmlns="" val="1119661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800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29B198-071E-4393-A331-0778ACE9D53B}" type="slidenum">
              <a:rPr lang="zh-TW" altLang="en-US" smtClean="0">
                <a:latin typeface="Arial" charset="0"/>
              </a:rPr>
              <a:pPr eaLnBrk="1" hangingPunct="1">
                <a:spcBef>
                  <a:spcPct val="0"/>
                </a:spcBef>
              </a:pPr>
              <a:t>118</a:t>
            </a:fld>
            <a:endParaRPr lang="en-US" altLang="zh-TW" smtClean="0">
              <a:latin typeface="Arial" charset="0"/>
            </a:endParaRPr>
          </a:p>
        </p:txBody>
      </p:sp>
    </p:spTree>
    <p:extLst>
      <p:ext uri="{BB962C8B-B14F-4D97-AF65-F5344CB8AC3E}">
        <p14:creationId xmlns:p14="http://schemas.microsoft.com/office/powerpoint/2010/main" xmlns="" val="32250264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290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28C887F-481A-4B71-B87A-9CDC311742EF}" type="slidenum">
              <a:rPr lang="zh-TW" altLang="en-US" smtClean="0">
                <a:latin typeface="Arial" charset="0"/>
              </a:rPr>
              <a:pPr eaLnBrk="1" hangingPunct="1">
                <a:spcBef>
                  <a:spcPct val="0"/>
                </a:spcBef>
              </a:pPr>
              <a:t>119</a:t>
            </a:fld>
            <a:endParaRPr lang="en-US" altLang="zh-TW" smtClean="0">
              <a:latin typeface="Arial" charset="0"/>
            </a:endParaRPr>
          </a:p>
        </p:txBody>
      </p:sp>
    </p:spTree>
    <p:extLst>
      <p:ext uri="{BB962C8B-B14F-4D97-AF65-F5344CB8AC3E}">
        <p14:creationId xmlns:p14="http://schemas.microsoft.com/office/powerpoint/2010/main" xmlns="" val="3638295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005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005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086951A-2D6F-444E-AEBC-A16A3C9B7614}" type="slidenum">
              <a:rPr lang="zh-TW" altLang="en-US" smtClean="0">
                <a:latin typeface="Arial" charset="0"/>
              </a:rPr>
              <a:pPr eaLnBrk="1" hangingPunct="1">
                <a:spcBef>
                  <a:spcPct val="0"/>
                </a:spcBef>
              </a:pPr>
              <a:t>120</a:t>
            </a:fld>
            <a:endParaRPr lang="en-US" altLang="zh-TW" smtClean="0">
              <a:latin typeface="Arial" charset="0"/>
            </a:endParaRPr>
          </a:p>
        </p:txBody>
      </p:sp>
    </p:spTree>
    <p:extLst>
      <p:ext uri="{BB962C8B-B14F-4D97-AF65-F5344CB8AC3E}">
        <p14:creationId xmlns:p14="http://schemas.microsoft.com/office/powerpoint/2010/main" xmlns="" val="30173741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1076"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50929B7-3A27-4976-8697-EE992C3FE8E8}" type="slidenum">
              <a:rPr lang="zh-TW" altLang="en-US" smtClean="0">
                <a:latin typeface="Arial" charset="0"/>
              </a:rPr>
              <a:pPr eaLnBrk="1" hangingPunct="1">
                <a:spcBef>
                  <a:spcPct val="0"/>
                </a:spcBef>
              </a:pPr>
              <a:t>121</a:t>
            </a:fld>
            <a:endParaRPr lang="en-US" altLang="zh-TW" smtClean="0">
              <a:latin typeface="Arial" charset="0"/>
            </a:endParaRPr>
          </a:p>
        </p:txBody>
      </p:sp>
    </p:spTree>
    <p:extLst>
      <p:ext uri="{BB962C8B-B14F-4D97-AF65-F5344CB8AC3E}">
        <p14:creationId xmlns:p14="http://schemas.microsoft.com/office/powerpoint/2010/main" xmlns="" val="12150048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20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210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6ADDCE0-1F4A-4541-89AA-8BD1799AF6B0}" type="slidenum">
              <a:rPr lang="zh-TW" altLang="en-US" smtClean="0">
                <a:latin typeface="Arial" charset="0"/>
              </a:rPr>
              <a:pPr eaLnBrk="1" hangingPunct="1">
                <a:spcBef>
                  <a:spcPct val="0"/>
                </a:spcBef>
              </a:pPr>
              <a:t>122</a:t>
            </a:fld>
            <a:endParaRPr lang="en-US" altLang="zh-TW" smtClean="0">
              <a:latin typeface="Arial" charset="0"/>
            </a:endParaRPr>
          </a:p>
        </p:txBody>
      </p:sp>
    </p:spTree>
    <p:extLst>
      <p:ext uri="{BB962C8B-B14F-4D97-AF65-F5344CB8AC3E}">
        <p14:creationId xmlns:p14="http://schemas.microsoft.com/office/powerpoint/2010/main" xmlns="" val="34150686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31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B83844D-647A-4E7E-9E32-9182EF76A5C9}" type="slidenum">
              <a:rPr lang="zh-TW" altLang="en-US" smtClean="0">
                <a:latin typeface="Arial" charset="0"/>
              </a:rPr>
              <a:pPr eaLnBrk="1" hangingPunct="1">
                <a:spcBef>
                  <a:spcPct val="0"/>
                </a:spcBef>
              </a:pPr>
              <a:t>123</a:t>
            </a:fld>
            <a:endParaRPr lang="en-US" altLang="zh-TW" smtClean="0">
              <a:latin typeface="Arial" charset="0"/>
            </a:endParaRPr>
          </a:p>
        </p:txBody>
      </p:sp>
    </p:spTree>
    <p:extLst>
      <p:ext uri="{BB962C8B-B14F-4D97-AF65-F5344CB8AC3E}">
        <p14:creationId xmlns:p14="http://schemas.microsoft.com/office/powerpoint/2010/main" xmlns="" val="575819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41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4FA9927-07A2-4B9A-921C-D1377815B306}" type="slidenum">
              <a:rPr lang="zh-TW" altLang="en-US" smtClean="0">
                <a:latin typeface="Arial" charset="0"/>
              </a:rPr>
              <a:pPr eaLnBrk="1" hangingPunct="1">
                <a:spcBef>
                  <a:spcPct val="0"/>
                </a:spcBef>
              </a:pPr>
              <a:t>124</a:t>
            </a:fld>
            <a:endParaRPr lang="en-US" altLang="zh-TW" smtClean="0">
              <a:latin typeface="Arial" charset="0"/>
            </a:endParaRPr>
          </a:p>
        </p:txBody>
      </p:sp>
    </p:spTree>
    <p:extLst>
      <p:ext uri="{BB962C8B-B14F-4D97-AF65-F5344CB8AC3E}">
        <p14:creationId xmlns:p14="http://schemas.microsoft.com/office/powerpoint/2010/main" xmlns="" val="880257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8A4A852-0529-4B09-B0D9-74D252D7CB86}" type="slidenum">
              <a:rPr lang="zh-TW" altLang="en-US" smtClean="0">
                <a:latin typeface="Arial" charset="0"/>
              </a:rPr>
              <a:pPr eaLnBrk="1" hangingPunct="1">
                <a:spcBef>
                  <a:spcPct val="0"/>
                </a:spcBef>
              </a:pPr>
              <a:t>125</a:t>
            </a:fld>
            <a:endParaRPr lang="en-US" altLang="zh-TW" smtClean="0">
              <a:latin typeface="Arial" charset="0"/>
            </a:endParaRPr>
          </a:p>
        </p:txBody>
      </p:sp>
    </p:spTree>
    <p:extLst>
      <p:ext uri="{BB962C8B-B14F-4D97-AF65-F5344CB8AC3E}">
        <p14:creationId xmlns:p14="http://schemas.microsoft.com/office/powerpoint/2010/main" xmlns="" val="8074243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3722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030E4577-51FD-4AA6-B1B2-E92CB947A215}" type="slidenum">
              <a:rPr lang="zh-TW" altLang="en-US" smtClean="0">
                <a:latin typeface="Arial" charset="0"/>
              </a:rPr>
              <a:pPr eaLnBrk="1" hangingPunct="1">
                <a:spcBef>
                  <a:spcPct val="0"/>
                </a:spcBef>
              </a:pPr>
              <a:t>127</a:t>
            </a:fld>
            <a:endParaRPr lang="en-US" altLang="zh-TW" smtClean="0">
              <a:latin typeface="Arial" charset="0"/>
            </a:endParaRPr>
          </a:p>
        </p:txBody>
      </p:sp>
    </p:spTree>
    <p:extLst>
      <p:ext uri="{BB962C8B-B14F-4D97-AF65-F5344CB8AC3E}">
        <p14:creationId xmlns:p14="http://schemas.microsoft.com/office/powerpoint/2010/main" xmlns="" val="304334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7725" y="722313"/>
            <a:ext cx="4813300" cy="36099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44</a:t>
            </a:fld>
            <a:endParaRPr lang="zh-TW" altLang="en-US"/>
          </a:p>
        </p:txBody>
      </p:sp>
    </p:spTree>
    <p:extLst>
      <p:ext uri="{BB962C8B-B14F-4D97-AF65-F5344CB8AC3E}">
        <p14:creationId xmlns:p14="http://schemas.microsoft.com/office/powerpoint/2010/main" xmlns="" val="329568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4818"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3481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C152C8-7AA3-42C6-BBA5-647EC3A42066}" type="slidenum">
              <a:rPr lang="zh-TW" altLang="en-US" smtClean="0"/>
              <a:pPr/>
              <a:t>45</a:t>
            </a:fld>
            <a:endParaRPr lang="en-US" altLang="zh-TW" smtClean="0"/>
          </a:p>
        </p:txBody>
      </p:sp>
    </p:spTree>
    <p:extLst>
      <p:ext uri="{BB962C8B-B14F-4D97-AF65-F5344CB8AC3E}">
        <p14:creationId xmlns:p14="http://schemas.microsoft.com/office/powerpoint/2010/main" xmlns="" val="2708248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6021287"/>
            <a:ext cx="9144000" cy="836712"/>
          </a:xfrm>
          <a:prstGeom prst="flowChartDocument">
            <a:avLst/>
          </a:prstGeom>
          <a:solidFill>
            <a:srgbClr val="F7AB00"/>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pic>
        <p:nvPicPr>
          <p:cNvPr id="5"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235942" y="5452464"/>
            <a:ext cx="442515" cy="680792"/>
          </a:xfrm>
          <a:prstGeom prst="rect">
            <a:avLst/>
          </a:prstGeom>
          <a:noFill/>
          <a:ln w="9525">
            <a:noFill/>
            <a:miter lim="800000"/>
            <a:headEnd/>
            <a:tailEnd/>
          </a:ln>
        </p:spPr>
      </p:pic>
      <p:sp>
        <p:nvSpPr>
          <p:cNvPr id="6" name="矩形 5"/>
          <p:cNvSpPr/>
          <p:nvPr userDrawn="1"/>
        </p:nvSpPr>
        <p:spPr>
          <a:xfrm>
            <a:off x="575556" y="3228997"/>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7" name="圖片 13" descr="聯合會logo.jpg"/>
          <p:cNvPicPr>
            <a:picLocks noChangeAspect="1"/>
          </p:cNvPicPr>
          <p:nvPr userDrawn="1"/>
        </p:nvPicPr>
        <p:blipFill>
          <a:blip r:embed="rId3" cstate="print">
            <a:clrChange>
              <a:clrFrom>
                <a:srgbClr val="FDFDFD"/>
              </a:clrFrom>
              <a:clrTo>
                <a:srgbClr val="FDFDFD">
                  <a:alpha val="0"/>
                </a:srgbClr>
              </a:clrTo>
            </a:clrChange>
          </a:blip>
          <a:srcRect/>
          <a:stretch>
            <a:fillRect/>
          </a:stretch>
        </p:blipFill>
        <p:spPr bwMode="auto">
          <a:xfrm>
            <a:off x="213606" y="198160"/>
            <a:ext cx="4248150" cy="776288"/>
          </a:xfrm>
          <a:prstGeom prst="rect">
            <a:avLst/>
          </a:prstGeom>
          <a:noFill/>
          <a:ln w="9525">
            <a:noFill/>
            <a:miter lim="800000"/>
            <a:headEnd/>
            <a:tailEnd/>
          </a:ln>
        </p:spPr>
      </p:pic>
      <p:sp>
        <p:nvSpPr>
          <p:cNvPr id="26628" name="Rectangle 4"/>
          <p:cNvSpPr>
            <a:spLocks noGrp="1" noChangeArrowheads="1"/>
          </p:cNvSpPr>
          <p:nvPr>
            <p:ph type="ctrTitle"/>
          </p:nvPr>
        </p:nvSpPr>
        <p:spPr>
          <a:xfrm>
            <a:off x="575556" y="1647003"/>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91624" y="3560341"/>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B2E989F6-DCA6-43E6-BDC8-E7A21DDAC5E0}" type="datetime1">
              <a:rPr lang="zh-TW" altLang="en-US"/>
              <a:pPr>
                <a:defRPr/>
              </a:pPr>
              <a:t>2018/5/3</a:t>
            </a:fld>
            <a:endParaRPr lang="en-US" altLang="zh-TW"/>
          </a:p>
        </p:txBody>
      </p:sp>
      <p:sp>
        <p:nvSpPr>
          <p:cNvPr id="9" name="Rectangle 7"/>
          <p:cNvSpPr>
            <a:spLocks noGrp="1" noChangeArrowheads="1"/>
          </p:cNvSpPr>
          <p:nvPr>
            <p:ph type="ftr" sz="quarter" idx="11"/>
          </p:nvPr>
        </p:nvSpPr>
        <p:spPr/>
        <p:txBody>
          <a:bodyPr/>
          <a:lstStyle>
            <a:lvl1pPr>
              <a:defRPr/>
            </a:lvl1pPr>
          </a:lstStyle>
          <a:p>
            <a:pPr>
              <a:defRPr/>
            </a:pPr>
            <a:endParaRPr lang="en-US" altLang="zh-TW"/>
          </a:p>
        </p:txBody>
      </p:sp>
      <p:sp>
        <p:nvSpPr>
          <p:cNvPr id="10" name="Rectangle 8"/>
          <p:cNvSpPr>
            <a:spLocks noGrp="1" noChangeArrowheads="1"/>
          </p:cNvSpPr>
          <p:nvPr>
            <p:ph type="sldNum" sz="quarter" idx="12"/>
          </p:nvPr>
        </p:nvSpPr>
        <p:spPr/>
        <p:txBody>
          <a:bodyPr/>
          <a:lstStyle>
            <a:lvl1pPr>
              <a:defRPr/>
            </a:lvl1pPr>
          </a:lstStyle>
          <a:p>
            <a:pPr>
              <a:defRPr/>
            </a:pPr>
            <a:fld id="{98E4A077-6659-4484-BFA3-A4DDF30AE4A9}" type="slidenum">
              <a:rPr lang="zh-TW" altLang="en-US"/>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15C9C58A-7A53-4D27-A60E-07701DD8D078}" type="datetime1">
              <a:rPr lang="zh-TW" altLang="en-US"/>
              <a:pPr>
                <a:defRPr/>
              </a:pPr>
              <a:t>2018/5/3</a:t>
            </a:fld>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6E6F63E7-BC8C-4CFE-A482-D6DB8B8BE0EE}"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EBF4498A-3AFF-4983-B2F0-9E010AD5BAEA}" type="datetime1">
              <a:rPr lang="zh-TW" altLang="en-US"/>
              <a:pPr>
                <a:defRPr/>
              </a:pPr>
              <a:t>2018/5/3</a:t>
            </a:fld>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49E0D3D9-EAA6-4644-ABB9-A4C0F5B1EAB5}" type="slidenum">
              <a:rPr lang="zh-TW" altLang="en-US"/>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DB653C0E-B6A4-47C9-A424-E85670E38D37}" type="datetime1">
              <a:rPr lang="zh-TW" altLang="en-US"/>
              <a:pPr>
                <a:defRPr/>
              </a:pPr>
              <a:t>2018/5/3</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xmlns="" val="378254592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8229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57200" y="3938588"/>
            <a:ext cx="8229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C49CE950-F7B6-44E5-AB7B-3B251496EF8D}" type="datetime1">
              <a:rPr lang="zh-TW" altLang="en-US"/>
              <a:pPr>
                <a:defRPr/>
              </a:pPr>
              <a:t>2018/5/3</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xmlns="" val="3661790988"/>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90F7A804-4055-4208-B3C2-D75576F3DA79}" type="datetime1">
              <a:rPr lang="zh-TW" altLang="en-US"/>
              <a:pPr>
                <a:defRPr/>
              </a:pPr>
              <a:t>2018/5/3</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xmlns="" val="59238232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35745870-169E-4C58-985B-B0BA30B8A90F}" type="datetime1">
              <a:rPr lang="zh-TW" altLang="en-US"/>
              <a:pPr>
                <a:defRPr/>
              </a:pPr>
              <a:t>2018/5/3</a:t>
            </a:fld>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52B5522C-A27E-428C-8770-BD9512493397}"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A2F0A169-72B0-43C2-8948-C9C4D1D7C482}" type="datetime1">
              <a:rPr lang="zh-TW" altLang="en-US"/>
              <a:pPr>
                <a:defRPr/>
              </a:pPr>
              <a:t>2018/5/3</a:t>
            </a:fld>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26EE00B3-3690-48AE-AAD5-E3C7397B52FA}" type="slidenum">
              <a:rPr lang="zh-TW" altLang="en-US"/>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5F198A79-F088-4067-AD0A-70A07699CC7C}" type="datetime1">
              <a:rPr lang="zh-TW" altLang="en-US"/>
              <a:pPr>
                <a:defRPr/>
              </a:pPr>
              <a:t>2018/5/3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56F357C0-59FB-4B45-BE19-87D348B83E01}" type="slidenum">
              <a:rPr lang="zh-TW" altLang="en-US"/>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5AE4A768-5E27-4430-AE02-FF7E15520AFB}" type="datetime1">
              <a:rPr lang="zh-TW" altLang="en-US"/>
              <a:pPr>
                <a:defRPr/>
              </a:pPr>
              <a:t>2018/5/3</a:t>
            </a:fld>
            <a:endParaRPr lang="en-US" altLang="zh-TW"/>
          </a:p>
        </p:txBody>
      </p:sp>
      <p:sp>
        <p:nvSpPr>
          <p:cNvPr id="8" name="Rectangle 5"/>
          <p:cNvSpPr>
            <a:spLocks noGrp="1" noChangeArrowheads="1"/>
          </p:cNvSpPr>
          <p:nvPr>
            <p:ph type="ftr" sz="quarter" idx="11"/>
          </p:nvPr>
        </p:nvSpPr>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vl1pPr>
          </a:lstStyle>
          <a:p>
            <a:pPr>
              <a:defRPr/>
            </a:pPr>
            <a:fld id="{7DF67465-D3B7-4F1F-99DB-4FA89BF98BF2}"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4B640309-3E6F-4600-B47E-8154DFBC5580}" type="datetime1">
              <a:rPr lang="zh-TW" altLang="en-US"/>
              <a:pPr>
                <a:defRPr/>
              </a:pPr>
              <a:t>2018/5/3</a:t>
            </a:fld>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vl1pPr>
          </a:lstStyle>
          <a:p>
            <a:pPr>
              <a:defRPr/>
            </a:pPr>
            <a:fld id="{82E28858-1356-4164-B928-76806D79415B}"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1EDC7D49-DD76-4D7F-AE9A-4B60F44B0A33}" type="datetime1">
              <a:rPr lang="zh-TW" altLang="en-US"/>
              <a:pPr>
                <a:defRPr/>
              </a:pPr>
              <a:t>2018/5/3</a:t>
            </a:fld>
            <a:endParaRPr lang="en-US" altLang="zh-TW"/>
          </a:p>
        </p:txBody>
      </p:sp>
      <p:sp>
        <p:nvSpPr>
          <p:cNvPr id="3" name="Rectangle 5"/>
          <p:cNvSpPr>
            <a:spLocks noGrp="1" noChangeArrowheads="1"/>
          </p:cNvSpPr>
          <p:nvPr>
            <p:ph type="ftr" sz="quarter" idx="11"/>
          </p:nvPr>
        </p:nvSpPr>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vl1pPr>
          </a:lstStyle>
          <a:p>
            <a:pPr>
              <a:defRPr/>
            </a:pPr>
            <a:fld id="{0425DD0F-D833-4500-8224-585EDAC39332}" type="slidenum">
              <a:rPr lang="zh-TW" altLang="en-US"/>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C14E42F1-5DDC-4442-8E7A-0DEB5EBCF1B8}" type="datetime1">
              <a:rPr lang="zh-TW" altLang="en-US"/>
              <a:pPr>
                <a:defRPr/>
              </a:pPr>
              <a:t>2018/5/3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9645673-9694-4A9E-8B3D-AD16E1530CC3}"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5359CD42-3037-4B4D-BF9D-DCCF15278A22}" type="datetime1">
              <a:rPr lang="zh-TW" altLang="en-US"/>
              <a:pPr>
                <a:defRPr/>
              </a:pPr>
              <a:t>2018/5/3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092C9BD1-FDC2-482C-96A9-60EBBD54905C}"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16" cstate="print"/>
          <a:srcRect/>
          <a:stretch>
            <a:fillRect/>
          </a:stretch>
        </p:blipFill>
        <p:spPr bwMode="auto">
          <a:xfrm>
            <a:off x="0" y="5561013"/>
            <a:ext cx="9144000" cy="13239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3B886D32-6D63-4AF5-8513-FAE467F0A9EA}" type="slidenum">
              <a:rPr lang="zh-TW" altLang="en-US"/>
              <a:pPr>
                <a:defRPr/>
              </a:pPr>
              <a:t>‹#›</a:t>
            </a:fld>
            <a:endParaRPr lang="en-US" altLang="zh-TW"/>
          </a:p>
        </p:txBody>
      </p:sp>
      <p:pic>
        <p:nvPicPr>
          <p:cNvPr id="1034" name="圖片 9" descr="聯合會logo.jpg"/>
          <p:cNvPicPr>
            <a:picLocks noChangeAspect="1"/>
          </p:cNvPicPr>
          <p:nvPr userDrawn="1"/>
        </p:nvPicPr>
        <p:blipFill>
          <a:blip r:embed="rId17" cstate="print">
            <a:clrChange>
              <a:clrFrom>
                <a:srgbClr val="FDFDFD"/>
              </a:clrFrom>
              <a:clrTo>
                <a:srgbClr val="FDFDFD">
                  <a:alpha val="0"/>
                </a:srgbClr>
              </a:clrTo>
            </a:clrChange>
          </a:blip>
          <a:srcRect/>
          <a:stretch>
            <a:fillRect/>
          </a:stretch>
        </p:blipFill>
        <p:spPr bwMode="auto">
          <a:xfrm>
            <a:off x="179388" y="6308725"/>
            <a:ext cx="2592387" cy="4746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jctv.ntut.edu.tw/" TargetMode="External"/><Relationship Id="rId7"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mailto:enter42@ntut.edu.tw" TargetMode="External"/><Relationship Id="rId5" Type="http://schemas.openxmlformats.org/officeDocument/2006/relationships/hyperlink" Target="http://enter42.jctv.ntut.edu.tw/" TargetMode="External"/><Relationship Id="rId4" Type="http://schemas.openxmlformats.org/officeDocument/2006/relationships/hyperlink" Target="mailto:jctvweb@ntut.edu.tw"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611560" y="1879848"/>
            <a:ext cx="7879295" cy="2592288"/>
          </a:xfrm>
          <a:prstGeom prst="rect">
            <a:avLst/>
          </a:prstGeom>
          <a:noFill/>
          <a:ln w="9525">
            <a:noFill/>
            <a:miter lim="800000"/>
            <a:headEnd/>
            <a:tailEnd/>
          </a:ln>
        </p:spPr>
        <p:txBody>
          <a:bodyPr anchor="ctr"/>
          <a:lstStyle/>
          <a:p>
            <a:pPr algn="ctr" eaLnBrk="0" hangingPunct="0">
              <a:lnSpc>
                <a:spcPct val="150000"/>
              </a:lnSpc>
              <a:defRPr/>
            </a:pPr>
            <a:r>
              <a:rPr lang="zh-TW" altLang="en-US" sz="6000"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rPr>
              <a:t>特殊選才</a:t>
            </a:r>
            <a:endParaRPr lang="en-US" altLang="zh-TW" sz="6000"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endParaRPr>
          </a:p>
          <a:p>
            <a:pPr algn="ctr" eaLnBrk="0" hangingPunct="0">
              <a:lnSpc>
                <a:spcPct val="150000"/>
              </a:lnSpc>
              <a:defRPr/>
            </a:pPr>
            <a:r>
              <a:rPr lang="zh-TW" altLang="en-US" sz="6000"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rPr>
              <a:t>甄選</a:t>
            </a:r>
            <a:r>
              <a:rPr lang="zh-TW" altLang="en-US" sz="6000" dirty="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rPr>
              <a:t>入學</a:t>
            </a:r>
            <a:r>
              <a:rPr lang="en-US" altLang="zh-TW" sz="6000" dirty="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rPr>
              <a:t>•</a:t>
            </a:r>
            <a:r>
              <a:rPr lang="zh-TW" altLang="en-US" sz="6000" dirty="0">
                <a:ln w="17780" cmpd="sng">
                  <a:solidFill>
                    <a:srgbClr val="FFFFFF"/>
                  </a:solidFill>
                  <a:prstDash val="solid"/>
                  <a:miter lim="800000"/>
                </a:ln>
                <a:solidFill>
                  <a:srgbClr val="002060"/>
                </a:solidFill>
                <a:effectLst>
                  <a:outerShdw blurRad="38100" dist="38100" dir="2700000" algn="tl">
                    <a:srgbClr val="000000">
                      <a:alpha val="43137"/>
                    </a:srgbClr>
                  </a:outerShdw>
                </a:effectLst>
                <a:latin typeface="華康超明體" pitchFamily="49" charset="-120"/>
                <a:ea typeface="華康超明體" pitchFamily="49" charset="-120"/>
                <a:cs typeface="華康中黑體" pitchFamily="49" charset="-120"/>
              </a:rPr>
              <a:t>技優入學</a:t>
            </a:r>
          </a:p>
        </p:txBody>
      </p:sp>
      <p:sp>
        <p:nvSpPr>
          <p:cNvPr id="17410" name="Rectangle 5"/>
          <p:cNvSpPr>
            <a:spLocks noGrp="1" noChangeArrowheads="1"/>
          </p:cNvSpPr>
          <p:nvPr>
            <p:ph type="ctrTitle"/>
          </p:nvPr>
        </p:nvSpPr>
        <p:spPr>
          <a:xfrm>
            <a:off x="467544" y="1427485"/>
            <a:ext cx="8219256" cy="646112"/>
          </a:xfrm>
        </p:spPr>
        <p:txBody>
          <a:bodyPr/>
          <a:lstStyle/>
          <a:p>
            <a:pPr algn="ctr" eaLnBrk="1" hangingPunct="1"/>
            <a:r>
              <a:rPr lang="en-US" altLang="zh-TW" dirty="0" smtClean="0">
                <a:solidFill>
                  <a:srgbClr val="FF0000"/>
                </a:solidFill>
                <a:latin typeface="Times New Roman" panose="02020603050405020304" pitchFamily="18" charset="0"/>
                <a:cs typeface="Times New Roman" panose="02020603050405020304" pitchFamily="18" charset="0"/>
              </a:rPr>
              <a:t>107</a:t>
            </a:r>
            <a:r>
              <a:rPr lang="zh-TW" altLang="en-US" dirty="0" smtClean="0">
                <a:solidFill>
                  <a:srgbClr val="FF0000"/>
                </a:solidFill>
                <a:latin typeface="Times New Roman" panose="02020603050405020304" pitchFamily="18" charset="0"/>
                <a:cs typeface="Times New Roman" panose="02020603050405020304" pitchFamily="18" charset="0"/>
              </a:rPr>
              <a:t>學年度</a:t>
            </a:r>
            <a:r>
              <a:rPr lang="zh-TW" altLang="en-US" dirty="0" smtClean="0">
                <a:solidFill>
                  <a:srgbClr val="002060"/>
                </a:solidFill>
                <a:latin typeface="Times New Roman" panose="02020603050405020304" pitchFamily="18" charset="0"/>
                <a:cs typeface="Times New Roman" panose="02020603050405020304" pitchFamily="18" charset="0"/>
              </a:rPr>
              <a:t>科技校院四年制及專科學校二年制</a:t>
            </a:r>
          </a:p>
        </p:txBody>
      </p:sp>
      <p:sp>
        <p:nvSpPr>
          <p:cNvPr id="17411" name="Rectangle 6"/>
          <p:cNvSpPr>
            <a:spLocks noGrp="1" noChangeArrowheads="1"/>
          </p:cNvSpPr>
          <p:nvPr>
            <p:ph type="subTitle" idx="1"/>
          </p:nvPr>
        </p:nvSpPr>
        <p:spPr>
          <a:xfrm>
            <a:off x="2220912" y="4601443"/>
            <a:ext cx="5399088" cy="504825"/>
          </a:xfrm>
        </p:spPr>
        <p:txBody>
          <a:bodyPr/>
          <a:lstStyle/>
          <a:p>
            <a:pPr algn="l" eaLnBrk="1" hangingPunct="1"/>
            <a:r>
              <a:rPr lang="zh-TW" altLang="en-US" sz="2000" b="1" dirty="0">
                <a:latin typeface="標楷體" panose="03000509000000000000" pitchFamily="65" charset="-120"/>
                <a:ea typeface="標楷體" panose="03000509000000000000" pitchFamily="65" charset="-120"/>
                <a:cs typeface="Times New Roman" panose="02020603050405020304" pitchFamily="18" charset="0"/>
              </a:rPr>
              <a:t>辦理單位：技專校院招生委員會聯合會</a:t>
            </a:r>
          </a:p>
        </p:txBody>
      </p:sp>
      <p:sp>
        <p:nvSpPr>
          <p:cNvPr id="17412" name="投影片編號版面配置區 5"/>
          <p:cNvSpPr>
            <a:spLocks noGrp="1"/>
          </p:cNvSpPr>
          <p:nvPr>
            <p:ph type="sldNum" sz="quarter" idx="12"/>
          </p:nvPr>
        </p:nvSpPr>
        <p:spPr>
          <a:noFill/>
        </p:spPr>
        <p:txBody>
          <a:bodyPr/>
          <a:lstStyle/>
          <a:p>
            <a:fld id="{314EF0F4-D3F2-468F-BB49-2581767185CA}" type="slidenum">
              <a:rPr lang="zh-TW" altLang="en-US" smtClean="0"/>
              <a:pPr/>
              <a:t>1</a:t>
            </a:fld>
            <a:endParaRPr lang="en-US" altLang="zh-TW" smtClean="0"/>
          </a:p>
        </p:txBody>
      </p:sp>
    </p:spTree>
    <p:extLst>
      <p:ext uri="{BB962C8B-B14F-4D97-AF65-F5344CB8AC3E}">
        <p14:creationId xmlns:p14="http://schemas.microsoft.com/office/powerpoint/2010/main" xmlns="" val="1511954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25538"/>
            <a:ext cx="8507288" cy="5000625"/>
          </a:xfrm>
        </p:spPr>
        <p:txBody>
          <a:bodyPr/>
          <a:lstStyle/>
          <a:p>
            <a:pPr lvl="0">
              <a:buFont typeface="Wingdings" panose="05000000000000000000" pitchFamily="2" charset="2"/>
              <a:buChar char="u"/>
            </a:pPr>
            <a:r>
              <a:rPr lang="zh-TW" altLang="zh-TW" sz="2400" dirty="0" smtClean="0"/>
              <a:t>不</a:t>
            </a:r>
            <a:r>
              <a:rPr lang="zh-TW" altLang="zh-TW" sz="2400" dirty="0"/>
              <a:t>採計四技二專統一入學測驗及大學學科能力測驗</a:t>
            </a:r>
            <a:r>
              <a:rPr lang="zh-TW" altLang="zh-TW" sz="2400" dirty="0" smtClean="0"/>
              <a:t>成績</a:t>
            </a:r>
            <a:endParaRPr lang="zh-TW" altLang="zh-TW" sz="2400" dirty="0"/>
          </a:p>
          <a:p>
            <a:pPr lvl="0">
              <a:buFont typeface="Wingdings" panose="05000000000000000000" pitchFamily="2" charset="2"/>
              <a:buChar char="u"/>
            </a:pPr>
            <a:r>
              <a:rPr lang="zh-TW" altLang="zh-TW" sz="2400" dirty="0" smtClean="0"/>
              <a:t>符合</a:t>
            </a:r>
            <a:r>
              <a:rPr lang="zh-TW" altLang="zh-TW" sz="2400" dirty="0"/>
              <a:t>招生校系科</a:t>
            </a:r>
            <a:r>
              <a:rPr lang="en-US" altLang="zh-TW" sz="2400" dirty="0"/>
              <a:t>(</a:t>
            </a:r>
            <a:r>
              <a:rPr lang="zh-TW" altLang="zh-TW" sz="2400" dirty="0"/>
              <a:t>組</a:t>
            </a:r>
            <a:r>
              <a:rPr lang="en-US" altLang="zh-TW" sz="2400" dirty="0"/>
              <a:t>)</a:t>
            </a:r>
            <a:r>
              <a:rPr lang="zh-TW" altLang="zh-TW" sz="2400" dirty="0"/>
              <a:t>、學程所訂定之專業領域、特殊技能、經歷、專長或成就之報名資格條件</a:t>
            </a:r>
            <a:r>
              <a:rPr lang="zh-TW" altLang="zh-TW" sz="2400" dirty="0" smtClean="0"/>
              <a:t>者，</a:t>
            </a:r>
            <a:r>
              <a:rPr lang="zh-TW" altLang="zh-TW" sz="2400" b="1" dirty="0" smtClean="0"/>
              <a:t>至多</a:t>
            </a:r>
            <a:r>
              <a:rPr lang="zh-TW" altLang="zh-TW" sz="2400" b="1" dirty="0"/>
              <a:t>選擇</a:t>
            </a:r>
            <a:r>
              <a:rPr lang="en-US" altLang="zh-TW" sz="2400" b="1" dirty="0"/>
              <a:t>5</a:t>
            </a:r>
            <a:r>
              <a:rPr lang="zh-TW" altLang="zh-TW" sz="2400" b="1" dirty="0"/>
              <a:t>個校系科</a:t>
            </a:r>
            <a:r>
              <a:rPr lang="en-US" altLang="zh-TW" sz="2400" b="1" dirty="0"/>
              <a:t>(</a:t>
            </a:r>
            <a:r>
              <a:rPr lang="zh-TW" altLang="zh-TW" sz="2400" b="1" dirty="0"/>
              <a:t>組</a:t>
            </a:r>
            <a:r>
              <a:rPr lang="en-US" altLang="zh-TW" sz="2400" b="1" dirty="0"/>
              <a:t>)</a:t>
            </a:r>
            <a:r>
              <a:rPr lang="zh-TW" altLang="zh-TW" sz="2400" b="1" dirty="0"/>
              <a:t>、學程</a:t>
            </a:r>
            <a:r>
              <a:rPr lang="zh-TW" altLang="zh-TW" sz="2400" b="1" dirty="0" smtClean="0"/>
              <a:t>報名</a:t>
            </a:r>
            <a:endParaRPr lang="en-US" altLang="zh-TW" sz="2400" b="1" dirty="0" smtClean="0"/>
          </a:p>
          <a:p>
            <a:pPr>
              <a:buFont typeface="Wingdings" panose="05000000000000000000" pitchFamily="2" charset="2"/>
              <a:buChar char="u"/>
            </a:pPr>
            <a:r>
              <a:rPr lang="zh-TW" altLang="zh-TW" sz="2400" dirty="0" smtClean="0"/>
              <a:t>報名</a:t>
            </a:r>
            <a:r>
              <a:rPr lang="zh-TW" altLang="zh-TW" sz="2400" dirty="0"/>
              <a:t>費新臺幣</a:t>
            </a:r>
            <a:r>
              <a:rPr lang="en-US" altLang="zh-TW" sz="2400" dirty="0"/>
              <a:t>200</a:t>
            </a:r>
            <a:r>
              <a:rPr lang="zh-TW" altLang="zh-TW" sz="2400" dirty="0"/>
              <a:t>元整，於資格審查作業繳交至本委員會，指定項目甄試收費上限新臺幣</a:t>
            </a:r>
            <a:r>
              <a:rPr lang="en-US" altLang="zh-TW" sz="2400" dirty="0"/>
              <a:t>500</a:t>
            </a:r>
            <a:r>
              <a:rPr lang="zh-TW" altLang="zh-TW" sz="2400" dirty="0" smtClean="0"/>
              <a:t>元</a:t>
            </a:r>
            <a:endParaRPr lang="en-US" altLang="zh-TW" sz="2400" dirty="0" smtClean="0"/>
          </a:p>
          <a:p>
            <a:pPr>
              <a:buFont typeface="Wingdings" panose="05000000000000000000" pitchFamily="2" charset="2"/>
              <a:buChar char="u"/>
            </a:pPr>
            <a:r>
              <a:rPr lang="zh-TW" altLang="zh-TW" sz="2400" dirty="0"/>
              <a:t>「報名及資格審查資料」及「備審資料」</a:t>
            </a:r>
            <a:r>
              <a:rPr lang="zh-TW" altLang="zh-TW" sz="2400" b="1" dirty="0"/>
              <a:t>皆採網路上傳</a:t>
            </a:r>
            <a:r>
              <a:rPr lang="zh-TW" altLang="zh-TW" sz="2400" dirty="0"/>
              <a:t>方式</a:t>
            </a:r>
          </a:p>
          <a:p>
            <a:pPr lvl="0">
              <a:buFont typeface="Wingdings" panose="05000000000000000000" pitchFamily="2" charset="2"/>
              <a:buChar char="u"/>
            </a:pPr>
            <a:r>
              <a:rPr lang="zh-TW" altLang="zh-TW" sz="2400" dirty="0" smtClean="0"/>
              <a:t>詳閱</a:t>
            </a:r>
            <a:r>
              <a:rPr lang="zh-TW" altLang="en-US" sz="2400" dirty="0" smtClean="0"/>
              <a:t>簡章</a:t>
            </a:r>
            <a:r>
              <a:rPr lang="zh-TW" altLang="zh-TW" sz="2400" dirty="0" smtClean="0"/>
              <a:t>附錄二招生學校系科</a:t>
            </a:r>
            <a:r>
              <a:rPr lang="en-US" altLang="zh-TW" sz="2400" dirty="0" smtClean="0"/>
              <a:t>(</a:t>
            </a:r>
            <a:r>
              <a:rPr lang="zh-TW" altLang="zh-TW" sz="2400" dirty="0" smtClean="0"/>
              <a:t>組</a:t>
            </a:r>
            <a:r>
              <a:rPr lang="en-US" altLang="zh-TW" sz="2400" dirty="0" smtClean="0"/>
              <a:t>)</a:t>
            </a:r>
            <a:r>
              <a:rPr lang="zh-TW" altLang="zh-TW" sz="2400" dirty="0" smtClean="0"/>
              <a:t>、學程指定項目甄審辦法</a:t>
            </a:r>
            <a:endParaRPr lang="en-US" altLang="zh-TW" sz="2400" dirty="0" smtClean="0"/>
          </a:p>
          <a:p>
            <a:pPr>
              <a:buFont typeface="Wingdings" panose="05000000000000000000" pitchFamily="2" charset="2"/>
              <a:buChar char="u"/>
            </a:pPr>
            <a:r>
              <a:rPr lang="zh-TW" altLang="zh-TW" sz="2400" dirty="0" smtClean="0"/>
              <a:t>資格</a:t>
            </a:r>
            <a:r>
              <a:rPr lang="zh-TW" altLang="zh-TW" sz="2400" dirty="0"/>
              <a:t>審查由本委員會統一辦理，如遇資格疑義者，</a:t>
            </a:r>
            <a:r>
              <a:rPr lang="zh-TW" altLang="zh-TW" sz="2400" dirty="0" smtClean="0"/>
              <a:t>得由各</a:t>
            </a:r>
            <a:r>
              <a:rPr lang="zh-TW" altLang="zh-TW" sz="2400" dirty="0"/>
              <a:t>甄審學校辦理複</a:t>
            </a:r>
            <a:r>
              <a:rPr lang="zh-TW" altLang="zh-TW" sz="2400" dirty="0" smtClean="0"/>
              <a:t>審</a:t>
            </a:r>
            <a:endParaRPr lang="en-US" altLang="zh-TW" sz="2400" dirty="0" smtClean="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10</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a:solidFill>
                  <a:srgbClr val="7030A0"/>
                </a:solidFill>
                <a:latin typeface="+mn-ea"/>
                <a:ea typeface="+mn-ea"/>
              </a:rPr>
              <a:t>-</a:t>
            </a:r>
            <a:r>
              <a:rPr lang="zh-TW" altLang="en-US" b="1" kern="1200" dirty="0">
                <a:solidFill>
                  <a:srgbClr val="7030A0"/>
                </a:solidFill>
                <a:latin typeface="+mn-ea"/>
                <a:ea typeface="+mn-ea"/>
              </a:rPr>
              <a:t>資格條件</a:t>
            </a:r>
          </a:p>
        </p:txBody>
      </p:sp>
    </p:spTree>
    <p:extLst>
      <p:ext uri="{BB962C8B-B14F-4D97-AF65-F5344CB8AC3E}">
        <p14:creationId xmlns:p14="http://schemas.microsoft.com/office/powerpoint/2010/main" xmlns="" val="23829747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內容版面配置區 7"/>
          <p:cNvSpPr>
            <a:spLocks noGrp="1"/>
          </p:cNvSpPr>
          <p:nvPr>
            <p:ph idx="1"/>
          </p:nvPr>
        </p:nvSpPr>
        <p:spPr>
          <a:xfrm>
            <a:off x="457200" y="1052513"/>
            <a:ext cx="8229600" cy="503237"/>
          </a:xfrm>
        </p:spPr>
        <p:txBody>
          <a:bodyPr/>
          <a:lstStyle/>
          <a:p>
            <a:pPr>
              <a:buFontTx/>
              <a:buBlip>
                <a:blip r:embed="rId3"/>
              </a:buBlip>
            </a:pPr>
            <a:r>
              <a:rPr lang="zh-TW" altLang="zh-TW" sz="2800" dirty="0" smtClean="0">
                <a:latin typeface="+mn-ea"/>
              </a:rPr>
              <a:t>首次登入</a:t>
            </a:r>
            <a:r>
              <a:rPr lang="en-US" altLang="zh-TW" sz="2800" dirty="0" smtClean="0">
                <a:latin typeface="+mn-ea"/>
              </a:rPr>
              <a:t>-</a:t>
            </a:r>
            <a:r>
              <a:rPr lang="zh-TW" altLang="en-US" sz="2800" dirty="0" smtClean="0">
                <a:latin typeface="+mn-ea"/>
              </a:rPr>
              <a:t>隱私權保護政策聲明</a:t>
            </a: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6088"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11415302-82FC-46DB-9811-933C09D89270}" type="slidenum">
              <a:rPr lang="zh-TW" altLang="en-US" sz="1400" smtClean="0">
                <a:latin typeface="+mn-ea"/>
                <a:ea typeface="+mn-ea"/>
              </a:rPr>
              <a:pPr>
                <a:spcBef>
                  <a:spcPct val="0"/>
                </a:spcBef>
                <a:buFontTx/>
                <a:buNone/>
              </a:pPr>
              <a:t>100</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043608" y="1628800"/>
            <a:ext cx="6984776" cy="5092675"/>
          </a:xfrm>
          <a:prstGeom prst="rect">
            <a:avLst/>
          </a:prstGeom>
        </p:spPr>
      </p:pic>
    </p:spTree>
    <p:extLst>
      <p:ext uri="{BB962C8B-B14F-4D97-AF65-F5344CB8AC3E}">
        <p14:creationId xmlns:p14="http://schemas.microsoft.com/office/powerpoint/2010/main" xmlns="" val="3419622402"/>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內容版面配置區 7"/>
          <p:cNvSpPr>
            <a:spLocks noGrp="1"/>
          </p:cNvSpPr>
          <p:nvPr>
            <p:ph idx="1"/>
          </p:nvPr>
        </p:nvSpPr>
        <p:spPr>
          <a:xfrm>
            <a:off x="266658" y="1027652"/>
            <a:ext cx="8229600" cy="503237"/>
          </a:xfrm>
        </p:spPr>
        <p:txBody>
          <a:bodyPr/>
          <a:lstStyle/>
          <a:p>
            <a:pPr>
              <a:buFontTx/>
              <a:buBlip>
                <a:blip r:embed="rId3"/>
              </a:buBlip>
            </a:pPr>
            <a:r>
              <a:rPr lang="zh-TW" altLang="zh-TW" sz="2800" dirty="0" smtClean="0">
                <a:latin typeface="+mn-ea"/>
              </a:rPr>
              <a:t>首次登入</a:t>
            </a:r>
            <a:r>
              <a:rPr lang="en-US" altLang="zh-TW" sz="2800" dirty="0" smtClean="0">
                <a:latin typeface="+mn-ea"/>
              </a:rPr>
              <a:t>-</a:t>
            </a:r>
            <a:r>
              <a:rPr lang="zh-TW" altLang="zh-TW" sz="2800" dirty="0" smtClean="0">
                <a:latin typeface="+mn-ea"/>
              </a:rPr>
              <a:t>設定通行碼</a:t>
            </a:r>
            <a:endParaRPr lang="zh-TW" altLang="en-US" sz="2800" dirty="0" smtClean="0">
              <a:latin typeface="+mn-ea"/>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7112"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22F98E0B-2EB1-412F-8E30-074B5350FD8F}" type="slidenum">
              <a:rPr lang="zh-TW" altLang="en-US" sz="1400" smtClean="0">
                <a:latin typeface="+mn-ea"/>
                <a:ea typeface="+mn-ea"/>
              </a:rPr>
              <a:pPr>
                <a:spcBef>
                  <a:spcPct val="0"/>
                </a:spcBef>
                <a:buFontTx/>
                <a:buNone/>
              </a:pPr>
              <a:t>101</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187624" y="1530889"/>
            <a:ext cx="6696744" cy="4994455"/>
          </a:xfrm>
          <a:prstGeom prst="rect">
            <a:avLst/>
          </a:prstGeom>
        </p:spPr>
      </p:pic>
    </p:spTree>
    <p:extLst>
      <p:ext uri="{BB962C8B-B14F-4D97-AF65-F5344CB8AC3E}">
        <p14:creationId xmlns:p14="http://schemas.microsoft.com/office/powerpoint/2010/main" xmlns="" val="3792644508"/>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8135" name="投影片編號版面配置區 9"/>
          <p:cNvSpPr>
            <a:spLocks noGrp="1"/>
          </p:cNvSpPr>
          <p:nvPr>
            <p:ph type="sldNum" sz="quarter" idx="12"/>
          </p:nvPr>
        </p:nvSpPr>
        <p:spPr>
          <a:xfrm>
            <a:off x="6876256" y="6381750"/>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9F556F31-D91F-471E-9A1C-8F16407CABB7}" type="slidenum">
              <a:rPr lang="zh-TW" altLang="en-US" sz="1400" smtClean="0">
                <a:latin typeface="+mn-ea"/>
                <a:ea typeface="+mn-ea"/>
              </a:rPr>
              <a:pPr>
                <a:spcBef>
                  <a:spcPct val="0"/>
                </a:spcBef>
                <a:buFontTx/>
                <a:buNone/>
              </a:pPr>
              <a:t>102</a:t>
            </a:fld>
            <a:endParaRPr lang="en-US" altLang="zh-TW" sz="1400" smtClean="0">
              <a:latin typeface="+mn-ea"/>
              <a:ea typeface="+mn-ea"/>
            </a:endParaRPr>
          </a:p>
        </p:txBody>
      </p:sp>
      <p:sp>
        <p:nvSpPr>
          <p:cNvPr id="14" name="矩形 13"/>
          <p:cNvSpPr/>
          <p:nvPr/>
        </p:nvSpPr>
        <p:spPr>
          <a:xfrm>
            <a:off x="395288" y="1052513"/>
            <a:ext cx="8071440" cy="523220"/>
          </a:xfrm>
          <a:prstGeom prst="rect">
            <a:avLst/>
          </a:prstGeom>
        </p:spPr>
        <p:txBody>
          <a:bodyPr wrap="none">
            <a:spAutoFit/>
          </a:bodyPr>
          <a:lstStyle/>
          <a:p>
            <a:pPr marL="342900" indent="-342900" eaLnBrk="0" hangingPunct="0">
              <a:spcBef>
                <a:spcPct val="20000"/>
              </a:spcBef>
              <a:buFontTx/>
              <a:buBlip>
                <a:blip r:embed="rId3"/>
              </a:buBlip>
              <a:defRPr/>
            </a:pPr>
            <a:r>
              <a:rPr lang="zh-TW" altLang="zh-TW" sz="2800" dirty="0" smtClean="0">
                <a:latin typeface="+mn-ea"/>
                <a:ea typeface="+mn-ea"/>
              </a:rPr>
              <a:t>通行</a:t>
            </a:r>
            <a:r>
              <a:rPr lang="zh-TW" altLang="zh-TW" sz="2800" dirty="0">
                <a:latin typeface="+mn-ea"/>
                <a:ea typeface="+mn-ea"/>
              </a:rPr>
              <a:t>碼</a:t>
            </a:r>
            <a:r>
              <a:rPr lang="zh-TW" altLang="en-US" sz="2800" dirty="0">
                <a:latin typeface="+mn-ea"/>
                <a:ea typeface="+mn-ea"/>
              </a:rPr>
              <a:t>設定</a:t>
            </a:r>
            <a:r>
              <a:rPr lang="zh-TW" altLang="en-US" sz="2800" dirty="0" smtClean="0">
                <a:latin typeface="+mn-ea"/>
                <a:ea typeface="+mn-ea"/>
              </a:rPr>
              <a:t>成功、儲存或列印</a:t>
            </a:r>
            <a:r>
              <a:rPr lang="zh-TW" altLang="en-US" sz="2800" dirty="0">
                <a:latin typeface="+mn-ea"/>
                <a:ea typeface="+mn-ea"/>
              </a:rPr>
              <a:t>通行</a:t>
            </a:r>
            <a:r>
              <a:rPr lang="zh-TW" altLang="en-US" sz="2800" dirty="0" smtClean="0">
                <a:latin typeface="+mn-ea"/>
                <a:ea typeface="+mn-ea"/>
              </a:rPr>
              <a:t>碼確認單留存</a:t>
            </a:r>
            <a:endParaRPr lang="zh-TW" altLang="en-US" sz="2800" dirty="0">
              <a:latin typeface="+mn-ea"/>
              <a:ea typeface="+mn-ea"/>
            </a:endParaRPr>
          </a:p>
        </p:txBody>
      </p:sp>
      <p:sp>
        <p:nvSpPr>
          <p:cNvPr id="13" name="上彎箭號 12"/>
          <p:cNvSpPr/>
          <p:nvPr/>
        </p:nvSpPr>
        <p:spPr>
          <a:xfrm rot="5400000">
            <a:off x="3453183" y="3179663"/>
            <a:ext cx="405549" cy="2488397"/>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pic>
        <p:nvPicPr>
          <p:cNvPr id="9" name="圖片 8"/>
          <p:cNvPicPr>
            <a:picLocks noChangeAspect="1"/>
          </p:cNvPicPr>
          <p:nvPr/>
        </p:nvPicPr>
        <p:blipFill>
          <a:blip r:embed="rId4" cstate="print"/>
          <a:stretch>
            <a:fillRect/>
          </a:stretch>
        </p:blipFill>
        <p:spPr>
          <a:xfrm>
            <a:off x="182570" y="1837266"/>
            <a:ext cx="4965494" cy="2383821"/>
          </a:xfrm>
          <a:prstGeom prst="rect">
            <a:avLst/>
          </a:prstGeom>
        </p:spPr>
      </p:pic>
      <p:pic>
        <p:nvPicPr>
          <p:cNvPr id="10" name="圖片 9"/>
          <p:cNvPicPr>
            <a:picLocks noChangeAspect="1"/>
          </p:cNvPicPr>
          <p:nvPr/>
        </p:nvPicPr>
        <p:blipFill>
          <a:blip r:embed="rId5" cstate="print"/>
          <a:stretch>
            <a:fillRect/>
          </a:stretch>
        </p:blipFill>
        <p:spPr>
          <a:xfrm>
            <a:off x="5119828" y="1770996"/>
            <a:ext cx="3428544" cy="4761458"/>
          </a:xfrm>
          <a:prstGeom prst="rect">
            <a:avLst/>
          </a:prstGeom>
          <a:ln w="12700">
            <a:solidFill>
              <a:schemeClr val="tx1"/>
            </a:solidFill>
          </a:ln>
        </p:spPr>
      </p:pic>
    </p:spTree>
    <p:extLst>
      <p:ext uri="{BB962C8B-B14F-4D97-AF65-F5344CB8AC3E}">
        <p14:creationId xmlns:p14="http://schemas.microsoft.com/office/powerpoint/2010/main" xmlns="" val="276636546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427038" y="1052513"/>
            <a:ext cx="7097712" cy="468312"/>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通行碼設定完成後登入系統</a:t>
            </a:r>
            <a:endParaRPr lang="zh-TW" altLang="zh-TW" dirty="0" smtClean="0">
              <a:solidFill>
                <a:schemeClr val="tx1"/>
              </a:solidFill>
              <a:latin typeface="+mn-ea"/>
              <a:ea typeface="+mn-ea"/>
              <a:cs typeface="+mn-cs"/>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9160"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392EF7E9-2095-43AF-A5FA-740376D4CF03}" type="slidenum">
              <a:rPr lang="zh-TW" altLang="en-US" sz="1400" smtClean="0">
                <a:latin typeface="+mn-ea"/>
                <a:ea typeface="+mn-ea"/>
              </a:rPr>
              <a:pPr>
                <a:spcBef>
                  <a:spcPct val="0"/>
                </a:spcBef>
                <a:buFontTx/>
                <a:buNone/>
              </a:pPr>
              <a:t>103</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115616" y="1569408"/>
            <a:ext cx="6696744" cy="4913942"/>
          </a:xfrm>
          <a:prstGeom prst="rect">
            <a:avLst/>
          </a:prstGeom>
        </p:spPr>
      </p:pic>
    </p:spTree>
    <p:extLst>
      <p:ext uri="{BB962C8B-B14F-4D97-AF65-F5344CB8AC3E}">
        <p14:creationId xmlns:p14="http://schemas.microsoft.com/office/powerpoint/2010/main" xmlns="" val="393631922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1188299"/>
            <a:ext cx="6778625" cy="466725"/>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技優保送報名系統</a:t>
            </a:r>
            <a:r>
              <a:rPr lang="en-US" altLang="zh-TW" dirty="0" smtClean="0">
                <a:solidFill>
                  <a:schemeClr val="tx1"/>
                </a:solidFill>
                <a:latin typeface="+mn-ea"/>
                <a:ea typeface="+mn-ea"/>
                <a:cs typeface="+mn-cs"/>
              </a:rPr>
              <a:t>-</a:t>
            </a:r>
            <a:r>
              <a:rPr lang="zh-TW" altLang="en-US" dirty="0" smtClean="0">
                <a:solidFill>
                  <a:schemeClr val="tx1"/>
                </a:solidFill>
                <a:latin typeface="+mn-ea"/>
                <a:ea typeface="+mn-ea"/>
                <a:cs typeface="+mn-cs"/>
              </a:rPr>
              <a:t>閱讀注意事項</a:t>
            </a:r>
            <a:endParaRPr lang="zh-TW" altLang="zh-TW" dirty="0" smtClean="0">
              <a:solidFill>
                <a:schemeClr val="tx1"/>
              </a:solidFill>
              <a:latin typeface="+mn-ea"/>
              <a:ea typeface="+mn-ea"/>
              <a:cs typeface="+mn-cs"/>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0184"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03F91F49-B406-4221-BE96-07FF035FDAFF}" type="slidenum">
              <a:rPr lang="zh-TW" altLang="en-US" sz="1400" smtClean="0">
                <a:latin typeface="+mn-ea"/>
                <a:ea typeface="+mn-ea"/>
              </a:rPr>
              <a:pPr>
                <a:spcBef>
                  <a:spcPct val="0"/>
                </a:spcBef>
                <a:buFontTx/>
                <a:buNone/>
              </a:pPr>
              <a:t>104</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739205" y="1884567"/>
            <a:ext cx="6892054" cy="3664390"/>
          </a:xfrm>
          <a:prstGeom prst="rect">
            <a:avLst/>
          </a:prstGeom>
        </p:spPr>
      </p:pic>
      <p:sp>
        <p:nvSpPr>
          <p:cNvPr id="10" name="上彎箭號 9"/>
          <p:cNvSpPr/>
          <p:nvPr/>
        </p:nvSpPr>
        <p:spPr>
          <a:xfrm rot="5400000">
            <a:off x="2948239" y="5052761"/>
            <a:ext cx="170823" cy="379686"/>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47178115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2651" y="1052826"/>
            <a:ext cx="5400675" cy="468312"/>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考生獲獎和報名資料登錄</a:t>
            </a:r>
            <a:endParaRPr lang="zh-TW" altLang="zh-TW" dirty="0" smtClean="0">
              <a:solidFill>
                <a:schemeClr val="tx1"/>
              </a:solidFill>
              <a:latin typeface="+mn-ea"/>
              <a:ea typeface="+mn-ea"/>
              <a:cs typeface="+mn-cs"/>
            </a:endParaRPr>
          </a:p>
        </p:txBody>
      </p:sp>
      <p:sp>
        <p:nvSpPr>
          <p:cNvPr id="6"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7" name="橢圓 6"/>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8" name="向右箭號 7"/>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1207"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B5ED6EFE-0F0C-44B5-A0CC-28202EED7FAB}" type="slidenum">
              <a:rPr lang="zh-TW" altLang="en-US" sz="1400" smtClean="0">
                <a:latin typeface="+mn-ea"/>
                <a:ea typeface="+mn-ea"/>
              </a:rPr>
              <a:pPr>
                <a:spcBef>
                  <a:spcPct val="0"/>
                </a:spcBef>
                <a:buFontTx/>
                <a:buNone/>
              </a:pPr>
              <a:t>105</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229445" y="1521138"/>
            <a:ext cx="6390555" cy="4907632"/>
          </a:xfrm>
          <a:prstGeom prst="rect">
            <a:avLst/>
          </a:prstGeom>
        </p:spPr>
      </p:pic>
    </p:spTree>
    <p:extLst>
      <p:ext uri="{BB962C8B-B14F-4D97-AF65-F5344CB8AC3E}">
        <p14:creationId xmlns:p14="http://schemas.microsoft.com/office/powerpoint/2010/main" xmlns="" val="260923479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2232"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8423AFAF-CB3E-41A1-9513-EC73D369B0A0}" type="slidenum">
              <a:rPr lang="zh-TW" altLang="en-US" sz="1400" smtClean="0">
                <a:latin typeface="+mn-ea"/>
                <a:ea typeface="+mn-ea"/>
              </a:rPr>
              <a:pPr>
                <a:spcBef>
                  <a:spcPct val="0"/>
                </a:spcBef>
                <a:buFontTx/>
                <a:buNone/>
              </a:pPr>
              <a:t>106</a:t>
            </a:fld>
            <a:endParaRPr lang="en-US" altLang="zh-TW" sz="1400" smtClean="0">
              <a:latin typeface="+mn-ea"/>
              <a:ea typeface="+mn-ea"/>
            </a:endParaRPr>
          </a:p>
        </p:txBody>
      </p:sp>
      <p:sp>
        <p:nvSpPr>
          <p:cNvPr id="12" name="Rectangle 2"/>
          <p:cNvSpPr>
            <a:spLocks noGrp="1" noChangeArrowheads="1"/>
          </p:cNvSpPr>
          <p:nvPr>
            <p:ph type="title"/>
          </p:nvPr>
        </p:nvSpPr>
        <p:spPr>
          <a:xfrm>
            <a:off x="457200" y="1052513"/>
            <a:ext cx="7067128" cy="468312"/>
          </a:xfrm>
          <a:ln w="19050">
            <a:round/>
          </a:ln>
        </p:spPr>
        <p:txBody>
          <a:bodyPr/>
          <a:lstStyle/>
          <a:p>
            <a:pPr marL="342900" indent="-342900">
              <a:spcBef>
                <a:spcPct val="20000"/>
              </a:spcBef>
              <a:buFontTx/>
              <a:buBlip>
                <a:blip r:embed="rId3"/>
              </a:buBlip>
              <a:defRPr/>
            </a:pPr>
            <a:r>
              <a:rPr lang="zh-TW" altLang="en-US" dirty="0">
                <a:solidFill>
                  <a:schemeClr val="tx1"/>
                </a:solidFill>
                <a:latin typeface="+mn-ea"/>
                <a:ea typeface="+mn-ea"/>
                <a:cs typeface="+mn-cs"/>
              </a:rPr>
              <a:t>考生獲獎和報名</a:t>
            </a:r>
            <a:r>
              <a:rPr lang="zh-TW" altLang="en-US" dirty="0" smtClean="0">
                <a:solidFill>
                  <a:schemeClr val="tx1"/>
                </a:solidFill>
                <a:latin typeface="+mn-ea"/>
                <a:ea typeface="+mn-ea"/>
                <a:cs typeface="+mn-cs"/>
              </a:rPr>
              <a:t>資料登錄、報名資料暫存</a:t>
            </a:r>
            <a:endParaRPr lang="zh-TW" altLang="zh-TW" dirty="0" smtClean="0">
              <a:solidFill>
                <a:schemeClr val="tx1"/>
              </a:solidFill>
              <a:latin typeface="+mn-ea"/>
              <a:ea typeface="+mn-ea"/>
              <a:cs typeface="+mn-cs"/>
            </a:endParaRPr>
          </a:p>
        </p:txBody>
      </p:sp>
      <p:pic>
        <p:nvPicPr>
          <p:cNvPr id="2" name="圖片 1"/>
          <p:cNvPicPr>
            <a:picLocks noChangeAspect="1"/>
          </p:cNvPicPr>
          <p:nvPr/>
        </p:nvPicPr>
        <p:blipFill>
          <a:blip r:embed="rId4" cstate="print"/>
          <a:stretch>
            <a:fillRect/>
          </a:stretch>
        </p:blipFill>
        <p:spPr>
          <a:xfrm>
            <a:off x="1259632" y="1626770"/>
            <a:ext cx="5976664" cy="5221287"/>
          </a:xfrm>
          <a:prstGeom prst="rect">
            <a:avLst/>
          </a:prstGeom>
        </p:spPr>
      </p:pic>
      <p:sp>
        <p:nvSpPr>
          <p:cNvPr id="11" name="上彎箭號 10"/>
          <p:cNvSpPr/>
          <p:nvPr/>
        </p:nvSpPr>
        <p:spPr>
          <a:xfrm rot="2891803">
            <a:off x="3532782" y="5886134"/>
            <a:ext cx="134219" cy="942562"/>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397291812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3255"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28669375-0574-46AA-B09F-AF37EDCEF9B8}" type="slidenum">
              <a:rPr lang="zh-TW" altLang="en-US" sz="1400" smtClean="0">
                <a:latin typeface="+mn-ea"/>
                <a:ea typeface="+mn-ea"/>
              </a:rPr>
              <a:pPr>
                <a:spcBef>
                  <a:spcPct val="0"/>
                </a:spcBef>
                <a:buFontTx/>
                <a:buNone/>
              </a:pPr>
              <a:t>107</a:t>
            </a:fld>
            <a:endParaRPr lang="en-US" altLang="zh-TW" sz="1400" smtClean="0">
              <a:latin typeface="+mn-ea"/>
              <a:ea typeface="+mn-ea"/>
            </a:endParaRPr>
          </a:p>
        </p:txBody>
      </p:sp>
      <p:sp>
        <p:nvSpPr>
          <p:cNvPr id="14" name="Rectangle 2"/>
          <p:cNvSpPr>
            <a:spLocks noGrp="1" noChangeArrowheads="1"/>
          </p:cNvSpPr>
          <p:nvPr>
            <p:ph type="title"/>
          </p:nvPr>
        </p:nvSpPr>
        <p:spPr>
          <a:xfrm>
            <a:off x="457200" y="1052513"/>
            <a:ext cx="5400675" cy="468312"/>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報名資料確定送出</a:t>
            </a:r>
            <a:endParaRPr lang="zh-TW" altLang="zh-TW" dirty="0" smtClean="0">
              <a:solidFill>
                <a:schemeClr val="tx1"/>
              </a:solidFill>
              <a:latin typeface="+mn-ea"/>
              <a:ea typeface="+mn-ea"/>
              <a:cs typeface="+mn-cs"/>
            </a:endParaRPr>
          </a:p>
        </p:txBody>
      </p:sp>
      <p:pic>
        <p:nvPicPr>
          <p:cNvPr id="4" name="圖片 3"/>
          <p:cNvPicPr>
            <a:picLocks noChangeAspect="1"/>
          </p:cNvPicPr>
          <p:nvPr/>
        </p:nvPicPr>
        <p:blipFill>
          <a:blip r:embed="rId4" cstate="print"/>
          <a:stretch>
            <a:fillRect/>
          </a:stretch>
        </p:blipFill>
        <p:spPr>
          <a:xfrm>
            <a:off x="2015716" y="1680629"/>
            <a:ext cx="5112568" cy="5092675"/>
          </a:xfrm>
          <a:prstGeom prst="rect">
            <a:avLst/>
          </a:prstGeom>
        </p:spPr>
      </p:pic>
    </p:spTree>
    <p:extLst>
      <p:ext uri="{BB962C8B-B14F-4D97-AF65-F5344CB8AC3E}">
        <p14:creationId xmlns:p14="http://schemas.microsoft.com/office/powerpoint/2010/main" xmlns="" val="15237304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43863" y="1052513"/>
            <a:ext cx="7920038" cy="468312"/>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技優保送報名系統</a:t>
            </a:r>
            <a:r>
              <a:rPr lang="en-US" altLang="zh-TW" dirty="0" smtClean="0">
                <a:solidFill>
                  <a:schemeClr val="tx1"/>
                </a:solidFill>
                <a:latin typeface="+mn-ea"/>
                <a:ea typeface="+mn-ea"/>
                <a:cs typeface="+mn-cs"/>
              </a:rPr>
              <a:t>-</a:t>
            </a:r>
            <a:r>
              <a:rPr lang="zh-TW" altLang="en-US" dirty="0" smtClean="0">
                <a:solidFill>
                  <a:schemeClr val="tx1"/>
                </a:solidFill>
                <a:latin typeface="+mn-ea"/>
                <a:ea typeface="+mn-ea"/>
                <a:cs typeface="+mn-cs"/>
              </a:rPr>
              <a:t>確認登錄資料進行確定送出</a:t>
            </a:r>
            <a:endParaRPr lang="zh-TW" altLang="zh-TW" dirty="0" smtClean="0">
              <a:solidFill>
                <a:schemeClr val="tx1"/>
              </a:solidFill>
              <a:latin typeface="+mn-ea"/>
              <a:ea typeface="+mn-ea"/>
              <a:cs typeface="+mn-cs"/>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4280"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CA103D3D-F2B6-4390-8BAF-7D4FFAF7794A}" type="slidenum">
              <a:rPr lang="zh-TW" altLang="en-US" sz="1400" smtClean="0">
                <a:latin typeface="+mn-ea"/>
                <a:ea typeface="+mn-ea"/>
              </a:rPr>
              <a:pPr>
                <a:spcBef>
                  <a:spcPct val="0"/>
                </a:spcBef>
                <a:buFontTx/>
                <a:buNone/>
              </a:pPr>
              <a:t>108</a:t>
            </a:fld>
            <a:endParaRPr lang="en-US" altLang="zh-TW" sz="1400" smtClean="0">
              <a:latin typeface="+mn-ea"/>
              <a:ea typeface="+mn-ea"/>
            </a:endParaRPr>
          </a:p>
        </p:txBody>
      </p:sp>
      <p:pic>
        <p:nvPicPr>
          <p:cNvPr id="7" name="圖片 6"/>
          <p:cNvPicPr>
            <a:picLocks noChangeAspect="1"/>
          </p:cNvPicPr>
          <p:nvPr/>
        </p:nvPicPr>
        <p:blipFill>
          <a:blip r:embed="rId4" cstate="print"/>
          <a:stretch>
            <a:fillRect/>
          </a:stretch>
        </p:blipFill>
        <p:spPr>
          <a:xfrm>
            <a:off x="1259631" y="1564700"/>
            <a:ext cx="6904269" cy="5156775"/>
          </a:xfrm>
          <a:prstGeom prst="rect">
            <a:avLst/>
          </a:prstGeom>
        </p:spPr>
      </p:pic>
      <p:sp>
        <p:nvSpPr>
          <p:cNvPr id="10" name="上彎箭號 9"/>
          <p:cNvSpPr/>
          <p:nvPr/>
        </p:nvSpPr>
        <p:spPr>
          <a:xfrm rot="2891803">
            <a:off x="6341094" y="5595842"/>
            <a:ext cx="134219" cy="942562"/>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1544571063"/>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技優保送報名系統操作說明</a:t>
            </a:r>
            <a:endParaRPr lang="zh-TW" altLang="en-US" sz="3600" kern="0" dirty="0">
              <a:solidFill>
                <a:srgbClr val="FF0000"/>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5303" name="Rectangle 2"/>
          <p:cNvSpPr>
            <a:spLocks noChangeArrowheads="1"/>
          </p:cNvSpPr>
          <p:nvPr/>
        </p:nvSpPr>
        <p:spPr bwMode="auto">
          <a:xfrm>
            <a:off x="388938" y="961230"/>
            <a:ext cx="6264944"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800" dirty="0" smtClean="0">
                <a:latin typeface="+mn-ea"/>
                <a:ea typeface="+mn-ea"/>
              </a:rPr>
              <a:t>報名確定</a:t>
            </a:r>
            <a:r>
              <a:rPr lang="zh-TW" altLang="en-US" sz="2800" dirty="0">
                <a:latin typeface="+mn-ea"/>
                <a:ea typeface="+mn-ea"/>
              </a:rPr>
              <a:t>作業完成</a:t>
            </a:r>
            <a:r>
              <a:rPr lang="en-US" altLang="zh-TW" sz="2800" dirty="0">
                <a:latin typeface="+mn-ea"/>
                <a:ea typeface="+mn-ea"/>
              </a:rPr>
              <a:t>-</a:t>
            </a:r>
            <a:r>
              <a:rPr lang="zh-TW" altLang="en-US" sz="2800" dirty="0">
                <a:latin typeface="+mn-ea"/>
                <a:ea typeface="+mn-ea"/>
              </a:rPr>
              <a:t>列印考生資料表</a:t>
            </a:r>
            <a:endParaRPr lang="zh-TW" altLang="zh-TW" sz="2800" dirty="0">
              <a:latin typeface="+mn-ea"/>
              <a:ea typeface="+mn-ea"/>
            </a:endParaRPr>
          </a:p>
        </p:txBody>
      </p:sp>
      <p:sp>
        <p:nvSpPr>
          <p:cNvPr id="55304"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056DE99-31B7-462B-8BB4-EDD0ADD9B296}" type="slidenum">
              <a:rPr lang="zh-TW" altLang="en-US" sz="1400" smtClean="0">
                <a:latin typeface="+mn-ea"/>
                <a:ea typeface="+mn-ea"/>
              </a:rPr>
              <a:pPr>
                <a:spcBef>
                  <a:spcPct val="0"/>
                </a:spcBef>
                <a:buFontTx/>
                <a:buNone/>
              </a:pPr>
              <a:t>109</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355304" y="1520825"/>
            <a:ext cx="6264696" cy="5148535"/>
          </a:xfrm>
          <a:prstGeom prst="rect">
            <a:avLst/>
          </a:prstGeom>
        </p:spPr>
      </p:pic>
    </p:spTree>
    <p:extLst>
      <p:ext uri="{BB962C8B-B14F-4D97-AF65-F5344CB8AC3E}">
        <p14:creationId xmlns:p14="http://schemas.microsoft.com/office/powerpoint/2010/main" xmlns="" val="6396058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11</a:t>
            </a:fld>
            <a:endParaRPr lang="en-US" altLang="zh-TW"/>
          </a:p>
        </p:txBody>
      </p:sp>
      <p:sp>
        <p:nvSpPr>
          <p:cNvPr id="3"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a:solidFill>
                  <a:srgbClr val="7030A0"/>
                </a:solidFill>
                <a:latin typeface="+mn-ea"/>
                <a:ea typeface="+mn-ea"/>
              </a:rPr>
              <a:t>-</a:t>
            </a:r>
            <a:r>
              <a:rPr lang="zh-TW" altLang="en-US" b="1" kern="1200" dirty="0">
                <a:solidFill>
                  <a:srgbClr val="7030A0"/>
                </a:solidFill>
                <a:latin typeface="+mn-ea"/>
                <a:ea typeface="+mn-ea"/>
              </a:rPr>
              <a:t>招生名額</a:t>
            </a:r>
          </a:p>
        </p:txBody>
      </p:sp>
      <p:graphicFrame>
        <p:nvGraphicFramePr>
          <p:cNvPr id="2" name="表格 1"/>
          <p:cNvGraphicFramePr>
            <a:graphicFrameLocks noGrp="1"/>
          </p:cNvGraphicFramePr>
          <p:nvPr>
            <p:extLst>
              <p:ext uri="{D42A27DB-BD31-4B8C-83A1-F6EECF244321}">
                <p14:modId xmlns:p14="http://schemas.microsoft.com/office/powerpoint/2010/main" xmlns="" val="3448666876"/>
              </p:ext>
            </p:extLst>
          </p:nvPr>
        </p:nvGraphicFramePr>
        <p:xfrm>
          <a:off x="675366" y="920081"/>
          <a:ext cx="8011434" cy="5393055"/>
        </p:xfrm>
        <a:graphic>
          <a:graphicData uri="http://schemas.openxmlformats.org/drawingml/2006/table">
            <a:tbl>
              <a:tblPr>
                <a:tableStyleId>{5C22544A-7EE6-4342-B048-85BDC9FD1C3A}</a:tableStyleId>
              </a:tblPr>
              <a:tblGrid>
                <a:gridCol w="538679"/>
                <a:gridCol w="3791082"/>
                <a:gridCol w="1801344"/>
                <a:gridCol w="1880329"/>
              </a:tblGrid>
              <a:tr h="161925">
                <a:tc gridSpan="2">
                  <a:txBody>
                    <a:bodyPr/>
                    <a:lstStyle/>
                    <a:p>
                      <a:pPr algn="ctr" fontAlgn="b"/>
                      <a:r>
                        <a:rPr lang="zh-TW" altLang="en-US" sz="1800" u="none" strike="noStrike" dirty="0">
                          <a:solidFill>
                            <a:schemeClr val="bg1"/>
                          </a:solidFill>
                          <a:effectLst/>
                        </a:rPr>
                        <a:t>學校名稱</a:t>
                      </a:r>
                      <a:endParaRPr lang="zh-TW" altLang="en-US" sz="18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c hMerge="1">
                  <a:txBody>
                    <a:bodyPr/>
                    <a:lstStyle/>
                    <a:p>
                      <a:pPr algn="ctr" fontAlgn="b"/>
                      <a:endParaRPr lang="zh-TW" altLang="en-US" sz="18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zh-TW" altLang="en-US" sz="1800" b="0" i="0" u="none" strike="noStrike" dirty="0" smtClean="0">
                          <a:solidFill>
                            <a:schemeClr val="bg1"/>
                          </a:solidFill>
                          <a:effectLst/>
                          <a:latin typeface="Arial" panose="020B0604020202020204" pitchFamily="34" charset="0"/>
                        </a:rPr>
                        <a:t>系數</a:t>
                      </a:r>
                      <a:endParaRPr lang="zh-TW" altLang="en-US" sz="18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zh-TW" altLang="en-US" sz="1800" b="0" i="0" u="none" strike="noStrike" dirty="0" smtClean="0">
                          <a:solidFill>
                            <a:schemeClr val="bg1"/>
                          </a:solidFill>
                          <a:effectLst/>
                          <a:latin typeface="Arial" panose="020B0604020202020204" pitchFamily="34" charset="0"/>
                        </a:rPr>
                        <a:t>招生名額</a:t>
                      </a:r>
                      <a:endParaRPr lang="en-US" altLang="zh-TW" sz="18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r>
              <a:tr h="161925">
                <a:tc>
                  <a:txBody>
                    <a:bodyPr/>
                    <a:lstStyle/>
                    <a:p>
                      <a:pPr algn="ctr" fontAlgn="b"/>
                      <a:r>
                        <a:rPr lang="en-US" altLang="zh-TW" sz="1800" b="0" i="0" u="none" strike="noStrike" dirty="0" smtClean="0">
                          <a:effectLst/>
                          <a:latin typeface="Arial" panose="020B0604020202020204" pitchFamily="34" charset="0"/>
                        </a:rPr>
                        <a:t>1</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國立臺灣科技大學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2</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國立雲林科技大學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3</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國立屏東科技大學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12</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4</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國立臺北科技大學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19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5</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國立高雄第一科技大學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4</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11</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6</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國立高雄應用科技大學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7</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國立虎尾科技大學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8</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國立高雄海洋科技大學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7</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9</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國立澎湖科技大學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4</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7</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10</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國立勤益科技大學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2</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10</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11</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國立臺北護理健康大學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8</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12</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國立高雄餐旅大學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4</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13</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國立臺中科技大學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11</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14</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國立臺北商業大學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15</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南臺科技大學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16</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崑山科技大學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a:txBody>
                    <a:bodyPr/>
                    <a:lstStyle/>
                    <a:p>
                      <a:pPr algn="ctr" fontAlgn="b"/>
                      <a:r>
                        <a:rPr lang="en-US" altLang="zh-TW" sz="1800" b="0" i="0" u="none" strike="noStrike" dirty="0" smtClean="0">
                          <a:effectLst/>
                          <a:latin typeface="Arial" panose="020B0604020202020204" pitchFamily="34" charset="0"/>
                        </a:rPr>
                        <a:t>17</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zh-TW" altLang="en-US" sz="1800" u="none" strike="noStrike" dirty="0">
                          <a:effectLst/>
                        </a:rPr>
                        <a:t>正修科技大學</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a:effectLst/>
                        </a:rPr>
                        <a:t>1</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61925">
                <a:tc gridSpan="2">
                  <a:txBody>
                    <a:bodyPr/>
                    <a:lstStyle/>
                    <a:p>
                      <a:pPr algn="ctr" fontAlgn="b"/>
                      <a:r>
                        <a:rPr lang="zh-TW" altLang="en-US" sz="1800" u="none" strike="noStrike" dirty="0" smtClean="0">
                          <a:effectLst/>
                        </a:rPr>
                        <a:t>合計</a:t>
                      </a:r>
                      <a:r>
                        <a:rPr lang="zh-TW" altLang="en-US" sz="1800" u="none" strike="noStrike" dirty="0">
                          <a:effectLst/>
                        </a:rPr>
                        <a:t>　</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fontAlgn="b"/>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altLang="zh-TW" sz="1800" u="none" strike="noStrike">
                          <a:effectLst/>
                        </a:rPr>
                        <a:t>94</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800" u="none" strike="noStrike" dirty="0">
                          <a:effectLst/>
                        </a:rPr>
                        <a:t>158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14728989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6325" name="Rectangle 2"/>
          <p:cNvSpPr>
            <a:spLocks noChangeArrowheads="1"/>
          </p:cNvSpPr>
          <p:nvPr/>
        </p:nvSpPr>
        <p:spPr bwMode="auto">
          <a:xfrm>
            <a:off x="179388" y="1341438"/>
            <a:ext cx="3384500" cy="935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800" dirty="0">
                <a:latin typeface="+mn-ea"/>
                <a:ea typeface="+mn-ea"/>
              </a:rPr>
              <a:t>完成報名確認</a:t>
            </a:r>
            <a:r>
              <a:rPr lang="zh-TW" altLang="en-US" sz="2800" dirty="0" smtClean="0">
                <a:latin typeface="+mn-ea"/>
                <a:ea typeface="+mn-ea"/>
              </a:rPr>
              <a:t>單</a:t>
            </a:r>
            <a:endParaRPr lang="en-US" altLang="zh-TW" sz="2800" dirty="0" smtClean="0">
              <a:latin typeface="+mn-ea"/>
              <a:ea typeface="+mn-ea"/>
            </a:endParaRPr>
          </a:p>
          <a:p>
            <a:pPr marL="0" indent="0">
              <a:buNone/>
            </a:pPr>
            <a:r>
              <a:rPr lang="en-US" altLang="zh-TW" sz="2800" dirty="0" smtClean="0">
                <a:latin typeface="+mn-ea"/>
                <a:ea typeface="+mn-ea"/>
              </a:rPr>
              <a:t>(</a:t>
            </a:r>
            <a:r>
              <a:rPr lang="zh-TW" altLang="en-US" sz="2800" dirty="0" smtClean="0">
                <a:latin typeface="+mn-ea"/>
                <a:ea typeface="+mn-ea"/>
              </a:rPr>
              <a:t>樣張</a:t>
            </a:r>
            <a:r>
              <a:rPr lang="en-US" altLang="zh-TW" sz="2800" dirty="0" smtClean="0">
                <a:latin typeface="+mn-ea"/>
                <a:ea typeface="+mn-ea"/>
              </a:rPr>
              <a:t>)(</a:t>
            </a:r>
            <a:r>
              <a:rPr lang="zh-TW" altLang="en-US" sz="2800" dirty="0" smtClean="0">
                <a:latin typeface="+mn-ea"/>
                <a:ea typeface="+mn-ea"/>
              </a:rPr>
              <a:t>自行</a:t>
            </a:r>
            <a:r>
              <a:rPr lang="zh-TW" altLang="en-US" sz="2800" dirty="0">
                <a:latin typeface="+mn-ea"/>
                <a:ea typeface="+mn-ea"/>
              </a:rPr>
              <a:t>留存</a:t>
            </a:r>
            <a:r>
              <a:rPr lang="en-US" altLang="zh-TW" sz="2800" dirty="0">
                <a:latin typeface="+mn-ea"/>
                <a:ea typeface="+mn-ea"/>
              </a:rPr>
              <a:t>)</a:t>
            </a:r>
          </a:p>
        </p:txBody>
      </p:sp>
      <p:sp>
        <p:nvSpPr>
          <p:cNvPr id="56326" name="投影片編號版面配置區 6"/>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539B7BAD-1070-4F29-AABF-D8CEB3572D5D}" type="slidenum">
              <a:rPr lang="zh-TW" altLang="en-US" sz="1400" smtClean="0">
                <a:latin typeface="+mn-ea"/>
                <a:ea typeface="+mn-ea"/>
              </a:rPr>
              <a:pPr>
                <a:spcBef>
                  <a:spcPct val="0"/>
                </a:spcBef>
                <a:buFontTx/>
                <a:buNone/>
              </a:pPr>
              <a:t>110</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3707904" y="1277881"/>
            <a:ext cx="4348002" cy="5103447"/>
          </a:xfrm>
          <a:prstGeom prst="rect">
            <a:avLst/>
          </a:prstGeom>
          <a:ln w="12700">
            <a:solidFill>
              <a:schemeClr val="tx1"/>
            </a:solidFill>
          </a:ln>
        </p:spPr>
      </p:pic>
    </p:spTree>
    <p:extLst>
      <p:ext uri="{BB962C8B-B14F-4D97-AF65-F5344CB8AC3E}">
        <p14:creationId xmlns:p14="http://schemas.microsoft.com/office/powerpoint/2010/main" xmlns="" val="153286523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技優保送報名系統操作說明</a:t>
            </a:r>
            <a:endParaRPr lang="zh-TW" altLang="en-US" sz="3600" kern="0" dirty="0">
              <a:solidFill>
                <a:srgbClr val="FF0000"/>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8374" name="Rectangle 2"/>
          <p:cNvSpPr>
            <a:spLocks noChangeArrowheads="1"/>
          </p:cNvSpPr>
          <p:nvPr/>
        </p:nvSpPr>
        <p:spPr bwMode="auto">
          <a:xfrm>
            <a:off x="4427984" y="1053273"/>
            <a:ext cx="461511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Blip>
                <a:blip r:embed="rId3"/>
              </a:buBlip>
            </a:pPr>
            <a:r>
              <a:rPr lang="zh-TW" altLang="en-US" sz="2800" dirty="0">
                <a:latin typeface="+mn-ea"/>
                <a:ea typeface="+mn-ea"/>
              </a:rPr>
              <a:t>考生</a:t>
            </a:r>
            <a:r>
              <a:rPr lang="zh-TW" altLang="en-US" sz="2800" dirty="0" smtClean="0">
                <a:latin typeface="+mn-ea"/>
                <a:ea typeface="+mn-ea"/>
              </a:rPr>
              <a:t>報名表</a:t>
            </a:r>
            <a:r>
              <a:rPr lang="en-US" altLang="zh-TW" sz="2800" dirty="0" smtClean="0">
                <a:latin typeface="+mn-ea"/>
                <a:ea typeface="+mn-ea"/>
              </a:rPr>
              <a:t>(</a:t>
            </a:r>
            <a:r>
              <a:rPr lang="zh-TW" altLang="en-US" sz="2800" dirty="0" smtClean="0">
                <a:latin typeface="+mn-ea"/>
                <a:ea typeface="+mn-ea"/>
              </a:rPr>
              <a:t>樣張</a:t>
            </a:r>
            <a:r>
              <a:rPr lang="en-US" altLang="zh-TW" sz="2800" dirty="0" smtClean="0">
                <a:latin typeface="+mn-ea"/>
                <a:ea typeface="+mn-ea"/>
              </a:rPr>
              <a:t>)-</a:t>
            </a:r>
            <a:endParaRPr lang="en-US" altLang="zh-TW" sz="2800" dirty="0">
              <a:latin typeface="+mn-ea"/>
              <a:ea typeface="+mn-ea"/>
            </a:endParaRPr>
          </a:p>
          <a:p>
            <a:pPr marL="0" indent="0">
              <a:buNone/>
            </a:pPr>
            <a:r>
              <a:rPr lang="zh-TW" altLang="en-US" sz="2800" dirty="0">
                <a:latin typeface="+mn-ea"/>
                <a:ea typeface="+mn-ea"/>
              </a:rPr>
              <a:t>黏上相片、身分證</a:t>
            </a:r>
            <a:r>
              <a:rPr lang="zh-TW" altLang="en-US" sz="2800" dirty="0" smtClean="0">
                <a:latin typeface="+mn-ea"/>
                <a:ea typeface="+mn-ea"/>
              </a:rPr>
              <a:t>正</a:t>
            </a:r>
            <a:r>
              <a:rPr lang="en-US" altLang="zh-TW" sz="2800" dirty="0" smtClean="0">
                <a:latin typeface="+mn-ea"/>
                <a:ea typeface="+mn-ea"/>
              </a:rPr>
              <a:t>(</a:t>
            </a:r>
            <a:r>
              <a:rPr lang="zh-TW" altLang="en-US" sz="2800" dirty="0" smtClean="0">
                <a:latin typeface="+mn-ea"/>
                <a:ea typeface="+mn-ea"/>
              </a:rPr>
              <a:t>反</a:t>
            </a:r>
            <a:r>
              <a:rPr lang="en-US" altLang="zh-TW" sz="2800" dirty="0" smtClean="0">
                <a:latin typeface="+mn-ea"/>
                <a:ea typeface="+mn-ea"/>
              </a:rPr>
              <a:t>)</a:t>
            </a:r>
            <a:r>
              <a:rPr lang="zh-TW" altLang="en-US" sz="2800" dirty="0" smtClean="0">
                <a:latin typeface="+mn-ea"/>
                <a:ea typeface="+mn-ea"/>
              </a:rPr>
              <a:t>面影本、考生簽名</a:t>
            </a:r>
            <a:endParaRPr lang="zh-TW" altLang="zh-TW" sz="2800" dirty="0">
              <a:latin typeface="+mn-ea"/>
              <a:ea typeface="+mn-ea"/>
            </a:endParaRPr>
          </a:p>
        </p:txBody>
      </p:sp>
      <p:sp>
        <p:nvSpPr>
          <p:cNvPr id="58375" name="投影片編號版面配置區 6"/>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4A4AC24-832D-4C4D-9279-10A82EE04F45}" type="slidenum">
              <a:rPr lang="zh-TW" altLang="en-US" sz="1400" smtClean="0">
                <a:latin typeface="+mn-ea"/>
                <a:ea typeface="+mn-ea"/>
              </a:rPr>
              <a:pPr>
                <a:spcBef>
                  <a:spcPct val="0"/>
                </a:spcBef>
                <a:buFontTx/>
                <a:buNone/>
              </a:pPr>
              <a:t>111</a:t>
            </a:fld>
            <a:endParaRPr lang="en-US" altLang="zh-TW" sz="1400" smtClean="0">
              <a:latin typeface="+mn-ea"/>
              <a:ea typeface="+mn-ea"/>
            </a:endParaRPr>
          </a:p>
        </p:txBody>
      </p:sp>
      <p:sp>
        <p:nvSpPr>
          <p:cNvPr id="8" name="Rectangle 2"/>
          <p:cNvSpPr>
            <a:spLocks noChangeArrowheads="1"/>
          </p:cNvSpPr>
          <p:nvPr/>
        </p:nvSpPr>
        <p:spPr bwMode="auto">
          <a:xfrm>
            <a:off x="-91036" y="1152833"/>
            <a:ext cx="4649958" cy="1095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600" dirty="0">
                <a:latin typeface="+mn-ea"/>
                <a:ea typeface="+mn-ea"/>
              </a:rPr>
              <a:t>報名專用信封</a:t>
            </a:r>
            <a:r>
              <a:rPr lang="zh-TW" altLang="en-US" sz="2600" dirty="0" smtClean="0">
                <a:latin typeface="+mn-ea"/>
                <a:ea typeface="+mn-ea"/>
              </a:rPr>
              <a:t>封面</a:t>
            </a:r>
            <a:r>
              <a:rPr lang="en-US" altLang="zh-TW" sz="2600" dirty="0" smtClean="0">
                <a:latin typeface="+mn-ea"/>
                <a:ea typeface="+mn-ea"/>
              </a:rPr>
              <a:t>(</a:t>
            </a:r>
            <a:r>
              <a:rPr lang="zh-TW" altLang="en-US" sz="2600" dirty="0" smtClean="0">
                <a:latin typeface="+mn-ea"/>
                <a:ea typeface="+mn-ea"/>
              </a:rPr>
              <a:t>樣張</a:t>
            </a:r>
            <a:r>
              <a:rPr lang="en-US" altLang="zh-TW" sz="2600" dirty="0" smtClean="0">
                <a:latin typeface="+mn-ea"/>
                <a:ea typeface="+mn-ea"/>
              </a:rPr>
              <a:t>)-</a:t>
            </a:r>
          </a:p>
          <a:p>
            <a:pPr marL="0" indent="0">
              <a:buNone/>
            </a:pPr>
            <a:r>
              <a:rPr lang="zh-TW" altLang="en-US" sz="2600" dirty="0" smtClean="0">
                <a:latin typeface="+mn-ea"/>
                <a:ea typeface="+mn-ea"/>
              </a:rPr>
              <a:t>黏貼</a:t>
            </a:r>
            <a:r>
              <a:rPr lang="en-US" altLang="zh-TW" sz="2600" dirty="0" smtClean="0">
                <a:latin typeface="+mn-ea"/>
                <a:ea typeface="+mn-ea"/>
              </a:rPr>
              <a:t>A4(</a:t>
            </a:r>
            <a:r>
              <a:rPr lang="zh-TW" altLang="en-US" sz="2600" dirty="0" smtClean="0">
                <a:latin typeface="+mn-ea"/>
                <a:ea typeface="+mn-ea"/>
              </a:rPr>
              <a:t>含</a:t>
            </a:r>
            <a:r>
              <a:rPr lang="en-US" altLang="zh-TW" sz="2600" dirty="0" smtClean="0">
                <a:latin typeface="+mn-ea"/>
                <a:ea typeface="+mn-ea"/>
              </a:rPr>
              <a:t>)</a:t>
            </a:r>
            <a:r>
              <a:rPr lang="zh-TW" altLang="en-US" sz="2600" dirty="0">
                <a:latin typeface="+mn-ea"/>
                <a:ea typeface="+mn-ea"/>
              </a:rPr>
              <a:t>以</a:t>
            </a:r>
            <a:r>
              <a:rPr lang="zh-TW" altLang="en-US" sz="2600" dirty="0" smtClean="0">
                <a:latin typeface="+mn-ea"/>
                <a:ea typeface="+mn-ea"/>
              </a:rPr>
              <a:t>上尺寸信封上</a:t>
            </a:r>
            <a:endParaRPr lang="zh-TW" altLang="zh-TW" sz="2600" dirty="0">
              <a:latin typeface="+mn-ea"/>
              <a:ea typeface="+mn-ea"/>
            </a:endParaRPr>
          </a:p>
        </p:txBody>
      </p:sp>
      <p:pic>
        <p:nvPicPr>
          <p:cNvPr id="2" name="圖片 1"/>
          <p:cNvPicPr>
            <a:picLocks noChangeAspect="1"/>
          </p:cNvPicPr>
          <p:nvPr/>
        </p:nvPicPr>
        <p:blipFill>
          <a:blip r:embed="rId4" cstate="print"/>
          <a:stretch>
            <a:fillRect/>
          </a:stretch>
        </p:blipFill>
        <p:spPr>
          <a:xfrm>
            <a:off x="58422" y="2564904"/>
            <a:ext cx="4500500" cy="3228184"/>
          </a:xfrm>
          <a:prstGeom prst="rect">
            <a:avLst/>
          </a:prstGeom>
        </p:spPr>
      </p:pic>
      <p:pic>
        <p:nvPicPr>
          <p:cNvPr id="7" name="圖片 6"/>
          <p:cNvPicPr>
            <a:picLocks noChangeAspect="1"/>
          </p:cNvPicPr>
          <p:nvPr/>
        </p:nvPicPr>
        <p:blipFill>
          <a:blip r:embed="rId5" cstate="print"/>
          <a:stretch>
            <a:fillRect/>
          </a:stretch>
        </p:blipFill>
        <p:spPr>
          <a:xfrm>
            <a:off x="4733274" y="2492895"/>
            <a:ext cx="3583142" cy="4228579"/>
          </a:xfrm>
          <a:prstGeom prst="rect">
            <a:avLst/>
          </a:prstGeom>
        </p:spPr>
      </p:pic>
    </p:spTree>
    <p:extLst>
      <p:ext uri="{BB962C8B-B14F-4D97-AF65-F5344CB8AC3E}">
        <p14:creationId xmlns:p14="http://schemas.microsoft.com/office/powerpoint/2010/main" xmlns="" val="513258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投影片編號版面配置區 3"/>
          <p:cNvSpPr>
            <a:spLocks noGrp="1"/>
          </p:cNvSpPr>
          <p:nvPr>
            <p:ph type="sldNum" sz="quarter" idx="12"/>
          </p:nvPr>
        </p:nvSpPr>
        <p:spPr>
          <a:xfrm>
            <a:off x="6830888" y="6364911"/>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2221680D-6EA2-4106-BCD9-EF0275035A26}" type="slidenum">
              <a:rPr lang="zh-TW" altLang="en-US" smtClean="0">
                <a:latin typeface="+mn-ea"/>
                <a:ea typeface="+mn-ea"/>
              </a:rPr>
              <a:pPr/>
              <a:t>112</a:t>
            </a:fld>
            <a:endParaRPr lang="en-US" altLang="zh-TW" dirty="0" smtClean="0">
              <a:latin typeface="+mn-ea"/>
              <a:ea typeface="+mn-ea"/>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技優保送報名系統操作說明</a:t>
            </a:r>
            <a:endParaRPr lang="zh-TW" altLang="en-US" sz="3600" kern="0" dirty="0">
              <a:solidFill>
                <a:srgbClr val="FF0000"/>
              </a:solidFill>
              <a:latin typeface="+mn-ea"/>
              <a:ea typeface="+mn-ea"/>
              <a:cs typeface="華康中黑體" pitchFamily="49" charset="-120"/>
            </a:endParaRP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59399" name="Rectangle 2"/>
          <p:cNvSpPr>
            <a:spLocks noChangeArrowheads="1"/>
          </p:cNvSpPr>
          <p:nvPr/>
        </p:nvSpPr>
        <p:spPr bwMode="auto">
          <a:xfrm>
            <a:off x="132916" y="1085575"/>
            <a:ext cx="4223059" cy="575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600" dirty="0" smtClean="0">
                <a:latin typeface="+mn-ea"/>
                <a:ea typeface="+mn-ea"/>
              </a:rPr>
              <a:t>學歷</a:t>
            </a:r>
            <a:r>
              <a:rPr lang="en-US" altLang="zh-TW" sz="2600" dirty="0" smtClean="0">
                <a:latin typeface="+mn-ea"/>
                <a:ea typeface="+mn-ea"/>
              </a:rPr>
              <a:t>(</a:t>
            </a:r>
            <a:r>
              <a:rPr lang="zh-TW" altLang="en-US" sz="2600" dirty="0" smtClean="0">
                <a:latin typeface="+mn-ea"/>
                <a:ea typeface="+mn-ea"/>
              </a:rPr>
              <a:t>力</a:t>
            </a:r>
            <a:r>
              <a:rPr lang="en-US" altLang="zh-TW" sz="2600" dirty="0" smtClean="0">
                <a:latin typeface="+mn-ea"/>
                <a:ea typeface="+mn-ea"/>
              </a:rPr>
              <a:t>)</a:t>
            </a:r>
            <a:r>
              <a:rPr lang="zh-TW" altLang="en-US" sz="2600" dirty="0" smtClean="0">
                <a:latin typeface="+mn-ea"/>
                <a:ea typeface="+mn-ea"/>
              </a:rPr>
              <a:t>證明文件</a:t>
            </a:r>
            <a:r>
              <a:rPr lang="en-US" altLang="zh-TW" sz="2600" dirty="0" smtClean="0">
                <a:latin typeface="+mn-ea"/>
                <a:ea typeface="+mn-ea"/>
              </a:rPr>
              <a:t>(</a:t>
            </a:r>
            <a:r>
              <a:rPr lang="zh-TW" altLang="en-US" sz="2600" dirty="0" smtClean="0">
                <a:latin typeface="+mn-ea"/>
                <a:ea typeface="+mn-ea"/>
              </a:rPr>
              <a:t>樣張</a:t>
            </a:r>
            <a:r>
              <a:rPr lang="en-US" altLang="zh-TW" sz="2600" dirty="0" smtClean="0">
                <a:latin typeface="+mn-ea"/>
                <a:ea typeface="+mn-ea"/>
              </a:rPr>
              <a:t>)</a:t>
            </a:r>
            <a:endParaRPr lang="zh-TW" altLang="zh-TW" sz="2600" dirty="0">
              <a:solidFill>
                <a:srgbClr val="0070C0"/>
              </a:solidFill>
              <a:latin typeface="+mn-ea"/>
              <a:ea typeface="+mn-ea"/>
            </a:endParaRPr>
          </a:p>
        </p:txBody>
      </p:sp>
      <p:sp>
        <p:nvSpPr>
          <p:cNvPr id="8" name="Rectangle 2"/>
          <p:cNvSpPr>
            <a:spLocks noChangeArrowheads="1"/>
          </p:cNvSpPr>
          <p:nvPr/>
        </p:nvSpPr>
        <p:spPr bwMode="auto">
          <a:xfrm>
            <a:off x="4484363" y="1030794"/>
            <a:ext cx="4559119" cy="574667"/>
          </a:xfrm>
          <a:prstGeom prst="rect">
            <a:avLst/>
          </a:prstGeom>
          <a:noFill/>
          <a:ln w="19050">
            <a:noFill/>
            <a:round/>
            <a:headEnd/>
            <a:tailEnd/>
          </a:ln>
        </p:spPr>
        <p:txBody>
          <a:bodyPr anchor="ctr"/>
          <a:lstStyle/>
          <a:p>
            <a:pPr marL="342900" indent="-342900" eaLnBrk="0" hangingPunct="0">
              <a:spcBef>
                <a:spcPct val="20000"/>
              </a:spcBef>
              <a:buFontTx/>
              <a:buBlip>
                <a:blip r:embed="rId3"/>
              </a:buBlip>
              <a:defRPr/>
            </a:pPr>
            <a:r>
              <a:rPr lang="zh-TW" altLang="en-US" sz="2600" dirty="0">
                <a:latin typeface="+mn-ea"/>
                <a:ea typeface="+mn-ea"/>
              </a:rPr>
              <a:t>獲獎證明黏貼</a:t>
            </a:r>
            <a:r>
              <a:rPr lang="zh-TW" altLang="en-US" sz="2600" dirty="0" smtClean="0">
                <a:latin typeface="+mn-ea"/>
                <a:ea typeface="+mn-ea"/>
              </a:rPr>
              <a:t>表</a:t>
            </a:r>
            <a:r>
              <a:rPr lang="en-US" altLang="zh-TW" sz="2600" dirty="0" smtClean="0">
                <a:latin typeface="+mn-ea"/>
                <a:ea typeface="+mn-ea"/>
              </a:rPr>
              <a:t>(</a:t>
            </a:r>
            <a:r>
              <a:rPr lang="zh-TW" altLang="en-US" sz="2600" dirty="0" smtClean="0">
                <a:latin typeface="+mn-ea"/>
                <a:ea typeface="+mn-ea"/>
              </a:rPr>
              <a:t>樣張</a:t>
            </a:r>
            <a:r>
              <a:rPr lang="en-US" altLang="zh-TW" sz="2600" dirty="0" smtClean="0">
                <a:latin typeface="+mn-ea"/>
                <a:ea typeface="+mn-ea"/>
              </a:rPr>
              <a:t>)</a:t>
            </a:r>
            <a:endParaRPr lang="zh-TW" altLang="zh-TW" sz="2600" dirty="0">
              <a:latin typeface="+mn-ea"/>
              <a:ea typeface="+mn-ea"/>
            </a:endParaRPr>
          </a:p>
        </p:txBody>
      </p:sp>
      <p:pic>
        <p:nvPicPr>
          <p:cNvPr id="3" name="圖片 2"/>
          <p:cNvPicPr>
            <a:picLocks noChangeAspect="1"/>
          </p:cNvPicPr>
          <p:nvPr/>
        </p:nvPicPr>
        <p:blipFill>
          <a:blip r:embed="rId4" cstate="print"/>
          <a:stretch>
            <a:fillRect/>
          </a:stretch>
        </p:blipFill>
        <p:spPr>
          <a:xfrm>
            <a:off x="251311" y="1605461"/>
            <a:ext cx="3820062" cy="5116014"/>
          </a:xfrm>
          <a:prstGeom prst="rect">
            <a:avLst/>
          </a:prstGeom>
          <a:ln w="12700">
            <a:solidFill>
              <a:schemeClr val="tx1"/>
            </a:solidFill>
          </a:ln>
        </p:spPr>
      </p:pic>
      <p:pic>
        <p:nvPicPr>
          <p:cNvPr id="4" name="圖片 3"/>
          <p:cNvPicPr>
            <a:picLocks noChangeAspect="1"/>
          </p:cNvPicPr>
          <p:nvPr/>
        </p:nvPicPr>
        <p:blipFill>
          <a:blip r:embed="rId5" cstate="print"/>
          <a:stretch>
            <a:fillRect/>
          </a:stretch>
        </p:blipFill>
        <p:spPr>
          <a:xfrm>
            <a:off x="4530019" y="1605461"/>
            <a:ext cx="4032172" cy="5116014"/>
          </a:xfrm>
          <a:prstGeom prst="rect">
            <a:avLst/>
          </a:prstGeom>
          <a:solidFill>
            <a:schemeClr val="bg1"/>
          </a:solidFill>
          <a:ln w="12700">
            <a:solidFill>
              <a:schemeClr val="tx1"/>
            </a:solidFill>
          </a:ln>
        </p:spPr>
      </p:pic>
    </p:spTree>
    <p:extLst>
      <p:ext uri="{BB962C8B-B14F-4D97-AF65-F5344CB8AC3E}">
        <p14:creationId xmlns:p14="http://schemas.microsoft.com/office/powerpoint/2010/main" xmlns="" val="6996100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技優保送報名系統操作說明</a:t>
            </a:r>
            <a:endParaRPr lang="zh-TW" altLang="en-US" sz="3600" kern="0" dirty="0">
              <a:solidFill>
                <a:srgbClr val="FF0000"/>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1446" name="投影片編號版面配置區 6"/>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45D0550F-3938-47F8-8C55-144BB8A2FC85}" type="slidenum">
              <a:rPr lang="zh-TW" altLang="en-US" sz="1400" smtClean="0">
                <a:latin typeface="+mn-ea"/>
                <a:ea typeface="+mn-ea"/>
              </a:rPr>
              <a:pPr>
                <a:spcBef>
                  <a:spcPct val="0"/>
                </a:spcBef>
                <a:buFontTx/>
                <a:buNone/>
              </a:pPr>
              <a:t>113</a:t>
            </a:fld>
            <a:endParaRPr lang="en-US" altLang="zh-TW" sz="1400" smtClean="0">
              <a:latin typeface="+mn-ea"/>
              <a:ea typeface="+mn-ea"/>
            </a:endParaRPr>
          </a:p>
        </p:txBody>
      </p:sp>
      <p:sp>
        <p:nvSpPr>
          <p:cNvPr id="61448" name="Rectangle 2"/>
          <p:cNvSpPr>
            <a:spLocks noChangeArrowheads="1"/>
          </p:cNvSpPr>
          <p:nvPr/>
        </p:nvSpPr>
        <p:spPr bwMode="auto">
          <a:xfrm>
            <a:off x="192739" y="983633"/>
            <a:ext cx="77771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800" dirty="0">
                <a:latin typeface="+mn-ea"/>
                <a:ea typeface="+mn-ea"/>
              </a:rPr>
              <a:t>繳寄報名資料，並上網查詢報名狀態</a:t>
            </a:r>
            <a:endParaRPr lang="zh-TW" altLang="zh-TW" sz="2800" dirty="0">
              <a:latin typeface="+mn-ea"/>
              <a:ea typeface="+mn-ea"/>
            </a:endParaRPr>
          </a:p>
        </p:txBody>
      </p:sp>
      <p:pic>
        <p:nvPicPr>
          <p:cNvPr id="3" name="圖片 2"/>
          <p:cNvPicPr>
            <a:picLocks noChangeAspect="1"/>
          </p:cNvPicPr>
          <p:nvPr/>
        </p:nvPicPr>
        <p:blipFill>
          <a:blip r:embed="rId4" cstate="print"/>
          <a:stretch>
            <a:fillRect/>
          </a:stretch>
        </p:blipFill>
        <p:spPr>
          <a:xfrm>
            <a:off x="1259632" y="1556791"/>
            <a:ext cx="6336703" cy="5164683"/>
          </a:xfrm>
          <a:prstGeom prst="rect">
            <a:avLst/>
          </a:prstGeom>
        </p:spPr>
      </p:pic>
    </p:spTree>
    <p:extLst>
      <p:ext uri="{BB962C8B-B14F-4D97-AF65-F5344CB8AC3E}">
        <p14:creationId xmlns:p14="http://schemas.microsoft.com/office/powerpoint/2010/main" xmlns="" val="208174396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2471" name="Rectangle 2"/>
          <p:cNvSpPr>
            <a:spLocks noChangeArrowheads="1"/>
          </p:cNvSpPr>
          <p:nvPr/>
        </p:nvSpPr>
        <p:spPr bwMode="auto">
          <a:xfrm>
            <a:off x="388938" y="1142897"/>
            <a:ext cx="5400675"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800" dirty="0">
                <a:latin typeface="+mn-ea"/>
                <a:ea typeface="+mn-ea"/>
              </a:rPr>
              <a:t>查詢報名狀態</a:t>
            </a:r>
            <a:endParaRPr lang="zh-TW" altLang="zh-TW" sz="2800" dirty="0">
              <a:latin typeface="+mn-ea"/>
              <a:ea typeface="+mn-ea"/>
            </a:endParaRPr>
          </a:p>
        </p:txBody>
      </p:sp>
      <p:sp>
        <p:nvSpPr>
          <p:cNvPr id="62472"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B63E9496-3EAA-4427-9E84-1126F5590161}" type="slidenum">
              <a:rPr lang="zh-TW" altLang="en-US" sz="1400" smtClean="0">
                <a:latin typeface="+mn-ea"/>
                <a:ea typeface="+mn-ea"/>
              </a:rPr>
              <a:pPr>
                <a:spcBef>
                  <a:spcPct val="0"/>
                </a:spcBef>
                <a:buFontTx/>
                <a:buNone/>
              </a:pPr>
              <a:t>114</a:t>
            </a:fld>
            <a:endParaRPr lang="en-US" altLang="zh-TW" sz="1400" smtClean="0">
              <a:latin typeface="+mn-ea"/>
              <a:ea typeface="+mn-ea"/>
            </a:endParaRPr>
          </a:p>
        </p:txBody>
      </p:sp>
      <p:pic>
        <p:nvPicPr>
          <p:cNvPr id="3" name="圖片 2"/>
          <p:cNvPicPr>
            <a:picLocks noChangeAspect="1"/>
          </p:cNvPicPr>
          <p:nvPr/>
        </p:nvPicPr>
        <p:blipFill>
          <a:blip r:embed="rId4" cstate="print"/>
          <a:stretch>
            <a:fillRect/>
          </a:stretch>
        </p:blipFill>
        <p:spPr>
          <a:xfrm>
            <a:off x="804862" y="1700808"/>
            <a:ext cx="7534275" cy="3448050"/>
          </a:xfrm>
          <a:prstGeom prst="rect">
            <a:avLst/>
          </a:prstGeom>
        </p:spPr>
      </p:pic>
    </p:spTree>
    <p:extLst>
      <p:ext uri="{BB962C8B-B14F-4D97-AF65-F5344CB8AC3E}">
        <p14:creationId xmlns:p14="http://schemas.microsoft.com/office/powerpoint/2010/main" xmlns="" val="49433358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技優保送繳款帳號查詢及繳款單列印</a:t>
            </a: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3495" name="Rectangle 2"/>
          <p:cNvSpPr>
            <a:spLocks noChangeArrowheads="1"/>
          </p:cNvSpPr>
          <p:nvPr/>
        </p:nvSpPr>
        <p:spPr bwMode="auto">
          <a:xfrm>
            <a:off x="307671" y="1090264"/>
            <a:ext cx="8353425"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500" dirty="0" smtClean="0">
                <a:latin typeface="+mn-ea"/>
                <a:ea typeface="+mn-ea"/>
              </a:rPr>
              <a:t>登入畫面</a:t>
            </a:r>
            <a:r>
              <a:rPr lang="en-US" altLang="zh-TW" sz="2500" dirty="0" smtClean="0">
                <a:latin typeface="+mn-ea"/>
                <a:ea typeface="+mn-ea"/>
              </a:rPr>
              <a:t>-</a:t>
            </a:r>
            <a:r>
              <a:rPr lang="zh-TW" altLang="en-US" sz="2500" dirty="0" smtClean="0">
                <a:latin typeface="+mn-ea"/>
                <a:ea typeface="+mn-ea"/>
              </a:rPr>
              <a:t>完成網路報名並通過</a:t>
            </a:r>
            <a:r>
              <a:rPr lang="zh-TW" altLang="en-US" sz="2500" dirty="0">
                <a:latin typeface="+mn-ea"/>
                <a:ea typeface="+mn-ea"/>
              </a:rPr>
              <a:t>資格</a:t>
            </a:r>
            <a:r>
              <a:rPr lang="zh-TW" altLang="en-US" sz="2500" dirty="0" smtClean="0">
                <a:latin typeface="+mn-ea"/>
                <a:ea typeface="+mn-ea"/>
              </a:rPr>
              <a:t>審查者才可進行繳費</a:t>
            </a:r>
            <a:endParaRPr lang="zh-TW" altLang="zh-TW" sz="2500" dirty="0">
              <a:latin typeface="+mn-ea"/>
              <a:ea typeface="+mn-ea"/>
            </a:endParaRPr>
          </a:p>
        </p:txBody>
      </p:sp>
      <p:sp>
        <p:nvSpPr>
          <p:cNvPr id="63496"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1AB4EDA9-7D36-4512-AF47-29BE58C8DB83}" type="slidenum">
              <a:rPr lang="zh-TW" altLang="en-US" sz="1400" smtClean="0">
                <a:latin typeface="+mn-ea"/>
                <a:ea typeface="+mn-ea"/>
              </a:rPr>
              <a:pPr>
                <a:spcBef>
                  <a:spcPct val="0"/>
                </a:spcBef>
                <a:buFontTx/>
                <a:buNone/>
              </a:pPr>
              <a:t>115</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527502" y="1700808"/>
            <a:ext cx="7913761" cy="4032448"/>
          </a:xfrm>
          <a:prstGeom prst="rect">
            <a:avLst/>
          </a:prstGeom>
        </p:spPr>
      </p:pic>
    </p:spTree>
    <p:extLst>
      <p:ext uri="{BB962C8B-B14F-4D97-AF65-F5344CB8AC3E}">
        <p14:creationId xmlns:p14="http://schemas.microsoft.com/office/powerpoint/2010/main" xmlns="" val="393552687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技優保送繳款帳號查詢及繳款單列印</a:t>
            </a: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4519" name="Rectangle 2"/>
          <p:cNvSpPr>
            <a:spLocks noChangeArrowheads="1"/>
          </p:cNvSpPr>
          <p:nvPr/>
        </p:nvSpPr>
        <p:spPr bwMode="auto">
          <a:xfrm>
            <a:off x="124614" y="1079420"/>
            <a:ext cx="7201048"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buFontTx/>
              <a:buBlip>
                <a:blip r:embed="rId3"/>
              </a:buBlip>
            </a:pPr>
            <a:r>
              <a:rPr lang="zh-TW" altLang="en-US" sz="2800" dirty="0" smtClean="0">
                <a:latin typeface="+mn-ea"/>
                <a:ea typeface="+mn-ea"/>
              </a:rPr>
              <a:t>查詢</a:t>
            </a:r>
            <a:r>
              <a:rPr lang="zh-TW" altLang="en-US" sz="2800" dirty="0">
                <a:latin typeface="+mn-ea"/>
                <a:ea typeface="+mn-ea"/>
              </a:rPr>
              <a:t>繳款</a:t>
            </a:r>
            <a:r>
              <a:rPr lang="zh-TW" altLang="en-US" sz="2800" dirty="0" smtClean="0">
                <a:latin typeface="+mn-ea"/>
                <a:ea typeface="+mn-ea"/>
              </a:rPr>
              <a:t>帳號</a:t>
            </a:r>
            <a:r>
              <a:rPr lang="zh-TW" altLang="en-US" sz="2800" dirty="0">
                <a:latin typeface="+mn-ea"/>
                <a:ea typeface="+mn-ea"/>
              </a:rPr>
              <a:t>或</a:t>
            </a:r>
            <a:r>
              <a:rPr lang="zh-TW" altLang="en-US" sz="2800" dirty="0" smtClean="0">
                <a:latin typeface="+mn-ea"/>
                <a:ea typeface="+mn-ea"/>
              </a:rPr>
              <a:t>下載</a:t>
            </a:r>
            <a:r>
              <a:rPr lang="zh-TW" altLang="en-US" sz="2800" dirty="0">
                <a:latin typeface="+mn-ea"/>
                <a:ea typeface="+mn-ea"/>
              </a:rPr>
              <a:t>列印臺灣銀行繳費單</a:t>
            </a:r>
            <a:endParaRPr lang="zh-TW" altLang="zh-TW" sz="2800" dirty="0">
              <a:latin typeface="+mn-ea"/>
              <a:ea typeface="+mn-ea"/>
            </a:endParaRPr>
          </a:p>
        </p:txBody>
      </p:sp>
      <p:sp>
        <p:nvSpPr>
          <p:cNvPr id="64520"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7E15E833-812F-46C1-85FA-92FF157D5048}" type="slidenum">
              <a:rPr lang="zh-TW" altLang="en-US" sz="1400" smtClean="0">
                <a:latin typeface="+mn-ea"/>
                <a:ea typeface="+mn-ea"/>
              </a:rPr>
              <a:pPr>
                <a:spcBef>
                  <a:spcPct val="0"/>
                </a:spcBef>
                <a:buFontTx/>
                <a:buNone/>
              </a:pPr>
              <a:t>116</a:t>
            </a:fld>
            <a:endParaRPr lang="en-US" altLang="zh-TW" sz="1400" smtClean="0">
              <a:latin typeface="+mn-ea"/>
              <a:ea typeface="+mn-ea"/>
            </a:endParaRPr>
          </a:p>
        </p:txBody>
      </p:sp>
      <p:sp>
        <p:nvSpPr>
          <p:cNvPr id="8" name="Rectangle 2"/>
          <p:cNvSpPr>
            <a:spLocks noChangeArrowheads="1"/>
          </p:cNvSpPr>
          <p:nvPr/>
        </p:nvSpPr>
        <p:spPr bwMode="auto">
          <a:xfrm>
            <a:off x="5417326" y="1552172"/>
            <a:ext cx="3816672"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a:buNone/>
            </a:pPr>
            <a:r>
              <a:rPr lang="zh-TW" altLang="en-US" sz="2800" dirty="0" smtClean="0">
                <a:latin typeface="+mn-ea"/>
                <a:ea typeface="+mn-ea"/>
              </a:rPr>
              <a:t>臺灣銀行繳費單</a:t>
            </a:r>
            <a:r>
              <a:rPr lang="en-US" altLang="zh-TW" sz="2800" dirty="0" smtClean="0">
                <a:latin typeface="+mn-ea"/>
                <a:ea typeface="+mn-ea"/>
              </a:rPr>
              <a:t>(</a:t>
            </a:r>
            <a:r>
              <a:rPr lang="zh-TW" altLang="en-US" sz="2800" dirty="0" smtClean="0">
                <a:latin typeface="+mn-ea"/>
                <a:ea typeface="+mn-ea"/>
              </a:rPr>
              <a:t>樣張</a:t>
            </a:r>
            <a:r>
              <a:rPr lang="en-US" altLang="zh-TW" sz="2800" dirty="0" smtClean="0">
                <a:latin typeface="+mn-ea"/>
                <a:ea typeface="+mn-ea"/>
              </a:rPr>
              <a:t>)</a:t>
            </a:r>
            <a:endParaRPr lang="zh-TW" altLang="zh-TW" sz="2800" dirty="0">
              <a:latin typeface="+mn-ea"/>
              <a:ea typeface="+mn-ea"/>
            </a:endParaRPr>
          </a:p>
        </p:txBody>
      </p:sp>
      <p:sp>
        <p:nvSpPr>
          <p:cNvPr id="10" name="Rectangle 2"/>
          <p:cNvSpPr>
            <a:spLocks noChangeArrowheads="1"/>
          </p:cNvSpPr>
          <p:nvPr/>
        </p:nvSpPr>
        <p:spPr bwMode="auto">
          <a:xfrm>
            <a:off x="237331" y="5512082"/>
            <a:ext cx="7845644" cy="1098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ts val="0"/>
              </a:spcBef>
              <a:buBlip>
                <a:blip r:embed="rId3"/>
              </a:buBlip>
              <a:defRPr/>
            </a:pPr>
            <a:r>
              <a:rPr lang="zh-TW" altLang="en-US" sz="2000" dirty="0">
                <a:solidFill>
                  <a:srgbClr val="FF0000"/>
                </a:solidFill>
                <a:latin typeface="+mn-ea"/>
                <a:ea typeface="+mn-ea"/>
              </a:rPr>
              <a:t>繳款帳號每人皆不同</a:t>
            </a:r>
            <a:endParaRPr lang="zh-TW" altLang="zh-TW" sz="2000" dirty="0">
              <a:solidFill>
                <a:srgbClr val="FF0000"/>
              </a:solidFill>
              <a:latin typeface="+mn-ea"/>
              <a:ea typeface="+mn-ea"/>
            </a:endParaRPr>
          </a:p>
          <a:p>
            <a:pPr>
              <a:spcBef>
                <a:spcPts val="0"/>
              </a:spcBef>
              <a:buFontTx/>
              <a:buBlip>
                <a:blip r:embed="rId3"/>
              </a:buBlip>
              <a:defRPr/>
            </a:pPr>
            <a:r>
              <a:rPr lang="zh-TW" altLang="en-US" sz="2000" dirty="0" smtClean="0">
                <a:solidFill>
                  <a:srgbClr val="FF0000"/>
                </a:solidFill>
                <a:latin typeface="+mn-ea"/>
                <a:ea typeface="+mn-ea"/>
              </a:rPr>
              <a:t>報名費</a:t>
            </a:r>
            <a:r>
              <a:rPr lang="en-US" altLang="zh-TW" sz="2000" dirty="0" smtClean="0">
                <a:solidFill>
                  <a:srgbClr val="FF0000"/>
                </a:solidFill>
                <a:latin typeface="+mn-ea"/>
                <a:ea typeface="+mn-ea"/>
                <a:cs typeface="Times New Roman" panose="02020603050405020304" pitchFamily="18" charset="0"/>
              </a:rPr>
              <a:t>200</a:t>
            </a:r>
            <a:r>
              <a:rPr lang="zh-TW" altLang="en-US" sz="2000" dirty="0" smtClean="0">
                <a:solidFill>
                  <a:srgbClr val="FF0000"/>
                </a:solidFill>
                <a:latin typeface="+mn-ea"/>
                <a:ea typeface="+mn-ea"/>
                <a:cs typeface="Times New Roman" panose="02020603050405020304" pitchFamily="18" charset="0"/>
              </a:rPr>
              <a:t>元，審核通過之中低收入戶考生報名費</a:t>
            </a:r>
            <a:r>
              <a:rPr lang="en-US" altLang="zh-TW" sz="2000" dirty="0">
                <a:solidFill>
                  <a:srgbClr val="FF0000"/>
                </a:solidFill>
                <a:latin typeface="+mn-ea"/>
                <a:ea typeface="+mn-ea"/>
                <a:cs typeface="Times New Roman" panose="02020603050405020304" pitchFamily="18" charset="0"/>
              </a:rPr>
              <a:t>8</a:t>
            </a:r>
            <a:r>
              <a:rPr lang="en-US" altLang="zh-TW" sz="2000" dirty="0" smtClean="0">
                <a:solidFill>
                  <a:srgbClr val="FF0000"/>
                </a:solidFill>
                <a:latin typeface="+mn-ea"/>
                <a:ea typeface="+mn-ea"/>
                <a:cs typeface="Times New Roman" panose="02020603050405020304" pitchFamily="18" charset="0"/>
              </a:rPr>
              <a:t>0</a:t>
            </a:r>
            <a:r>
              <a:rPr lang="zh-TW" altLang="en-US" sz="2000" dirty="0" smtClean="0">
                <a:solidFill>
                  <a:srgbClr val="FF0000"/>
                </a:solidFill>
                <a:latin typeface="+mn-ea"/>
                <a:ea typeface="+mn-ea"/>
                <a:cs typeface="Times New Roman" panose="02020603050405020304" pitchFamily="18" charset="0"/>
              </a:rPr>
              <a:t>元</a:t>
            </a:r>
            <a:endParaRPr lang="en-US" altLang="zh-TW" sz="2000" dirty="0" smtClean="0">
              <a:solidFill>
                <a:srgbClr val="FF0000"/>
              </a:solidFill>
              <a:latin typeface="+mn-ea"/>
              <a:ea typeface="+mn-ea"/>
              <a:cs typeface="Times New Roman" panose="02020603050405020304" pitchFamily="18" charset="0"/>
            </a:endParaRPr>
          </a:p>
          <a:p>
            <a:pPr>
              <a:spcBef>
                <a:spcPts val="0"/>
              </a:spcBef>
              <a:buBlip>
                <a:blip r:embed="rId3"/>
              </a:buBlip>
              <a:defRPr/>
            </a:pPr>
            <a:r>
              <a:rPr lang="zh-TW" altLang="en-US" sz="2000" dirty="0">
                <a:latin typeface="+mn-ea"/>
                <a:ea typeface="+mn-ea"/>
              </a:rPr>
              <a:t>僅報名「不限類別」及審核通過之低收入戶考生免繳報名</a:t>
            </a:r>
            <a:r>
              <a:rPr lang="zh-TW" altLang="en-US" sz="2000" dirty="0" smtClean="0">
                <a:latin typeface="+mn-ea"/>
                <a:ea typeface="+mn-ea"/>
              </a:rPr>
              <a:t>費</a:t>
            </a:r>
            <a:endParaRPr lang="zh-TW" altLang="zh-TW" sz="2000" dirty="0" smtClean="0">
              <a:solidFill>
                <a:srgbClr val="FF0000"/>
              </a:solidFill>
              <a:latin typeface="+mn-ea"/>
              <a:ea typeface="+mn-ea"/>
              <a:cs typeface="Times New Roman" panose="02020603050405020304" pitchFamily="18" charset="0"/>
            </a:endParaRPr>
          </a:p>
        </p:txBody>
      </p:sp>
      <p:pic>
        <p:nvPicPr>
          <p:cNvPr id="3" name="圖片 2"/>
          <p:cNvPicPr>
            <a:picLocks noChangeAspect="1"/>
          </p:cNvPicPr>
          <p:nvPr/>
        </p:nvPicPr>
        <p:blipFill>
          <a:blip r:embed="rId4" cstate="print"/>
          <a:stretch>
            <a:fillRect/>
          </a:stretch>
        </p:blipFill>
        <p:spPr>
          <a:xfrm>
            <a:off x="113922" y="1760881"/>
            <a:ext cx="5185966" cy="3553387"/>
          </a:xfrm>
          <a:prstGeom prst="rect">
            <a:avLst/>
          </a:prstGeom>
        </p:spPr>
      </p:pic>
      <p:pic>
        <p:nvPicPr>
          <p:cNvPr id="2" name="圖片 1"/>
          <p:cNvPicPr>
            <a:picLocks noChangeAspect="1"/>
          </p:cNvPicPr>
          <p:nvPr/>
        </p:nvPicPr>
        <p:blipFill>
          <a:blip r:embed="rId5" cstate="print"/>
          <a:stretch>
            <a:fillRect/>
          </a:stretch>
        </p:blipFill>
        <p:spPr>
          <a:xfrm>
            <a:off x="5417326" y="2020484"/>
            <a:ext cx="3403146" cy="3856787"/>
          </a:xfrm>
          <a:prstGeom prst="rect">
            <a:avLst/>
          </a:prstGeom>
          <a:ln w="9525">
            <a:solidFill>
              <a:schemeClr val="tx1"/>
            </a:solidFill>
          </a:ln>
        </p:spPr>
      </p:pic>
    </p:spTree>
    <p:extLst>
      <p:ext uri="{BB962C8B-B14F-4D97-AF65-F5344CB8AC3E}">
        <p14:creationId xmlns:p14="http://schemas.microsoft.com/office/powerpoint/2010/main" xmlns="" val="2683669625"/>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chemeClr val="accent6">
                    <a:lumMod val="50000"/>
                  </a:schemeClr>
                </a:solidFill>
                <a:latin typeface="+mn-ea"/>
                <a:ea typeface="+mn-ea"/>
                <a:cs typeface="華康中黑體" pitchFamily="49" charset="-120"/>
              </a:rPr>
              <a:t>技優保送繳款帳號查詢及繳款單列印</a:t>
            </a: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92167" name="Rectangle 2"/>
          <p:cNvSpPr>
            <a:spLocks noChangeArrowheads="1"/>
          </p:cNvSpPr>
          <p:nvPr/>
        </p:nvSpPr>
        <p:spPr bwMode="auto">
          <a:xfrm>
            <a:off x="395288" y="1052513"/>
            <a:ext cx="8137525" cy="865187"/>
          </a:xfrm>
          <a:prstGeom prst="rect">
            <a:avLst/>
          </a:prstGeom>
          <a:noFill/>
          <a:ln w="19050">
            <a:noFill/>
            <a:round/>
            <a:headEnd/>
            <a:tailEnd/>
          </a:ln>
        </p:spPr>
        <p:txBody>
          <a:bodyPr anchor="ctr"/>
          <a:lstStyle/>
          <a:p>
            <a:pPr marL="342900" indent="-342900" eaLnBrk="0" hangingPunct="0">
              <a:spcBef>
                <a:spcPct val="20000"/>
              </a:spcBef>
              <a:buFontTx/>
              <a:buBlip>
                <a:blip r:embed="rId3"/>
              </a:buBlip>
              <a:defRPr/>
            </a:pPr>
            <a:r>
              <a:rPr lang="zh-TW" altLang="en-US" sz="2800" dirty="0">
                <a:latin typeface="+mn-ea"/>
                <a:ea typeface="+mn-ea"/>
              </a:rPr>
              <a:t>查詢繳費</a:t>
            </a:r>
            <a:r>
              <a:rPr lang="zh-TW" altLang="en-US" sz="2800" dirty="0" smtClean="0">
                <a:latin typeface="+mn-ea"/>
                <a:ea typeface="+mn-ea"/>
              </a:rPr>
              <a:t>情形</a:t>
            </a:r>
            <a:r>
              <a:rPr lang="en-US" altLang="zh-TW" sz="2800" dirty="0" smtClean="0">
                <a:latin typeface="+mn-ea"/>
                <a:ea typeface="+mn-ea"/>
              </a:rPr>
              <a:t>-</a:t>
            </a:r>
            <a:r>
              <a:rPr lang="zh-TW" altLang="en-US" sz="2800" dirty="0" smtClean="0">
                <a:latin typeface="+mn-ea"/>
                <a:ea typeface="+mn-ea"/>
              </a:rPr>
              <a:t>繳費</a:t>
            </a:r>
            <a:r>
              <a:rPr lang="en-US" altLang="zh-TW" sz="2800" dirty="0">
                <a:latin typeface="+mn-ea"/>
                <a:ea typeface="+mn-ea"/>
              </a:rPr>
              <a:t>2</a:t>
            </a:r>
            <a:r>
              <a:rPr lang="zh-TW" altLang="en-US" sz="2800" dirty="0">
                <a:latin typeface="+mn-ea"/>
                <a:ea typeface="+mn-ea"/>
              </a:rPr>
              <a:t>小時後，上網查詢是否繳費</a:t>
            </a:r>
            <a:r>
              <a:rPr lang="zh-TW" altLang="en-US" sz="2800" dirty="0" smtClean="0">
                <a:latin typeface="+mn-ea"/>
                <a:ea typeface="+mn-ea"/>
              </a:rPr>
              <a:t>成功，繳費成功才可進行網路登記志願。</a:t>
            </a:r>
            <a:endParaRPr lang="zh-TW" altLang="zh-TW" sz="2800" dirty="0">
              <a:latin typeface="+mn-ea"/>
              <a:ea typeface="+mn-ea"/>
            </a:endParaRPr>
          </a:p>
        </p:txBody>
      </p:sp>
      <p:sp>
        <p:nvSpPr>
          <p:cNvPr id="66569"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D250A0F7-E5EF-4C74-8594-7989B03662C4}" type="slidenum">
              <a:rPr lang="zh-TW" altLang="en-US" sz="1400" smtClean="0">
                <a:latin typeface="+mn-ea"/>
                <a:ea typeface="+mn-ea"/>
              </a:rPr>
              <a:pPr>
                <a:spcBef>
                  <a:spcPct val="0"/>
                </a:spcBef>
                <a:buFontTx/>
                <a:buNone/>
              </a:pPr>
              <a:t>117</a:t>
            </a:fld>
            <a:endParaRPr lang="en-US" altLang="zh-TW" sz="1400" smtClean="0">
              <a:latin typeface="+mn-ea"/>
              <a:ea typeface="+mn-ea"/>
            </a:endParaRPr>
          </a:p>
        </p:txBody>
      </p:sp>
      <p:pic>
        <p:nvPicPr>
          <p:cNvPr id="3" name="圖片 2"/>
          <p:cNvPicPr>
            <a:picLocks noChangeAspect="1"/>
          </p:cNvPicPr>
          <p:nvPr/>
        </p:nvPicPr>
        <p:blipFill>
          <a:blip r:embed="rId4" cstate="print"/>
          <a:stretch>
            <a:fillRect/>
          </a:stretch>
        </p:blipFill>
        <p:spPr>
          <a:xfrm>
            <a:off x="827584" y="2276872"/>
            <a:ext cx="6912768" cy="2427382"/>
          </a:xfrm>
          <a:prstGeom prst="rect">
            <a:avLst/>
          </a:prstGeom>
        </p:spPr>
      </p:pic>
    </p:spTree>
    <p:extLst>
      <p:ext uri="{BB962C8B-B14F-4D97-AF65-F5344CB8AC3E}">
        <p14:creationId xmlns:p14="http://schemas.microsoft.com/office/powerpoint/2010/main" xmlns="" val="72397946"/>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8050" y="1556702"/>
            <a:ext cx="8692421" cy="247547"/>
          </a:xfrm>
          <a:ln w="19050">
            <a:round/>
          </a:ln>
        </p:spPr>
        <p:txBody>
          <a:bodyPr/>
          <a:lstStyle/>
          <a:p>
            <a:pPr marL="342900" indent="-342900">
              <a:spcBef>
                <a:spcPct val="20000"/>
              </a:spcBef>
              <a:buFontTx/>
              <a:buBlip>
                <a:blip r:embed="rId3"/>
              </a:buBlip>
              <a:defRPr/>
            </a:pPr>
            <a:r>
              <a:rPr lang="zh-TW" altLang="en-US" sz="2400" dirty="0" smtClean="0">
                <a:solidFill>
                  <a:schemeClr val="tx1"/>
                </a:solidFill>
                <a:latin typeface="+mn-ea"/>
                <a:ea typeface="+mn-ea"/>
                <a:cs typeface="+mn-cs"/>
              </a:rPr>
              <a:t>登入畫面</a:t>
            </a:r>
            <a:r>
              <a:rPr lang="en-US" altLang="zh-TW" sz="2400" dirty="0" smtClean="0">
                <a:solidFill>
                  <a:schemeClr val="tx1"/>
                </a:solidFill>
                <a:latin typeface="+mn-ea"/>
                <a:ea typeface="+mn-ea"/>
                <a:cs typeface="+mn-cs"/>
              </a:rPr>
              <a:t>-</a:t>
            </a:r>
            <a:r>
              <a:rPr lang="zh-TW" altLang="en-US" sz="2400" dirty="0" smtClean="0">
                <a:solidFill>
                  <a:schemeClr val="tx1"/>
                </a:solidFill>
                <a:latin typeface="+mn-ea"/>
                <a:ea typeface="+mn-ea"/>
                <a:cs typeface="+mn-cs"/>
              </a:rPr>
              <a:t>通過資格審查並完成繳費者才可進行網路登記志願</a:t>
            </a:r>
            <a:r>
              <a:rPr lang="en-US" altLang="zh-TW" b="1" dirty="0" smtClean="0">
                <a:solidFill>
                  <a:schemeClr val="tx1"/>
                </a:solidFill>
                <a:latin typeface="+mn-ea"/>
                <a:ea typeface="+mn-ea"/>
                <a:cs typeface="+mn-cs"/>
              </a:rPr>
              <a:t/>
            </a:r>
            <a:br>
              <a:rPr lang="en-US" altLang="zh-TW" b="1" dirty="0" smtClean="0">
                <a:solidFill>
                  <a:schemeClr val="tx1"/>
                </a:solidFill>
                <a:latin typeface="+mn-ea"/>
                <a:ea typeface="+mn-ea"/>
                <a:cs typeface="+mn-cs"/>
              </a:rPr>
            </a:br>
            <a:r>
              <a:rPr lang="en-US" altLang="zh-TW" b="1" dirty="0" smtClean="0">
                <a:solidFill>
                  <a:schemeClr val="tx1"/>
                </a:solidFill>
                <a:latin typeface="+mn-ea"/>
                <a:ea typeface="+mn-ea"/>
                <a:cs typeface="+mn-cs"/>
              </a:rPr>
              <a:t/>
            </a:r>
            <a:br>
              <a:rPr lang="en-US" altLang="zh-TW" b="1" dirty="0" smtClean="0">
                <a:solidFill>
                  <a:schemeClr val="tx1"/>
                </a:solidFill>
                <a:latin typeface="+mn-ea"/>
                <a:ea typeface="+mn-ea"/>
                <a:cs typeface="+mn-cs"/>
              </a:rPr>
            </a:br>
            <a:endParaRPr lang="zh-TW" altLang="zh-TW" b="1" dirty="0" smtClean="0">
              <a:solidFill>
                <a:schemeClr val="tx1"/>
              </a:solidFill>
              <a:latin typeface="+mn-ea"/>
              <a:ea typeface="+mn-ea"/>
              <a:cs typeface="+mn-cs"/>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7593"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C001565D-DAFD-472A-9536-31D6F28246C1}" type="slidenum">
              <a:rPr lang="zh-TW" altLang="en-US" sz="1400" smtClean="0">
                <a:latin typeface="+mn-ea"/>
                <a:ea typeface="+mn-ea"/>
              </a:rPr>
              <a:pPr>
                <a:spcBef>
                  <a:spcPct val="0"/>
                </a:spcBef>
                <a:buFontTx/>
                <a:buNone/>
              </a:pPr>
              <a:t>118</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699981" y="1556701"/>
            <a:ext cx="7548558" cy="4688523"/>
          </a:xfrm>
          <a:prstGeom prst="rect">
            <a:avLst/>
          </a:prstGeom>
        </p:spPr>
      </p:pic>
      <p:sp>
        <p:nvSpPr>
          <p:cNvPr id="10" name="AutoShape 8"/>
          <p:cNvSpPr>
            <a:spLocks noChangeArrowheads="1"/>
          </p:cNvSpPr>
          <p:nvPr/>
        </p:nvSpPr>
        <p:spPr bwMode="auto">
          <a:xfrm>
            <a:off x="6660232" y="1404773"/>
            <a:ext cx="2592388" cy="1943100"/>
          </a:xfrm>
          <a:prstGeom prst="irregularSeal1">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rgbClr val="FFFF00"/>
                </a:solidFill>
                <a:latin typeface="+mn-ea"/>
                <a:ea typeface="+mn-ea"/>
              </a:rPr>
              <a:t>限考生</a:t>
            </a:r>
          </a:p>
          <a:p>
            <a:pPr algn="ctr" eaLnBrk="1" hangingPunct="1">
              <a:spcBef>
                <a:spcPct val="0"/>
              </a:spcBef>
              <a:buFontTx/>
              <a:buNone/>
            </a:pPr>
            <a:r>
              <a:rPr lang="zh-TW" altLang="en-US" sz="2400" dirty="0">
                <a:solidFill>
                  <a:srgbClr val="FFFF00"/>
                </a:solidFill>
                <a:latin typeface="+mn-ea"/>
                <a:ea typeface="+mn-ea"/>
              </a:rPr>
              <a:t>本人使用</a:t>
            </a:r>
          </a:p>
        </p:txBody>
      </p:sp>
    </p:spTree>
    <p:extLst>
      <p:ext uri="{BB962C8B-B14F-4D97-AF65-F5344CB8AC3E}">
        <p14:creationId xmlns:p14="http://schemas.microsoft.com/office/powerpoint/2010/main" xmlns="" val="124566238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9512" y="970586"/>
            <a:ext cx="8640960" cy="1121038"/>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請確認「考生姓名」、「報名招生類別」、「排名」是否正確，並請詳閱相關注意事項。</a:t>
            </a:r>
            <a:endParaRPr lang="zh-TW" altLang="zh-TW" dirty="0" smtClean="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8616"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D9DC05DA-640A-42AC-8740-9CD8D19FEC84}" type="slidenum">
              <a:rPr lang="zh-TW" altLang="en-US" sz="1400" smtClean="0">
                <a:latin typeface="+mn-ea"/>
                <a:ea typeface="+mn-ea"/>
              </a:rPr>
              <a:pPr>
                <a:spcBef>
                  <a:spcPct val="0"/>
                </a:spcBef>
                <a:buFontTx/>
                <a:buNone/>
              </a:pPr>
              <a:t>119</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474663" y="2088038"/>
            <a:ext cx="8129785" cy="3569624"/>
          </a:xfrm>
          <a:prstGeom prst="rect">
            <a:avLst/>
          </a:prstGeom>
        </p:spPr>
      </p:pic>
    </p:spTree>
    <p:extLst>
      <p:ext uri="{BB962C8B-B14F-4D97-AF65-F5344CB8AC3E}">
        <p14:creationId xmlns:p14="http://schemas.microsoft.com/office/powerpoint/2010/main" xmlns="" val="25328785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12</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smtClean="0">
                <a:solidFill>
                  <a:srgbClr val="7030A0"/>
                </a:solidFill>
                <a:latin typeface="+mn-ea"/>
                <a:ea typeface="+mn-ea"/>
              </a:rPr>
              <a:t>-</a:t>
            </a:r>
            <a:r>
              <a:rPr lang="zh-TW" altLang="en-US" b="1" kern="1200" dirty="0" smtClean="0">
                <a:solidFill>
                  <a:srgbClr val="7030A0"/>
                </a:solidFill>
                <a:latin typeface="+mn-ea"/>
                <a:ea typeface="+mn-ea"/>
              </a:rPr>
              <a:t>作業流程</a:t>
            </a:r>
            <a:endParaRPr lang="zh-TW" altLang="en-US" b="1" kern="1200" dirty="0">
              <a:solidFill>
                <a:srgbClr val="7030A0"/>
              </a:solidFill>
              <a:latin typeface="+mn-ea"/>
              <a:ea typeface="+mn-ea"/>
            </a:endParaRPr>
          </a:p>
        </p:txBody>
      </p:sp>
      <p:sp>
        <p:nvSpPr>
          <p:cNvPr id="12" name="文字方塊 11"/>
          <p:cNvSpPr txBox="1"/>
          <p:nvPr/>
        </p:nvSpPr>
        <p:spPr>
          <a:xfrm>
            <a:off x="1646964"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r>
              <a:rPr lang="zh-TW" altLang="en-US" dirty="0" smtClean="0">
                <a:solidFill>
                  <a:schemeClr val="tx1"/>
                </a:solidFill>
              </a:rPr>
              <a:t>網路上傳備</a:t>
            </a:r>
            <a:r>
              <a:rPr lang="zh-TW" altLang="en-US" dirty="0">
                <a:solidFill>
                  <a:schemeClr val="tx1"/>
                </a:solidFill>
              </a:rPr>
              <a:t>審</a:t>
            </a:r>
            <a:r>
              <a:rPr lang="zh-TW" altLang="en-US" dirty="0" smtClean="0">
                <a:solidFill>
                  <a:schemeClr val="tx1"/>
                </a:solidFill>
              </a:rPr>
              <a:t>資料及繳交第二階段甄審費用</a:t>
            </a:r>
            <a:endParaRPr lang="zh-TW" altLang="en-US" dirty="0">
              <a:solidFill>
                <a:schemeClr val="tx1"/>
              </a:solidFill>
            </a:endParaRPr>
          </a:p>
        </p:txBody>
      </p:sp>
      <p:sp>
        <p:nvSpPr>
          <p:cNvPr id="13" name="文字方塊 12"/>
          <p:cNvSpPr txBox="1"/>
          <p:nvPr/>
        </p:nvSpPr>
        <p:spPr>
          <a:xfrm>
            <a:off x="2642085"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各招生委員學校進行</a:t>
            </a:r>
            <a:r>
              <a:rPr lang="zh-TW" altLang="en-US" dirty="0">
                <a:latin typeface="微軟正黑體" panose="020B0604030504040204" pitchFamily="34" charset="-120"/>
                <a:ea typeface="微軟正黑體" panose="020B0604030504040204" pitchFamily="34" charset="-120"/>
              </a:rPr>
              <a:t>第二階段指定項目</a:t>
            </a:r>
            <a:r>
              <a:rPr lang="zh-TW" altLang="en-US" dirty="0" smtClean="0">
                <a:latin typeface="微軟正黑體" panose="020B0604030504040204" pitchFamily="34" charset="-120"/>
                <a:ea typeface="微軟正黑體" panose="020B0604030504040204" pitchFamily="34" charset="-120"/>
              </a:rPr>
              <a:t>甄審</a:t>
            </a:r>
            <a:endParaRPr lang="zh-TW" altLang="en-US"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3637206"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甄審總</a:t>
            </a:r>
            <a:r>
              <a:rPr lang="zh-TW" altLang="en-US" dirty="0">
                <a:latin typeface="微軟正黑體" panose="020B0604030504040204" pitchFamily="34" charset="-120"/>
                <a:ea typeface="微軟正黑體" panose="020B0604030504040204" pitchFamily="34" charset="-120"/>
              </a:rPr>
              <a:t>成績公告</a:t>
            </a:r>
          </a:p>
        </p:txBody>
      </p:sp>
      <p:sp>
        <p:nvSpPr>
          <p:cNvPr id="15" name="文字方塊 14"/>
          <p:cNvSpPr txBox="1"/>
          <p:nvPr/>
        </p:nvSpPr>
        <p:spPr>
          <a:xfrm>
            <a:off x="4632327"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甄審結果公告</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5627448"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登記就讀志願序</a:t>
            </a:r>
          </a:p>
        </p:txBody>
      </p:sp>
      <p:sp>
        <p:nvSpPr>
          <p:cNvPr id="17" name="文字方塊 16"/>
          <p:cNvSpPr txBox="1"/>
          <p:nvPr/>
        </p:nvSpPr>
        <p:spPr>
          <a:xfrm>
            <a:off x="6622569"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就讀志願序統一分發</a:t>
            </a:r>
          </a:p>
        </p:txBody>
      </p:sp>
      <p:sp>
        <p:nvSpPr>
          <p:cNvPr id="18" name="文字方塊 17"/>
          <p:cNvSpPr txBox="1"/>
          <p:nvPr/>
        </p:nvSpPr>
        <p:spPr>
          <a:xfrm>
            <a:off x="7617693" y="140513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分發錄取生報到</a:t>
            </a:r>
          </a:p>
        </p:txBody>
      </p:sp>
      <p:sp>
        <p:nvSpPr>
          <p:cNvPr id="19" name="文字方塊 18"/>
          <p:cNvSpPr txBox="1"/>
          <p:nvPr/>
        </p:nvSpPr>
        <p:spPr>
          <a:xfrm>
            <a:off x="651843"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pPr marL="85725" indent="-116205">
              <a:lnSpc>
                <a:spcPct val="100000"/>
              </a:lnSpc>
              <a:spcAft>
                <a:spcPts val="0"/>
              </a:spcAft>
            </a:pPr>
            <a:r>
              <a:rPr lang="zh-TW" altLang="zh-TW" kern="100" dirty="0">
                <a:solidFill>
                  <a:schemeClr val="tx1"/>
                </a:solidFill>
                <a:latin typeface="+mn-ea"/>
              </a:rPr>
              <a:t>報名及資格審查作業</a:t>
            </a:r>
          </a:p>
        </p:txBody>
      </p:sp>
      <p:cxnSp>
        <p:nvCxnSpPr>
          <p:cNvPr id="21" name="直線單箭頭接點 20"/>
          <p:cNvCxnSpPr>
            <a:stCxn id="19" idx="3"/>
            <a:endCxn id="12" idx="1"/>
          </p:cNvCxnSpPr>
          <p:nvPr/>
        </p:nvCxnSpPr>
        <p:spPr>
          <a:xfrm>
            <a:off x="1113508"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2" idx="3"/>
            <a:endCxn id="13" idx="1"/>
          </p:cNvCxnSpPr>
          <p:nvPr/>
        </p:nvCxnSpPr>
        <p:spPr>
          <a:xfrm>
            <a:off x="2108629"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13" idx="3"/>
            <a:endCxn id="14" idx="1"/>
          </p:cNvCxnSpPr>
          <p:nvPr/>
        </p:nvCxnSpPr>
        <p:spPr>
          <a:xfrm>
            <a:off x="3103750"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4" idx="3"/>
            <a:endCxn id="15" idx="1"/>
          </p:cNvCxnSpPr>
          <p:nvPr/>
        </p:nvCxnSpPr>
        <p:spPr>
          <a:xfrm>
            <a:off x="4098871"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3"/>
            <a:endCxn id="16" idx="1"/>
          </p:cNvCxnSpPr>
          <p:nvPr/>
        </p:nvCxnSpPr>
        <p:spPr>
          <a:xfrm>
            <a:off x="5093992"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6" idx="3"/>
            <a:endCxn id="17" idx="1"/>
          </p:cNvCxnSpPr>
          <p:nvPr/>
        </p:nvCxnSpPr>
        <p:spPr>
          <a:xfrm>
            <a:off x="6089113"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17" idx="3"/>
            <a:endCxn id="18" idx="1"/>
          </p:cNvCxnSpPr>
          <p:nvPr/>
        </p:nvCxnSpPr>
        <p:spPr>
          <a:xfrm flipV="1">
            <a:off x="7084234" y="3673674"/>
            <a:ext cx="533459" cy="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537407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457200" y="1003300"/>
            <a:ext cx="7859713" cy="496888"/>
          </a:xfrm>
          <a:ln w="19050">
            <a:round/>
          </a:ln>
        </p:spPr>
        <p:txBody>
          <a:bodyPr/>
          <a:lstStyle/>
          <a:p>
            <a:pPr marL="342900" indent="-342900">
              <a:spcBef>
                <a:spcPct val="20000"/>
              </a:spcBef>
              <a:buFontTx/>
              <a:buBlip>
                <a:blip r:embed="rId3"/>
              </a:buBlip>
              <a:defRPr/>
            </a:pPr>
            <a:r>
              <a:rPr lang="zh-TW" altLang="en-US" dirty="0">
                <a:solidFill>
                  <a:schemeClr val="tx1"/>
                </a:solidFill>
                <a:latin typeface="+mn-ea"/>
                <a:ea typeface="+mn-ea"/>
                <a:cs typeface="+mn-cs"/>
              </a:rPr>
              <a:t>登記志願</a:t>
            </a:r>
            <a:r>
              <a:rPr lang="en-US" altLang="zh-TW" dirty="0">
                <a:solidFill>
                  <a:schemeClr val="tx1"/>
                </a:solidFill>
                <a:latin typeface="+mn-ea"/>
                <a:ea typeface="+mn-ea"/>
                <a:cs typeface="+mn-cs"/>
              </a:rPr>
              <a:t>-</a:t>
            </a:r>
            <a:r>
              <a:rPr lang="zh-TW" altLang="en-US" dirty="0">
                <a:solidFill>
                  <a:schemeClr val="tx1"/>
                </a:solidFill>
                <a:latin typeface="+mn-ea"/>
                <a:ea typeface="+mn-ea"/>
                <a:cs typeface="+mn-cs"/>
              </a:rPr>
              <a:t>選取加入志願或刪除志願</a:t>
            </a:r>
            <a:endParaRPr lang="zh-TW" altLang="zh-TW" dirty="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9641"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8DD68762-C053-458F-95CB-D3CD839F391D}" type="slidenum">
              <a:rPr lang="zh-TW" altLang="en-US" sz="1400" smtClean="0">
                <a:latin typeface="+mn-ea"/>
                <a:ea typeface="+mn-ea"/>
              </a:rPr>
              <a:pPr>
                <a:spcBef>
                  <a:spcPct val="0"/>
                </a:spcBef>
                <a:buFontTx/>
                <a:buNone/>
              </a:pPr>
              <a:t>120</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755576" y="1508225"/>
            <a:ext cx="7272808" cy="4896544"/>
          </a:xfrm>
          <a:prstGeom prst="rect">
            <a:avLst/>
          </a:prstGeom>
        </p:spPr>
      </p:pic>
    </p:spTree>
    <p:extLst>
      <p:ext uri="{BB962C8B-B14F-4D97-AF65-F5344CB8AC3E}">
        <p14:creationId xmlns:p14="http://schemas.microsoft.com/office/powerpoint/2010/main" xmlns="" val="357621887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457200" y="1003300"/>
            <a:ext cx="7859713" cy="496888"/>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登記志願</a:t>
            </a:r>
            <a:r>
              <a:rPr lang="en-US" altLang="zh-TW" dirty="0" smtClean="0">
                <a:solidFill>
                  <a:schemeClr val="tx1"/>
                </a:solidFill>
                <a:latin typeface="+mn-ea"/>
                <a:ea typeface="+mn-ea"/>
                <a:cs typeface="+mn-cs"/>
              </a:rPr>
              <a:t>-</a:t>
            </a:r>
            <a:r>
              <a:rPr lang="zh-TW" altLang="en-US" dirty="0" smtClean="0">
                <a:solidFill>
                  <a:schemeClr val="tx1"/>
                </a:solidFill>
                <a:latin typeface="+mn-ea"/>
                <a:ea typeface="+mn-ea"/>
                <a:cs typeface="+mn-cs"/>
              </a:rPr>
              <a:t>調整</a:t>
            </a:r>
            <a:r>
              <a:rPr lang="zh-TW" altLang="en-US" dirty="0">
                <a:solidFill>
                  <a:schemeClr val="tx1"/>
                </a:solidFill>
                <a:latin typeface="+mn-ea"/>
                <a:ea typeface="+mn-ea"/>
                <a:cs typeface="+mn-cs"/>
              </a:rPr>
              <a:t>志願</a:t>
            </a:r>
            <a:r>
              <a:rPr lang="zh-TW" altLang="en-US" dirty="0" smtClean="0">
                <a:solidFill>
                  <a:schemeClr val="tx1"/>
                </a:solidFill>
                <a:latin typeface="+mn-ea"/>
                <a:ea typeface="+mn-ea"/>
                <a:cs typeface="+mn-cs"/>
              </a:rPr>
              <a:t>順序</a:t>
            </a:r>
            <a:endParaRPr lang="zh-TW" altLang="zh-TW" dirty="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0664"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22DAA432-E0D1-4FDF-BA08-806AD02588B1}" type="slidenum">
              <a:rPr lang="zh-TW" altLang="en-US" sz="1400" smtClean="0">
                <a:latin typeface="+mn-ea"/>
                <a:ea typeface="+mn-ea"/>
              </a:rPr>
              <a:pPr>
                <a:spcBef>
                  <a:spcPct val="0"/>
                </a:spcBef>
                <a:buFontTx/>
                <a:buNone/>
              </a:pPr>
              <a:t>121</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899592" y="1500188"/>
            <a:ext cx="7200800" cy="5025156"/>
          </a:xfrm>
          <a:prstGeom prst="rect">
            <a:avLst/>
          </a:prstGeom>
        </p:spPr>
      </p:pic>
    </p:spTree>
    <p:extLst>
      <p:ext uri="{BB962C8B-B14F-4D97-AF65-F5344CB8AC3E}">
        <p14:creationId xmlns:p14="http://schemas.microsoft.com/office/powerpoint/2010/main" xmlns="" val="1608002557"/>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457200" y="1003300"/>
            <a:ext cx="4133850" cy="496888"/>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暫存志願序</a:t>
            </a:r>
            <a:endParaRPr lang="zh-TW" altLang="zh-TW" dirty="0" smtClean="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1688" name="投影片編號版面配置區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482D0ADD-39D0-43D3-BC7E-20A404CB9329}" type="slidenum">
              <a:rPr lang="zh-TW" altLang="en-US" sz="1400" smtClean="0">
                <a:latin typeface="+mn-ea"/>
                <a:ea typeface="+mn-ea"/>
              </a:rPr>
              <a:pPr>
                <a:spcBef>
                  <a:spcPct val="0"/>
                </a:spcBef>
                <a:buFontTx/>
                <a:buNone/>
              </a:pPr>
              <a:t>122</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043608" y="1616409"/>
            <a:ext cx="7056784" cy="4797505"/>
          </a:xfrm>
          <a:prstGeom prst="rect">
            <a:avLst/>
          </a:prstGeom>
        </p:spPr>
      </p:pic>
    </p:spTree>
    <p:extLst>
      <p:ext uri="{BB962C8B-B14F-4D97-AF65-F5344CB8AC3E}">
        <p14:creationId xmlns:p14="http://schemas.microsoft.com/office/powerpoint/2010/main" xmlns="" val="2228852010"/>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457200" y="1003300"/>
            <a:ext cx="4133850" cy="496888"/>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進行確定送出作業</a:t>
            </a:r>
            <a:endParaRPr lang="zh-TW" altLang="zh-TW" dirty="0" smtClean="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2712"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AE22FD03-C655-47AB-A21C-BEF4771681A0}" type="slidenum">
              <a:rPr lang="zh-TW" altLang="en-US" sz="1400" smtClean="0">
                <a:latin typeface="+mn-ea"/>
                <a:ea typeface="+mn-ea"/>
              </a:rPr>
              <a:pPr>
                <a:spcBef>
                  <a:spcPct val="0"/>
                </a:spcBef>
                <a:buFontTx/>
                <a:buNone/>
              </a:pPr>
              <a:t>123</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079612" y="1554344"/>
            <a:ext cx="6984776" cy="4896544"/>
          </a:xfrm>
          <a:prstGeom prst="rect">
            <a:avLst/>
          </a:prstGeom>
        </p:spPr>
      </p:pic>
    </p:spTree>
    <p:extLst>
      <p:ext uri="{BB962C8B-B14F-4D97-AF65-F5344CB8AC3E}">
        <p14:creationId xmlns:p14="http://schemas.microsoft.com/office/powerpoint/2010/main" xmlns="" val="212610462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457200" y="1003300"/>
            <a:ext cx="5267325" cy="496888"/>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進行確定送出登記志願序</a:t>
            </a:r>
            <a:endParaRPr lang="zh-TW" altLang="zh-TW" dirty="0" smtClean="0">
              <a:solidFill>
                <a:schemeClr val="tx1"/>
              </a:solidFill>
              <a:latin typeface="+mn-ea"/>
              <a:ea typeface="+mn-ea"/>
              <a:cs typeface="+mn-cs"/>
            </a:endParaRPr>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6" name="橢圓 5"/>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3737" name="投影片編號版面配置區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AC377E8C-1836-4A80-827A-5D947D711426}" type="slidenum">
              <a:rPr lang="zh-TW" altLang="en-US" sz="1400" smtClean="0">
                <a:latin typeface="+mn-ea"/>
                <a:ea typeface="+mn-ea"/>
              </a:rPr>
              <a:pPr>
                <a:spcBef>
                  <a:spcPct val="0"/>
                </a:spcBef>
                <a:buFontTx/>
                <a:buNone/>
              </a:pPr>
              <a:t>124</a:t>
            </a:fld>
            <a:endParaRPr lang="en-US" altLang="zh-TW" sz="1400" smtClean="0">
              <a:latin typeface="+mn-ea"/>
              <a:ea typeface="+mn-ea"/>
            </a:endParaRPr>
          </a:p>
        </p:txBody>
      </p:sp>
      <p:sp>
        <p:nvSpPr>
          <p:cNvPr id="3" name="文字方塊 2"/>
          <p:cNvSpPr txBox="1"/>
          <p:nvPr/>
        </p:nvSpPr>
        <p:spPr>
          <a:xfrm>
            <a:off x="650891" y="1431743"/>
            <a:ext cx="8064896" cy="369332"/>
          </a:xfrm>
          <a:prstGeom prst="rect">
            <a:avLst/>
          </a:prstGeom>
          <a:noFill/>
        </p:spPr>
        <p:txBody>
          <a:bodyPr wrap="square" rtlCol="0">
            <a:spAutoFit/>
          </a:bodyPr>
          <a:lstStyle/>
          <a:p>
            <a:r>
              <a:rPr lang="zh-TW" altLang="en-US" dirty="0">
                <a:solidFill>
                  <a:srgbClr val="FF0000"/>
                </a:solidFill>
                <a:latin typeface="+mn-ea"/>
                <a:ea typeface="+mn-ea"/>
              </a:rPr>
              <a:t>（網路登記</a:t>
            </a:r>
            <a:r>
              <a:rPr lang="zh-TW" altLang="en-US" dirty="0" smtClean="0">
                <a:solidFill>
                  <a:srgbClr val="FF0000"/>
                </a:solidFill>
                <a:latin typeface="+mn-ea"/>
                <a:ea typeface="+mn-ea"/>
              </a:rPr>
              <a:t>志願僅限</a:t>
            </a:r>
            <a:r>
              <a:rPr lang="en-US" altLang="zh-TW" dirty="0" smtClean="0">
                <a:solidFill>
                  <a:srgbClr val="FF0000"/>
                </a:solidFill>
                <a:latin typeface="+mn-ea"/>
                <a:ea typeface="+mn-ea"/>
              </a:rPr>
              <a:t>1</a:t>
            </a:r>
            <a:r>
              <a:rPr lang="zh-TW" altLang="en-US" dirty="0" smtClean="0">
                <a:solidFill>
                  <a:srgbClr val="FF0000"/>
                </a:solidFill>
                <a:latin typeface="+mn-ea"/>
                <a:ea typeface="+mn-ea"/>
              </a:rPr>
              <a:t>次，一旦確定送出，即不可修改）</a:t>
            </a:r>
            <a:endParaRPr lang="zh-TW" altLang="en-US" dirty="0">
              <a:solidFill>
                <a:srgbClr val="FF0000"/>
              </a:solidFill>
              <a:latin typeface="+mn-ea"/>
              <a:ea typeface="+mn-ea"/>
            </a:endParaRPr>
          </a:p>
        </p:txBody>
      </p:sp>
      <p:pic>
        <p:nvPicPr>
          <p:cNvPr id="11" name="圖片 10"/>
          <p:cNvPicPr>
            <a:picLocks noChangeAspect="1"/>
          </p:cNvPicPr>
          <p:nvPr/>
        </p:nvPicPr>
        <p:blipFill>
          <a:blip r:embed="rId4" cstate="print"/>
          <a:stretch>
            <a:fillRect/>
          </a:stretch>
        </p:blipFill>
        <p:spPr>
          <a:xfrm>
            <a:off x="833437" y="1801075"/>
            <a:ext cx="7477125" cy="4867275"/>
          </a:xfrm>
          <a:prstGeom prst="rect">
            <a:avLst/>
          </a:prstGeom>
        </p:spPr>
      </p:pic>
      <p:sp>
        <p:nvSpPr>
          <p:cNvPr id="22" name="向下箭號 21"/>
          <p:cNvSpPr/>
          <p:nvPr/>
        </p:nvSpPr>
        <p:spPr>
          <a:xfrm rot="13772810">
            <a:off x="6234065" y="3579312"/>
            <a:ext cx="167095" cy="11237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23" name="Oval 2"/>
          <p:cNvSpPr>
            <a:spLocks noChangeArrowheads="1"/>
          </p:cNvSpPr>
          <p:nvPr/>
        </p:nvSpPr>
        <p:spPr bwMode="auto">
          <a:xfrm>
            <a:off x="1547664" y="3649663"/>
            <a:ext cx="284162" cy="284162"/>
          </a:xfrm>
          <a:prstGeom prst="ellipse">
            <a:avLst/>
          </a:prstGeom>
          <a:solidFill>
            <a:srgbClr val="FFC000"/>
          </a:solidFill>
          <a:ln w="9525">
            <a:solidFill>
              <a:srgbClr val="000000"/>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anose="020F0502020204030204" pitchFamily="34" charset="0"/>
                <a:ea typeface="新細明體" panose="02020500000000000000" pitchFamily="18" charset="-120"/>
              </a:rPr>
              <a:t>1</a:t>
            </a:r>
            <a:endParaRPr kumimoji="0" lang="zh-TW" altLang="zh-TW" sz="1400" b="0" i="0" u="none" strike="noStrike" cap="none" normalizeH="0" baseline="0" dirty="0" smtClean="0">
              <a:ln>
                <a:noFill/>
              </a:ln>
              <a:solidFill>
                <a:schemeClr val="tx1"/>
              </a:solidFill>
              <a:effectLst/>
              <a:latin typeface="Arial" panose="020B0604020202020204" pitchFamily="34" charset="0"/>
            </a:endParaRPr>
          </a:p>
        </p:txBody>
      </p:sp>
      <p:sp>
        <p:nvSpPr>
          <p:cNvPr id="24" name="Oval 2"/>
          <p:cNvSpPr>
            <a:spLocks noChangeArrowheads="1"/>
          </p:cNvSpPr>
          <p:nvPr/>
        </p:nvSpPr>
        <p:spPr bwMode="auto">
          <a:xfrm>
            <a:off x="5004048" y="4141205"/>
            <a:ext cx="284162" cy="284162"/>
          </a:xfrm>
          <a:prstGeom prst="ellipse">
            <a:avLst/>
          </a:prstGeom>
          <a:solidFill>
            <a:srgbClr val="FFC000"/>
          </a:solidFill>
          <a:ln w="9525">
            <a:solidFill>
              <a:srgbClr val="000000"/>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400" dirty="0">
                <a:latin typeface="Calibri" panose="020F0502020204030204" pitchFamily="34" charset="0"/>
                <a:ea typeface="新細明體" panose="02020500000000000000" pitchFamily="18" charset="-120"/>
              </a:rPr>
              <a:t>2</a:t>
            </a:r>
            <a:endParaRPr kumimoji="0" lang="zh-TW" altLang="zh-TW" sz="1400" b="0" i="0" u="none" strike="noStrike" cap="none" normalizeH="0" baseline="0" dirty="0" smtClean="0">
              <a:ln>
                <a:noFill/>
              </a:ln>
              <a:solidFill>
                <a:schemeClr val="tx1"/>
              </a:solidFill>
              <a:effectLst/>
              <a:latin typeface="Arial" panose="020B0604020202020204" pitchFamily="34" charset="0"/>
            </a:endParaRPr>
          </a:p>
        </p:txBody>
      </p:sp>
      <p:sp>
        <p:nvSpPr>
          <p:cNvPr id="25" name="Oval 2"/>
          <p:cNvSpPr>
            <a:spLocks noChangeArrowheads="1"/>
          </p:cNvSpPr>
          <p:nvPr/>
        </p:nvSpPr>
        <p:spPr bwMode="auto">
          <a:xfrm>
            <a:off x="7020272" y="3862587"/>
            <a:ext cx="284162" cy="284162"/>
          </a:xfrm>
          <a:prstGeom prst="ellipse">
            <a:avLst/>
          </a:prstGeom>
          <a:solidFill>
            <a:srgbClr val="FFC000"/>
          </a:solidFill>
          <a:ln w="9525">
            <a:solidFill>
              <a:srgbClr val="000000"/>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400" dirty="0" smtClean="0">
                <a:latin typeface="Arial" panose="020B0604020202020204" pitchFamily="34" charset="0"/>
              </a:rPr>
              <a:t>3</a:t>
            </a:r>
            <a:endParaRPr kumimoji="0" lang="zh-TW" altLang="zh-TW"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85280375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69140" y="1095387"/>
            <a:ext cx="8424862" cy="488950"/>
          </a:xfrm>
          <a:ln w="19050">
            <a:round/>
          </a:ln>
        </p:spPr>
        <p:txBody>
          <a:bodyPr/>
          <a:lstStyle/>
          <a:p>
            <a:pPr marL="342900" indent="-342900">
              <a:spcBef>
                <a:spcPct val="20000"/>
              </a:spcBef>
              <a:buFontTx/>
              <a:buBlip>
                <a:blip r:embed="rId3"/>
              </a:buBlip>
              <a:defRPr/>
            </a:pPr>
            <a:r>
              <a:rPr lang="zh-TW" altLang="en-US" dirty="0" smtClean="0">
                <a:solidFill>
                  <a:schemeClr val="tx1"/>
                </a:solidFill>
                <a:latin typeface="+mn-ea"/>
                <a:ea typeface="+mn-ea"/>
                <a:cs typeface="+mn-cs"/>
              </a:rPr>
              <a:t>完成志願確定送出</a:t>
            </a:r>
            <a:r>
              <a:rPr lang="en-US" altLang="zh-TW" dirty="0" smtClean="0">
                <a:solidFill>
                  <a:schemeClr val="tx1"/>
                </a:solidFill>
                <a:latin typeface="+mn-ea"/>
                <a:ea typeface="+mn-ea"/>
                <a:cs typeface="+mn-cs"/>
              </a:rPr>
              <a:t>(</a:t>
            </a:r>
            <a:r>
              <a:rPr lang="zh-TW" altLang="en-US" dirty="0" smtClean="0">
                <a:solidFill>
                  <a:schemeClr val="tx1"/>
                </a:solidFill>
                <a:latin typeface="+mn-ea"/>
                <a:ea typeface="+mn-ea"/>
                <a:cs typeface="+mn-cs"/>
              </a:rPr>
              <a:t>列印</a:t>
            </a:r>
            <a:r>
              <a:rPr lang="zh-TW" altLang="en-US" dirty="0">
                <a:solidFill>
                  <a:schemeClr val="tx1"/>
                </a:solidFill>
                <a:latin typeface="+mn-ea"/>
                <a:ea typeface="+mn-ea"/>
                <a:cs typeface="+mn-cs"/>
              </a:rPr>
              <a:t>或下載儲存登記志願表</a:t>
            </a:r>
            <a:r>
              <a:rPr lang="en-US" altLang="zh-TW" dirty="0">
                <a:solidFill>
                  <a:schemeClr val="tx1"/>
                </a:solidFill>
                <a:latin typeface="+mn-ea"/>
                <a:ea typeface="+mn-ea"/>
                <a:cs typeface="+mn-cs"/>
              </a:rPr>
              <a:t>)</a:t>
            </a:r>
            <a:endParaRPr lang="zh-TW" altLang="zh-TW" dirty="0">
              <a:solidFill>
                <a:schemeClr val="tx1"/>
              </a:solidFill>
              <a:latin typeface="+mn-ea"/>
              <a:ea typeface="+mn-ea"/>
              <a:cs typeface="+mn-cs"/>
            </a:endParaRPr>
          </a:p>
        </p:txBody>
      </p:sp>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200" kern="0" dirty="0">
                <a:solidFill>
                  <a:schemeClr val="accent6">
                    <a:lumMod val="50000"/>
                  </a:schemeClr>
                </a:solidFill>
                <a:latin typeface="+mn-ea"/>
                <a:ea typeface="+mn-ea"/>
                <a:cs typeface="華康中黑體" pitchFamily="49" charset="-120"/>
              </a:rPr>
              <a:t>技優保送考生網路登記志願序系統操作說明</a:t>
            </a: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4760" name="投影片編號版面配置區 7"/>
          <p:cNvSpPr>
            <a:spLocks noGrp="1"/>
          </p:cNvSpPr>
          <p:nvPr>
            <p:ph type="sldNum" sz="quarter" idx="12"/>
          </p:nvPr>
        </p:nvSpPr>
        <p:spPr>
          <a:xfrm>
            <a:off x="6873637" y="6476267"/>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076AF04B-14E9-49DA-AA5A-6837FD9464BB}" type="slidenum">
              <a:rPr lang="zh-TW" altLang="en-US" sz="1400" smtClean="0">
                <a:latin typeface="+mn-ea"/>
                <a:ea typeface="+mn-ea"/>
              </a:rPr>
              <a:pPr>
                <a:spcBef>
                  <a:spcPct val="0"/>
                </a:spcBef>
                <a:buFontTx/>
                <a:buNone/>
              </a:pPr>
              <a:t>125</a:t>
            </a:fld>
            <a:endParaRPr lang="en-US" altLang="zh-TW" sz="1400" dirty="0" smtClean="0">
              <a:latin typeface="+mn-ea"/>
              <a:ea typeface="+mn-ea"/>
            </a:endParaRPr>
          </a:p>
        </p:txBody>
      </p:sp>
      <p:sp>
        <p:nvSpPr>
          <p:cNvPr id="74761" name="Rectangle 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mn-ea"/>
              <a:ea typeface="+mn-ea"/>
            </a:endParaRPr>
          </a:p>
        </p:txBody>
      </p:sp>
      <p:sp>
        <p:nvSpPr>
          <p:cNvPr id="3" name="文字方塊 2"/>
          <p:cNvSpPr txBox="1"/>
          <p:nvPr/>
        </p:nvSpPr>
        <p:spPr>
          <a:xfrm>
            <a:off x="283175" y="5838675"/>
            <a:ext cx="7488832" cy="646331"/>
          </a:xfrm>
          <a:prstGeom prst="rect">
            <a:avLst/>
          </a:prstGeom>
          <a:solidFill>
            <a:srgbClr val="FF0000"/>
          </a:solidFill>
        </p:spPr>
        <p:txBody>
          <a:bodyPr wrap="square" rtlCol="0">
            <a:spAutoFit/>
          </a:bodyPr>
          <a:lstStyle/>
          <a:p>
            <a:r>
              <a:rPr lang="zh-TW" altLang="en-US" dirty="0" smtClean="0">
                <a:solidFill>
                  <a:schemeClr val="bg1"/>
                </a:solidFill>
                <a:latin typeface="+mn-ea"/>
                <a:ea typeface="+mn-ea"/>
              </a:rPr>
              <a:t>出現鳳梨寶寶圖示或「您已完成網路登記志願序確定送出，不得修改」訊</a:t>
            </a:r>
            <a:r>
              <a:rPr lang="zh-TW" altLang="en-US" dirty="0">
                <a:solidFill>
                  <a:schemeClr val="bg1"/>
                </a:solidFill>
                <a:latin typeface="+mn-ea"/>
                <a:ea typeface="+mn-ea"/>
              </a:rPr>
              <a:t>息</a:t>
            </a:r>
            <a:r>
              <a:rPr lang="zh-TW" altLang="en-US" dirty="0" smtClean="0">
                <a:solidFill>
                  <a:schemeClr val="bg1"/>
                </a:solidFill>
                <a:latin typeface="+mn-ea"/>
                <a:ea typeface="+mn-ea"/>
              </a:rPr>
              <a:t>，即表示已完成網路登記志願序確定送出。</a:t>
            </a:r>
            <a:endParaRPr lang="zh-TW" altLang="en-US" dirty="0">
              <a:solidFill>
                <a:schemeClr val="bg1"/>
              </a:solidFill>
              <a:latin typeface="+mn-ea"/>
              <a:ea typeface="+mn-ea"/>
            </a:endParaRPr>
          </a:p>
        </p:txBody>
      </p:sp>
      <p:sp>
        <p:nvSpPr>
          <p:cNvPr id="16" name="向下箭號 15"/>
          <p:cNvSpPr/>
          <p:nvPr/>
        </p:nvSpPr>
        <p:spPr>
          <a:xfrm>
            <a:off x="1170527" y="5418384"/>
            <a:ext cx="254432" cy="42029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pic>
        <p:nvPicPr>
          <p:cNvPr id="2" name="圖片 1"/>
          <p:cNvPicPr>
            <a:picLocks noChangeAspect="1"/>
          </p:cNvPicPr>
          <p:nvPr/>
        </p:nvPicPr>
        <p:blipFill>
          <a:blip r:embed="rId4" cstate="print"/>
          <a:stretch>
            <a:fillRect/>
          </a:stretch>
        </p:blipFill>
        <p:spPr>
          <a:xfrm>
            <a:off x="24269" y="1954969"/>
            <a:ext cx="6861718" cy="3421235"/>
          </a:xfrm>
          <a:prstGeom prst="rect">
            <a:avLst/>
          </a:prstGeom>
        </p:spPr>
      </p:pic>
      <p:sp>
        <p:nvSpPr>
          <p:cNvPr id="15" name="Rectangle 2"/>
          <p:cNvSpPr txBox="1">
            <a:spLocks noChangeArrowheads="1"/>
          </p:cNvSpPr>
          <p:nvPr/>
        </p:nvSpPr>
        <p:spPr bwMode="auto">
          <a:xfrm>
            <a:off x="6300192" y="1595867"/>
            <a:ext cx="2843808" cy="488950"/>
          </a:xfrm>
          <a:prstGeom prst="rect">
            <a:avLst/>
          </a:prstGeom>
          <a:noFill/>
          <a:ln w="19050">
            <a:noFill/>
            <a:round/>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spcBef>
                <a:spcPct val="20000"/>
              </a:spcBef>
              <a:defRPr/>
            </a:pPr>
            <a:r>
              <a:rPr lang="zh-TW" altLang="en-US" sz="2000" kern="0" dirty="0" smtClean="0">
                <a:solidFill>
                  <a:schemeClr val="tx1"/>
                </a:solidFill>
                <a:latin typeface="+mn-ea"/>
                <a:ea typeface="+mn-ea"/>
                <a:cs typeface="+mn-cs"/>
              </a:rPr>
              <a:t>登記志願表</a:t>
            </a:r>
            <a:r>
              <a:rPr lang="en-US" altLang="zh-TW" sz="2000" kern="0" dirty="0" smtClean="0">
                <a:solidFill>
                  <a:schemeClr val="tx1"/>
                </a:solidFill>
                <a:latin typeface="+mn-ea"/>
                <a:ea typeface="+mn-ea"/>
                <a:cs typeface="+mn-cs"/>
              </a:rPr>
              <a:t>(</a:t>
            </a:r>
            <a:r>
              <a:rPr lang="zh-TW" altLang="en-US" sz="2000" kern="0" dirty="0" smtClean="0">
                <a:solidFill>
                  <a:schemeClr val="tx1"/>
                </a:solidFill>
                <a:latin typeface="+mn-ea"/>
                <a:ea typeface="+mn-ea"/>
                <a:cs typeface="+mn-cs"/>
              </a:rPr>
              <a:t>自行留存</a:t>
            </a:r>
            <a:r>
              <a:rPr lang="en-US" altLang="zh-TW" sz="2000" kern="0" dirty="0" smtClean="0">
                <a:solidFill>
                  <a:schemeClr val="tx1"/>
                </a:solidFill>
                <a:latin typeface="+mn-ea"/>
                <a:ea typeface="+mn-ea"/>
                <a:cs typeface="+mn-cs"/>
              </a:rPr>
              <a:t>)</a:t>
            </a:r>
            <a:endParaRPr lang="zh-TW" altLang="zh-TW" sz="2000" kern="0" dirty="0">
              <a:solidFill>
                <a:schemeClr val="tx1"/>
              </a:solidFill>
              <a:latin typeface="+mn-ea"/>
              <a:ea typeface="+mn-ea"/>
              <a:cs typeface="+mn-cs"/>
            </a:endParaRPr>
          </a:p>
        </p:txBody>
      </p:sp>
      <p:pic>
        <p:nvPicPr>
          <p:cNvPr id="7" name="圖片 6"/>
          <p:cNvPicPr>
            <a:picLocks noChangeAspect="1"/>
          </p:cNvPicPr>
          <p:nvPr/>
        </p:nvPicPr>
        <p:blipFill>
          <a:blip r:embed="rId5" cstate="print"/>
          <a:stretch>
            <a:fillRect/>
          </a:stretch>
        </p:blipFill>
        <p:spPr>
          <a:xfrm>
            <a:off x="6732240" y="2121708"/>
            <a:ext cx="2061276" cy="2819459"/>
          </a:xfrm>
          <a:prstGeom prst="rect">
            <a:avLst/>
          </a:prstGeom>
          <a:ln w="9525">
            <a:solidFill>
              <a:schemeClr val="tx1"/>
            </a:solidFill>
          </a:ln>
        </p:spPr>
      </p:pic>
    </p:spTree>
    <p:extLst>
      <p:ext uri="{BB962C8B-B14F-4D97-AF65-F5344CB8AC3E}">
        <p14:creationId xmlns:p14="http://schemas.microsoft.com/office/powerpoint/2010/main" xmlns="" val="89210592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b="1" dirty="0" smtClean="0">
                <a:latin typeface="+mn-ea"/>
                <a:ea typeface="+mn-ea"/>
              </a:rPr>
              <a:t>108</a:t>
            </a:r>
            <a:r>
              <a:rPr lang="zh-TW" altLang="en-US" sz="3200" b="1" dirty="0" smtClean="0">
                <a:latin typeface="+mn-ea"/>
                <a:ea typeface="+mn-ea"/>
              </a:rPr>
              <a:t>學年度變革事項</a:t>
            </a:r>
            <a:endParaRPr lang="zh-TW" altLang="en-US" sz="3200" b="1" dirty="0">
              <a:latin typeface="+mn-ea"/>
              <a:ea typeface="+mn-ea"/>
            </a:endParaRPr>
          </a:p>
        </p:txBody>
      </p:sp>
      <p:sp>
        <p:nvSpPr>
          <p:cNvPr id="3" name="內容版面配置區 2"/>
          <p:cNvSpPr>
            <a:spLocks noGrp="1"/>
          </p:cNvSpPr>
          <p:nvPr>
            <p:ph idx="1"/>
          </p:nvPr>
        </p:nvSpPr>
        <p:spPr/>
        <p:txBody>
          <a:bodyPr/>
          <a:lstStyle/>
          <a:p>
            <a:pPr marL="0" indent="0">
              <a:buNone/>
            </a:pPr>
            <a:r>
              <a:rPr lang="zh-TW" altLang="zh-TW" dirty="0"/>
              <a:t>乙級技術士證職類「</a:t>
            </a:r>
            <a:r>
              <a:rPr lang="en-US" altLang="zh-TW" dirty="0"/>
              <a:t>11800</a:t>
            </a:r>
            <a:r>
              <a:rPr lang="zh-TW" altLang="zh-TW" dirty="0"/>
              <a:t>電腦軟體應用」於四技二專技優甄審招生採計類別修訂為</a:t>
            </a:r>
            <a:r>
              <a:rPr lang="zh-TW" altLang="zh-TW" dirty="0" smtClean="0"/>
              <a:t>：</a:t>
            </a:r>
            <a:endParaRPr lang="en-US" altLang="zh-TW" dirty="0" smtClean="0"/>
          </a:p>
          <a:p>
            <a:pPr marL="0" indent="0">
              <a:buNone/>
            </a:pPr>
            <a:r>
              <a:rPr lang="en-US" altLang="zh-TW" dirty="0" smtClean="0"/>
              <a:t>25</a:t>
            </a:r>
            <a:r>
              <a:rPr lang="zh-TW" altLang="zh-TW" dirty="0"/>
              <a:t>電子、</a:t>
            </a:r>
            <a:r>
              <a:rPr lang="en-US" altLang="zh-TW" dirty="0"/>
              <a:t>56</a:t>
            </a:r>
            <a:r>
              <a:rPr lang="zh-TW" altLang="zh-TW" dirty="0"/>
              <a:t>管理、</a:t>
            </a:r>
            <a:r>
              <a:rPr lang="en-US" altLang="zh-TW" dirty="0"/>
              <a:t>60</a:t>
            </a:r>
            <a:r>
              <a:rPr lang="zh-TW" altLang="zh-TW" dirty="0"/>
              <a:t>商業、</a:t>
            </a:r>
            <a:r>
              <a:rPr lang="en-US" altLang="zh-TW" dirty="0"/>
              <a:t>62</a:t>
            </a:r>
            <a:r>
              <a:rPr lang="zh-TW" altLang="zh-TW" dirty="0"/>
              <a:t>航管</a:t>
            </a:r>
            <a:r>
              <a:rPr lang="zh-TW" altLang="zh-TW" dirty="0" smtClean="0"/>
              <a:t>、</a:t>
            </a:r>
            <a:endParaRPr lang="en-US" altLang="zh-TW" dirty="0" smtClean="0"/>
          </a:p>
          <a:p>
            <a:pPr marL="0" indent="0">
              <a:buNone/>
            </a:pPr>
            <a:r>
              <a:rPr lang="en-US" altLang="zh-TW" dirty="0" smtClean="0"/>
              <a:t>65</a:t>
            </a:r>
            <a:r>
              <a:rPr lang="zh-TW" altLang="zh-TW" dirty="0"/>
              <a:t>資管、</a:t>
            </a:r>
            <a:r>
              <a:rPr lang="en-US" altLang="zh-TW" dirty="0"/>
              <a:t>85</a:t>
            </a:r>
            <a:r>
              <a:rPr lang="zh-TW" altLang="zh-TW" dirty="0"/>
              <a:t>商</a:t>
            </a:r>
            <a:r>
              <a:rPr lang="zh-TW" altLang="zh-TW" dirty="0" smtClean="0"/>
              <a:t>設</a:t>
            </a:r>
            <a:endParaRPr lang="en-US" altLang="zh-TW" dirty="0" smtClean="0"/>
          </a:p>
          <a:p>
            <a:pPr marL="0" indent="0">
              <a:buNone/>
            </a:pPr>
            <a:r>
              <a:rPr lang="en-US" altLang="zh-TW" dirty="0" smtClean="0"/>
              <a:t>6</a:t>
            </a:r>
            <a:r>
              <a:rPr lang="zh-TW" altLang="zh-TW" dirty="0"/>
              <a:t>個招生群</a:t>
            </a:r>
            <a:r>
              <a:rPr lang="zh-TW" altLang="zh-TW" dirty="0" smtClean="0"/>
              <a:t>類別</a:t>
            </a:r>
            <a:endParaRPr lang="zh-TW" altLang="en-US"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126</a:t>
            </a:fld>
            <a:endParaRPr lang="en-US" altLang="zh-TW"/>
          </a:p>
        </p:txBody>
      </p:sp>
    </p:spTree>
    <p:extLst>
      <p:ext uri="{BB962C8B-B14F-4D97-AF65-F5344CB8AC3E}">
        <p14:creationId xmlns:p14="http://schemas.microsoft.com/office/powerpoint/2010/main" xmlns="" val="3971745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2"/>
          <p:cNvSpPr>
            <a:spLocks noGrp="1" noChangeArrowheads="1"/>
          </p:cNvSpPr>
          <p:nvPr>
            <p:ph type="title"/>
          </p:nvPr>
        </p:nvSpPr>
        <p:spPr/>
        <p:txBody>
          <a:bodyPr/>
          <a:lstStyle/>
          <a:p>
            <a:pPr eaLnBrk="1" hangingPunct="1">
              <a:lnSpc>
                <a:spcPct val="150000"/>
              </a:lnSpc>
            </a:pPr>
            <a:r>
              <a:rPr lang="zh-TW" altLang="en-US" sz="3200" kern="1200" dirty="0">
                <a:solidFill>
                  <a:schemeClr val="tx1"/>
                </a:solidFill>
                <a:latin typeface="華康超明體" panose="02020C09000000000000" pitchFamily="49" charset="-120"/>
                <a:ea typeface="華康超明體" panose="02020C09000000000000" pitchFamily="49" charset="-120"/>
              </a:rPr>
              <a:t>肆、意見交流</a:t>
            </a:r>
          </a:p>
        </p:txBody>
      </p:sp>
      <p:sp>
        <p:nvSpPr>
          <p:cNvPr id="69635" name="Rectangle 3"/>
          <p:cNvSpPr txBox="1">
            <a:spLocks/>
          </p:cNvSpPr>
          <p:nvPr/>
        </p:nvSpPr>
        <p:spPr bwMode="auto">
          <a:xfrm>
            <a:off x="971600" y="2204420"/>
            <a:ext cx="7416800" cy="4386262"/>
          </a:xfrm>
          <a:prstGeom prst="rect">
            <a:avLst/>
          </a:prstGeom>
          <a:noFill/>
          <a:ln w="9525">
            <a:noFill/>
            <a:miter lim="800000"/>
            <a:headEnd/>
            <a:tailEnd/>
          </a:ln>
        </p:spPr>
        <p:txBody>
          <a:bodyPr/>
          <a:lstStyle/>
          <a:p>
            <a:pPr marL="342900" indent="-342900" eaLnBrk="0" hangingPunct="0">
              <a:spcBef>
                <a:spcPct val="20000"/>
              </a:spcBef>
              <a:defRPr/>
            </a:pPr>
            <a:r>
              <a:rPr lang="zh-TW" altLang="en-US" sz="2400" dirty="0">
                <a:latin typeface="+mn-ea"/>
                <a:ea typeface="+mn-ea"/>
                <a:cs typeface="Times New Roman" panose="02020603050405020304" pitchFamily="18" charset="0"/>
              </a:rPr>
              <a:t>電話：</a:t>
            </a:r>
            <a:r>
              <a:rPr lang="en-US" altLang="zh-TW" sz="2400" dirty="0" smtClean="0">
                <a:latin typeface="+mn-ea"/>
                <a:ea typeface="+mn-ea"/>
                <a:cs typeface="Times New Roman" panose="02020603050405020304" pitchFamily="18" charset="0"/>
              </a:rPr>
              <a:t>02-2772-5333(</a:t>
            </a:r>
            <a:r>
              <a:rPr lang="zh-TW" altLang="en-US" sz="2400" dirty="0" smtClean="0">
                <a:latin typeface="+mn-ea"/>
                <a:ea typeface="+mn-ea"/>
                <a:cs typeface="Times New Roman" panose="02020603050405020304" pitchFamily="18" charset="0"/>
              </a:rPr>
              <a:t>代表</a:t>
            </a:r>
            <a:r>
              <a:rPr lang="zh-TW" altLang="en-US" sz="2400" dirty="0">
                <a:latin typeface="+mn-ea"/>
                <a:ea typeface="+mn-ea"/>
                <a:cs typeface="Times New Roman" panose="02020603050405020304" pitchFamily="18" charset="0"/>
              </a:rPr>
              <a:t>號</a:t>
            </a:r>
            <a:r>
              <a:rPr lang="en-US" altLang="zh-TW" sz="2400" dirty="0">
                <a:latin typeface="+mn-ea"/>
                <a:ea typeface="+mn-ea"/>
                <a:cs typeface="Times New Roman" panose="02020603050405020304" pitchFamily="18" charset="0"/>
              </a:rPr>
              <a:t>)</a:t>
            </a:r>
            <a:endParaRPr lang="zh-TW" altLang="en-US" sz="2400" dirty="0">
              <a:latin typeface="+mn-ea"/>
              <a:ea typeface="+mn-ea"/>
              <a:cs typeface="Times New Roman" panose="02020603050405020304" pitchFamily="18" charset="0"/>
            </a:endParaRPr>
          </a:p>
          <a:p>
            <a:pPr marL="342900" indent="-342900" eaLnBrk="0" hangingPunct="0">
              <a:spcBef>
                <a:spcPct val="20000"/>
              </a:spcBef>
              <a:defRPr/>
            </a:pPr>
            <a:r>
              <a:rPr lang="zh-TW" altLang="en-US" sz="2400" dirty="0">
                <a:latin typeface="+mn-ea"/>
                <a:ea typeface="+mn-ea"/>
                <a:cs typeface="Times New Roman" panose="02020603050405020304" pitchFamily="18" charset="0"/>
              </a:rPr>
              <a:t>傳真：</a:t>
            </a:r>
            <a:r>
              <a:rPr lang="en-US" altLang="zh-TW" sz="2400" dirty="0">
                <a:latin typeface="+mn-ea"/>
                <a:ea typeface="+mn-ea"/>
                <a:cs typeface="Times New Roman" panose="02020603050405020304" pitchFamily="18" charset="0"/>
              </a:rPr>
              <a:t>02-2773-8881</a:t>
            </a:r>
            <a:r>
              <a:rPr lang="zh-TW" altLang="en-US" sz="2400" dirty="0">
                <a:latin typeface="+mn-ea"/>
                <a:ea typeface="+mn-ea"/>
                <a:cs typeface="Times New Roman" panose="02020603050405020304" pitchFamily="18" charset="0"/>
              </a:rPr>
              <a:t>　</a:t>
            </a:r>
            <a:r>
              <a:rPr lang="en-US" altLang="zh-TW" sz="2400" dirty="0">
                <a:latin typeface="+mn-ea"/>
                <a:ea typeface="+mn-ea"/>
                <a:cs typeface="Times New Roman" panose="02020603050405020304" pitchFamily="18" charset="0"/>
              </a:rPr>
              <a:t>02-2773-5633</a:t>
            </a:r>
          </a:p>
          <a:p>
            <a:pPr marL="896938" eaLnBrk="0" hangingPunct="0">
              <a:spcBef>
                <a:spcPct val="20000"/>
              </a:spcBef>
              <a:defRPr/>
            </a:pPr>
            <a:r>
              <a:rPr lang="en-US" altLang="zh-TW" sz="2400" dirty="0">
                <a:latin typeface="+mn-ea"/>
                <a:ea typeface="+mn-ea"/>
                <a:cs typeface="Times New Roman" panose="02020603050405020304" pitchFamily="18" charset="0"/>
              </a:rPr>
              <a:t>02-2773-1655</a:t>
            </a:r>
            <a:r>
              <a:rPr lang="zh-TW" altLang="en-US" sz="2400" dirty="0">
                <a:latin typeface="+mn-ea"/>
                <a:ea typeface="+mn-ea"/>
                <a:cs typeface="Times New Roman" panose="02020603050405020304" pitchFamily="18" charset="0"/>
              </a:rPr>
              <a:t>　</a:t>
            </a:r>
            <a:r>
              <a:rPr lang="en-US" altLang="zh-TW" sz="2400" dirty="0">
                <a:latin typeface="+mn-ea"/>
                <a:ea typeface="+mn-ea"/>
                <a:cs typeface="Times New Roman" panose="02020603050405020304" pitchFamily="18" charset="0"/>
              </a:rPr>
              <a:t>02-2773-1722</a:t>
            </a:r>
          </a:p>
          <a:p>
            <a:pPr marL="342900" indent="-342900" eaLnBrk="0" hangingPunct="0">
              <a:spcBef>
                <a:spcPct val="20000"/>
              </a:spcBef>
              <a:defRPr/>
            </a:pPr>
            <a:r>
              <a:rPr lang="zh-TW" altLang="en-US" sz="2400" dirty="0">
                <a:latin typeface="+mn-ea"/>
                <a:ea typeface="+mn-ea"/>
                <a:cs typeface="Times New Roman" panose="02020603050405020304" pitchFamily="18" charset="0"/>
              </a:rPr>
              <a:t>聯合會網址：</a:t>
            </a:r>
            <a:r>
              <a:rPr lang="en-US" altLang="zh-TW" sz="2400" u="sng" dirty="0" smtClean="0">
                <a:latin typeface="+mn-ea"/>
                <a:ea typeface="+mn-ea"/>
                <a:cs typeface="Times New Roman" panose="02020603050405020304" pitchFamily="18" charset="0"/>
                <a:hlinkClick r:id="rId3"/>
              </a:rPr>
              <a:t>https://</a:t>
            </a:r>
            <a:r>
              <a:rPr lang="en-US" altLang="zh-TW" sz="2400" u="sng" dirty="0">
                <a:latin typeface="+mn-ea"/>
                <a:ea typeface="+mn-ea"/>
                <a:cs typeface="Times New Roman" panose="02020603050405020304" pitchFamily="18" charset="0"/>
                <a:hlinkClick r:id="rId3"/>
              </a:rPr>
              <a:t>www.jctv.ntut.edu.tw</a:t>
            </a:r>
            <a:endParaRPr lang="en-US" altLang="zh-TW" sz="2400" u="sng" dirty="0">
              <a:latin typeface="+mn-ea"/>
              <a:ea typeface="+mn-ea"/>
              <a:cs typeface="Times New Roman" panose="02020603050405020304" pitchFamily="18" charset="0"/>
            </a:endParaRPr>
          </a:p>
          <a:p>
            <a:pPr marL="342900" indent="-342900" eaLnBrk="0" hangingPunct="0">
              <a:spcBef>
                <a:spcPct val="20000"/>
              </a:spcBef>
              <a:defRPr/>
            </a:pPr>
            <a:r>
              <a:rPr lang="zh-TW" altLang="en-US" sz="2400" dirty="0">
                <a:latin typeface="+mn-ea"/>
                <a:ea typeface="+mn-ea"/>
                <a:cs typeface="Times New Roman" panose="02020603050405020304" pitchFamily="18" charset="0"/>
              </a:rPr>
              <a:t>電子郵件信箱：</a:t>
            </a:r>
            <a:r>
              <a:rPr lang="en-US" altLang="zh-TW" sz="2400" dirty="0">
                <a:latin typeface="+mn-ea"/>
                <a:ea typeface="+mn-ea"/>
                <a:cs typeface="Times New Roman" panose="02020603050405020304" pitchFamily="18" charset="0"/>
                <a:hlinkClick r:id="rId4"/>
              </a:rPr>
              <a:t>jctvweb@ntut.edu.tw</a:t>
            </a:r>
            <a:endParaRPr lang="en-US" altLang="zh-TW" sz="2400" dirty="0">
              <a:latin typeface="+mn-ea"/>
              <a:ea typeface="+mn-ea"/>
              <a:cs typeface="Times New Roman" panose="02020603050405020304" pitchFamily="18" charset="0"/>
            </a:endParaRPr>
          </a:p>
          <a:p>
            <a:pPr marL="800100" lvl="1" indent="-342900" eaLnBrk="0" hangingPunct="0">
              <a:spcBef>
                <a:spcPct val="20000"/>
              </a:spcBef>
              <a:defRPr/>
            </a:pPr>
            <a:r>
              <a:rPr lang="zh-TW" altLang="en-US" sz="2200" dirty="0">
                <a:latin typeface="+mn-ea"/>
                <a:ea typeface="+mn-ea"/>
                <a:cs typeface="Times New Roman" panose="02020603050405020304" pitchFamily="18" charset="0"/>
              </a:rPr>
              <a:t>四技二專聯合</a:t>
            </a:r>
            <a:r>
              <a:rPr lang="zh-TW" altLang="en-US" sz="2200" dirty="0" smtClean="0">
                <a:latin typeface="+mn-ea"/>
                <a:ea typeface="+mn-ea"/>
                <a:cs typeface="Times New Roman" panose="02020603050405020304" pitchFamily="18" charset="0"/>
              </a:rPr>
              <a:t>甄選</a:t>
            </a:r>
            <a:r>
              <a:rPr lang="en-US" altLang="zh-TW" sz="2200" dirty="0" smtClean="0">
                <a:latin typeface="+mn-ea"/>
                <a:ea typeface="+mn-ea"/>
                <a:cs typeface="Times New Roman" panose="02020603050405020304" pitchFamily="18" charset="0"/>
              </a:rPr>
              <a:t>(</a:t>
            </a:r>
            <a:r>
              <a:rPr lang="zh-TW" altLang="en-US" sz="2200" dirty="0" smtClean="0">
                <a:latin typeface="+mn-ea"/>
                <a:ea typeface="+mn-ea"/>
                <a:cs typeface="Times New Roman" panose="02020603050405020304" pitchFamily="18" charset="0"/>
              </a:rPr>
              <a:t>甄選</a:t>
            </a:r>
            <a:r>
              <a:rPr lang="zh-TW" altLang="en-US" sz="2200" dirty="0">
                <a:latin typeface="+mn-ea"/>
                <a:ea typeface="+mn-ea"/>
                <a:cs typeface="Times New Roman" panose="02020603050405020304" pitchFamily="18" charset="0"/>
              </a:rPr>
              <a:t>入學、技優</a:t>
            </a:r>
            <a:r>
              <a:rPr lang="zh-TW" altLang="en-US" sz="2200" dirty="0" smtClean="0">
                <a:latin typeface="+mn-ea"/>
                <a:ea typeface="+mn-ea"/>
                <a:cs typeface="Times New Roman" panose="02020603050405020304" pitchFamily="18" charset="0"/>
              </a:rPr>
              <a:t>入學、特殊選才</a:t>
            </a:r>
            <a:r>
              <a:rPr lang="en-US" altLang="zh-TW" sz="2200" dirty="0" smtClean="0">
                <a:latin typeface="+mn-ea"/>
                <a:ea typeface="+mn-ea"/>
                <a:cs typeface="Times New Roman" panose="02020603050405020304" pitchFamily="18" charset="0"/>
              </a:rPr>
              <a:t>)</a:t>
            </a:r>
            <a:endParaRPr lang="en-US" altLang="zh-TW" sz="2200" dirty="0">
              <a:latin typeface="+mn-ea"/>
              <a:ea typeface="+mn-ea"/>
              <a:cs typeface="Times New Roman" panose="02020603050405020304" pitchFamily="18" charset="0"/>
            </a:endParaRPr>
          </a:p>
          <a:p>
            <a:pPr marL="800100" lvl="1" indent="-342900" eaLnBrk="0" hangingPunct="0">
              <a:spcBef>
                <a:spcPct val="20000"/>
              </a:spcBef>
              <a:defRPr/>
            </a:pPr>
            <a:r>
              <a:rPr lang="zh-TW" altLang="en-US" sz="2200" dirty="0">
                <a:latin typeface="+mn-ea"/>
                <a:ea typeface="+mn-ea"/>
                <a:cs typeface="Times New Roman" panose="02020603050405020304" pitchFamily="18" charset="0"/>
              </a:rPr>
              <a:t>網址：</a:t>
            </a:r>
            <a:r>
              <a:rPr lang="en-US" altLang="zh-TW" sz="2200" dirty="0">
                <a:latin typeface="+mn-ea"/>
                <a:ea typeface="+mn-ea"/>
                <a:cs typeface="Times New Roman" panose="02020603050405020304" pitchFamily="18" charset="0"/>
                <a:hlinkClick r:id="rId5"/>
              </a:rPr>
              <a:t>http</a:t>
            </a:r>
            <a:r>
              <a:rPr lang="en-US" altLang="zh-TW" sz="2200" dirty="0" smtClean="0">
                <a:latin typeface="+mn-ea"/>
                <a:ea typeface="+mn-ea"/>
                <a:cs typeface="Times New Roman" panose="02020603050405020304" pitchFamily="18" charset="0"/>
                <a:hlinkClick r:id="rId5"/>
              </a:rPr>
              <a:t>://www.jctv.ntut.edu.tw/</a:t>
            </a:r>
            <a:r>
              <a:rPr lang="en-US" altLang="zh-TW" sz="2200" dirty="0" smtClean="0">
                <a:latin typeface="+mn-ea"/>
                <a:cs typeface="Times New Roman" panose="02020603050405020304" pitchFamily="18" charset="0"/>
                <a:hlinkClick r:id="rId5"/>
              </a:rPr>
              <a:t>enter42</a:t>
            </a:r>
            <a:r>
              <a:rPr lang="en-US" altLang="zh-TW" sz="2200" dirty="0" smtClean="0">
                <a:latin typeface="+mn-ea"/>
                <a:cs typeface="Times New Roman" panose="02020603050405020304" pitchFamily="18" charset="0"/>
              </a:rPr>
              <a:t>/</a:t>
            </a:r>
            <a:endParaRPr lang="en-US" altLang="zh-TW" sz="2200" dirty="0">
              <a:latin typeface="+mn-ea"/>
              <a:ea typeface="+mn-ea"/>
              <a:cs typeface="Times New Roman" panose="02020603050405020304" pitchFamily="18" charset="0"/>
            </a:endParaRPr>
          </a:p>
          <a:p>
            <a:pPr marL="800100" lvl="1" indent="-342900" eaLnBrk="0" hangingPunct="0">
              <a:spcBef>
                <a:spcPct val="20000"/>
              </a:spcBef>
              <a:defRPr/>
            </a:pPr>
            <a:r>
              <a:rPr lang="zh-TW" altLang="en-US" sz="2200" dirty="0">
                <a:latin typeface="+mn-ea"/>
                <a:ea typeface="+mn-ea"/>
                <a:cs typeface="Times New Roman" panose="02020603050405020304" pitchFamily="18" charset="0"/>
              </a:rPr>
              <a:t>信箱：</a:t>
            </a:r>
            <a:r>
              <a:rPr lang="en-US" altLang="zh-TW" sz="2200" dirty="0">
                <a:latin typeface="+mn-ea"/>
                <a:ea typeface="+mn-ea"/>
                <a:cs typeface="Times New Roman" panose="02020603050405020304" pitchFamily="18" charset="0"/>
                <a:hlinkClick r:id="rId6"/>
              </a:rPr>
              <a:t>enter42@ntut.edu.tw</a:t>
            </a:r>
            <a:endParaRPr lang="en-US" altLang="zh-TW" sz="2200" dirty="0">
              <a:latin typeface="+mn-ea"/>
              <a:ea typeface="+mn-ea"/>
              <a:cs typeface="Times New Roman" panose="02020603050405020304" pitchFamily="18" charset="0"/>
            </a:endParaRPr>
          </a:p>
          <a:p>
            <a:pPr marL="800100" lvl="1" indent="-342900" eaLnBrk="0" hangingPunct="0">
              <a:spcBef>
                <a:spcPct val="20000"/>
              </a:spcBef>
              <a:defRPr/>
            </a:pPr>
            <a:endParaRPr lang="en-US" altLang="zh-TW" sz="2800" dirty="0">
              <a:latin typeface="+mn-ea"/>
              <a:ea typeface="+mn-ea"/>
              <a:cs typeface="Times New Roman" panose="02020603050405020304" pitchFamily="18" charset="0"/>
            </a:endParaRPr>
          </a:p>
        </p:txBody>
      </p:sp>
      <p:sp>
        <p:nvSpPr>
          <p:cNvPr id="76806"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3FBBDC9-2BB7-4E51-A9F2-D6E6AE4A907B}" type="slidenum">
              <a:rPr lang="zh-TW" altLang="en-US" sz="1400" smtClean="0">
                <a:latin typeface="+mn-ea"/>
                <a:ea typeface="+mn-ea"/>
              </a:rPr>
              <a:pPr>
                <a:spcBef>
                  <a:spcPct val="0"/>
                </a:spcBef>
                <a:buFontTx/>
                <a:buNone/>
              </a:pPr>
              <a:t>127</a:t>
            </a:fld>
            <a:endParaRPr lang="en-US" altLang="zh-TW" sz="1400" smtClean="0">
              <a:latin typeface="+mn-ea"/>
              <a:ea typeface="+mn-ea"/>
            </a:endParaRPr>
          </a:p>
        </p:txBody>
      </p:sp>
      <p:pic>
        <p:nvPicPr>
          <p:cNvPr id="76807" name="圖片 4" descr="聯合會logo.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3850" y="1125538"/>
            <a:ext cx="4837113"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6026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stretch>
            <a:fillRect/>
          </a:stretch>
        </p:blipFill>
        <p:spPr>
          <a:xfrm>
            <a:off x="608677" y="1331233"/>
            <a:ext cx="8094841" cy="5387538"/>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13</a:t>
            </a:fld>
            <a:endParaRPr lang="en-US" altLang="zh-TW"/>
          </a:p>
        </p:txBody>
      </p:sp>
      <p:sp>
        <p:nvSpPr>
          <p:cNvPr id="11" name="矩形 10"/>
          <p:cNvSpPr/>
          <p:nvPr/>
        </p:nvSpPr>
        <p:spPr>
          <a:xfrm>
            <a:off x="3945107" y="4077072"/>
            <a:ext cx="1532586" cy="437882"/>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6" name="文字方塊 15"/>
          <p:cNvSpPr txBox="1"/>
          <p:nvPr/>
        </p:nvSpPr>
        <p:spPr>
          <a:xfrm>
            <a:off x="194469" y="935037"/>
            <a:ext cx="3288080"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smtClean="0"/>
              <a:t>第一次</a:t>
            </a:r>
            <a:r>
              <a:rPr lang="zh-TW" altLang="zh-TW" dirty="0" smtClean="0"/>
              <a:t>登入</a:t>
            </a:r>
            <a:r>
              <a:rPr lang="zh-TW" altLang="en-US" dirty="0" smtClean="0"/>
              <a:t>，設定</a:t>
            </a:r>
            <a:r>
              <a:rPr lang="zh-TW" altLang="en-US" dirty="0"/>
              <a:t>通行碼</a:t>
            </a:r>
            <a:endParaRPr lang="zh-TW" altLang="zh-TW" dirty="0"/>
          </a:p>
        </p:txBody>
      </p:sp>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2" name="向右箭號 11"/>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1033338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stretch>
            <a:fillRect/>
          </a:stretch>
        </p:blipFill>
        <p:spPr>
          <a:xfrm>
            <a:off x="762894" y="1167350"/>
            <a:ext cx="8273601" cy="5578253"/>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14</a:t>
            </a:fld>
            <a:endParaRPr lang="en-US" altLang="zh-TW"/>
          </a:p>
        </p:txBody>
      </p:sp>
      <p:sp>
        <p:nvSpPr>
          <p:cNvPr id="16" name="文字方塊 15"/>
          <p:cNvSpPr txBox="1"/>
          <p:nvPr/>
        </p:nvSpPr>
        <p:spPr>
          <a:xfrm>
            <a:off x="471339" y="1151128"/>
            <a:ext cx="1670373" cy="769441"/>
          </a:xfrm>
          <a:prstGeom prst="rect">
            <a:avLst/>
          </a:prstGeom>
          <a:solidFill>
            <a:schemeClr val="accent4">
              <a:lumMod val="20000"/>
              <a:lumOff val="80000"/>
            </a:schemeClr>
          </a:solidFill>
        </p:spPr>
        <p:txBody>
          <a:bodyPr wrap="square" rtlCol="0">
            <a:spAutoFit/>
          </a:bodyPr>
          <a:lstStyle>
            <a:defPPr>
              <a:defRPr lang="zh-TW"/>
            </a:defPPr>
            <a:lvl1pPr>
              <a:defRPr sz="2200" b="1">
                <a:solidFill>
                  <a:srgbClr val="002060"/>
                </a:solidFill>
                <a:latin typeface="+mn-ea"/>
                <a:ea typeface="+mn-ea"/>
              </a:defRPr>
            </a:lvl1pPr>
          </a:lstStyle>
          <a:p>
            <a:r>
              <a:rPr lang="zh-TW" altLang="zh-TW" dirty="0"/>
              <a:t>首次登入</a:t>
            </a:r>
            <a:r>
              <a:rPr lang="en-US" altLang="zh-TW" dirty="0"/>
              <a:t>-</a:t>
            </a:r>
            <a:r>
              <a:rPr lang="zh-TW" altLang="en-US" dirty="0"/>
              <a:t>設定通行碼</a:t>
            </a:r>
            <a:endParaRPr lang="zh-TW" altLang="zh-TW" dirty="0"/>
          </a:p>
        </p:txBody>
      </p:sp>
      <p:sp>
        <p:nvSpPr>
          <p:cNvPr id="12" name="橢圓 11"/>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向右箭號 13"/>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4198602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15</a:t>
            </a:fld>
            <a:endParaRPr lang="en-US" altLang="zh-TW"/>
          </a:p>
        </p:txBody>
      </p:sp>
      <p:sp>
        <p:nvSpPr>
          <p:cNvPr id="16" name="文字方塊 15"/>
          <p:cNvSpPr txBox="1"/>
          <p:nvPr/>
        </p:nvSpPr>
        <p:spPr>
          <a:xfrm>
            <a:off x="496392" y="899405"/>
            <a:ext cx="3852337"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通行碼設定完成</a:t>
            </a:r>
            <a:r>
              <a:rPr lang="zh-TW" altLang="en-US" dirty="0" smtClean="0"/>
              <a:t>後，登入</a:t>
            </a:r>
            <a:r>
              <a:rPr lang="zh-TW" altLang="en-US" dirty="0"/>
              <a:t>系統</a:t>
            </a:r>
            <a:endParaRPr lang="zh-TW" altLang="zh-TW" dirty="0"/>
          </a:p>
        </p:txBody>
      </p:sp>
      <p:pic>
        <p:nvPicPr>
          <p:cNvPr id="9" name="圖片 8"/>
          <p:cNvPicPr>
            <a:picLocks noChangeAspect="1"/>
          </p:cNvPicPr>
          <p:nvPr/>
        </p:nvPicPr>
        <p:blipFill>
          <a:blip r:embed="rId2" cstate="print"/>
          <a:stretch>
            <a:fillRect/>
          </a:stretch>
        </p:blipFill>
        <p:spPr>
          <a:xfrm>
            <a:off x="899592" y="1330292"/>
            <a:ext cx="8064896" cy="5367606"/>
          </a:xfrm>
          <a:prstGeom prst="rect">
            <a:avLst/>
          </a:prstGeom>
        </p:spPr>
      </p:pic>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1559246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cstate="print"/>
          <a:srcRect t="-90" b="22783"/>
          <a:stretch/>
        </p:blipFill>
        <p:spPr>
          <a:xfrm>
            <a:off x="410245" y="839787"/>
            <a:ext cx="7869114" cy="5812414"/>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16</a:t>
            </a:fld>
            <a:endParaRPr lang="en-US" altLang="zh-TW"/>
          </a:p>
        </p:txBody>
      </p:sp>
      <p:sp>
        <p:nvSpPr>
          <p:cNvPr id="16" name="文字方塊 15"/>
          <p:cNvSpPr txBox="1"/>
          <p:nvPr/>
        </p:nvSpPr>
        <p:spPr>
          <a:xfrm>
            <a:off x="487067" y="924493"/>
            <a:ext cx="3993401"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1.</a:t>
            </a:r>
            <a:r>
              <a:rPr lang="zh-TW" altLang="en-US" dirty="0" smtClean="0"/>
              <a:t>查詢</a:t>
            </a:r>
            <a:r>
              <a:rPr lang="zh-TW" altLang="en-US" dirty="0"/>
              <a:t>繳款帳號、列印繳費單</a:t>
            </a:r>
            <a:endParaRPr lang="zh-TW" altLang="zh-TW" dirty="0"/>
          </a:p>
        </p:txBody>
      </p:sp>
      <p:pic>
        <p:nvPicPr>
          <p:cNvPr id="2" name="圖片 1"/>
          <p:cNvPicPr>
            <a:picLocks noChangeAspect="1"/>
          </p:cNvPicPr>
          <p:nvPr/>
        </p:nvPicPr>
        <p:blipFill>
          <a:blip r:embed="rId3" cstate="print"/>
          <a:stretch>
            <a:fillRect/>
          </a:stretch>
        </p:blipFill>
        <p:spPr>
          <a:xfrm>
            <a:off x="6790723" y="2669008"/>
            <a:ext cx="2154373" cy="3067605"/>
          </a:xfrm>
          <a:prstGeom prst="rect">
            <a:avLst/>
          </a:prstGeom>
        </p:spPr>
      </p:pic>
      <p:sp>
        <p:nvSpPr>
          <p:cNvPr id="12" name="橢圓 11"/>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向右箭號 12"/>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1077769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stretch>
            <a:fillRect/>
          </a:stretch>
        </p:blipFill>
        <p:spPr>
          <a:xfrm>
            <a:off x="683568" y="857250"/>
            <a:ext cx="8208912" cy="5692869"/>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17</a:t>
            </a:fld>
            <a:endParaRPr lang="en-US" altLang="zh-TW"/>
          </a:p>
        </p:txBody>
      </p:sp>
      <p:sp>
        <p:nvSpPr>
          <p:cNvPr id="16" name="文字方塊 15"/>
          <p:cNvSpPr txBox="1"/>
          <p:nvPr/>
        </p:nvSpPr>
        <p:spPr>
          <a:xfrm>
            <a:off x="494904" y="980728"/>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2.</a:t>
            </a:r>
            <a:r>
              <a:rPr lang="zh-TW" altLang="en-US" dirty="0" smtClean="0"/>
              <a:t>閱讀</a:t>
            </a:r>
            <a:r>
              <a:rPr lang="zh-TW" altLang="en-US" dirty="0"/>
              <a:t>注意事項</a:t>
            </a:r>
            <a:endParaRPr lang="zh-TW" altLang="zh-TW" dirty="0"/>
          </a:p>
        </p:txBody>
      </p:sp>
      <p:sp>
        <p:nvSpPr>
          <p:cNvPr id="9" name="橢圓 8"/>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向右箭號 9"/>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2"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2931876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stretch>
            <a:fillRect/>
          </a:stretch>
        </p:blipFill>
        <p:spPr>
          <a:xfrm>
            <a:off x="2908230" y="60970"/>
            <a:ext cx="6118340" cy="6780789"/>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18</a:t>
            </a:fld>
            <a:endParaRPr lang="en-US" altLang="zh-TW"/>
          </a:p>
        </p:txBody>
      </p:sp>
      <p:sp>
        <p:nvSpPr>
          <p:cNvPr id="16" name="文字方塊 15"/>
          <p:cNvSpPr txBox="1"/>
          <p:nvPr/>
        </p:nvSpPr>
        <p:spPr>
          <a:xfrm>
            <a:off x="474663" y="1398958"/>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3.</a:t>
            </a:r>
            <a:r>
              <a:rPr lang="zh-TW" altLang="en-US" dirty="0" smtClean="0"/>
              <a:t>輸入</a:t>
            </a:r>
            <a:r>
              <a:rPr lang="zh-TW" altLang="en-US" dirty="0"/>
              <a:t>基本資料</a:t>
            </a:r>
            <a:endParaRPr lang="zh-TW" altLang="zh-TW" dirty="0"/>
          </a:p>
        </p:txBody>
      </p:sp>
      <p:sp>
        <p:nvSpPr>
          <p:cNvPr id="17" name="矩形 16"/>
          <p:cNvSpPr/>
          <p:nvPr/>
        </p:nvSpPr>
        <p:spPr>
          <a:xfrm>
            <a:off x="3995936" y="1484784"/>
            <a:ext cx="525210" cy="139315"/>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18" name="橢圓 17"/>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9" name="向右箭號 18"/>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0" name="Rectangle 2"/>
          <p:cNvSpPr txBox="1">
            <a:spLocks noChangeArrowheads="1"/>
          </p:cNvSpPr>
          <p:nvPr/>
        </p:nvSpPr>
        <p:spPr bwMode="auto">
          <a:xfrm>
            <a:off x="457200" y="274638"/>
            <a:ext cx="8229600" cy="1124320"/>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4022045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stretch>
            <a:fillRect/>
          </a:stretch>
        </p:blipFill>
        <p:spPr>
          <a:xfrm>
            <a:off x="3156318" y="116631"/>
            <a:ext cx="5952186" cy="6845391"/>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19</a:t>
            </a:fld>
            <a:endParaRPr lang="en-US" altLang="zh-TW"/>
          </a:p>
        </p:txBody>
      </p:sp>
      <p:sp>
        <p:nvSpPr>
          <p:cNvPr id="16" name="文字方塊 15"/>
          <p:cNvSpPr txBox="1"/>
          <p:nvPr/>
        </p:nvSpPr>
        <p:spPr>
          <a:xfrm>
            <a:off x="516461" y="1313934"/>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4.</a:t>
            </a:r>
            <a:r>
              <a:rPr lang="zh-TW" altLang="en-US" dirty="0" smtClean="0"/>
              <a:t>輸入</a:t>
            </a:r>
            <a:r>
              <a:rPr lang="zh-TW" altLang="en-US" dirty="0"/>
              <a:t>學歷證明</a:t>
            </a:r>
            <a:endParaRPr lang="zh-TW" altLang="zh-TW" dirty="0"/>
          </a:p>
        </p:txBody>
      </p:sp>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2168592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stretch>
            <a:fillRect/>
          </a:stretch>
        </p:blipFill>
        <p:spPr>
          <a:xfrm>
            <a:off x="251520" y="1193604"/>
            <a:ext cx="6480720" cy="5473028"/>
          </a:xfrm>
          <a:prstGeom prst="rect">
            <a:avLst/>
          </a:prstGeom>
        </p:spPr>
      </p:pic>
      <p:sp>
        <p:nvSpPr>
          <p:cNvPr id="6" name="矩形 5"/>
          <p:cNvSpPr/>
          <p:nvPr/>
        </p:nvSpPr>
        <p:spPr>
          <a:xfrm>
            <a:off x="126763" y="5767440"/>
            <a:ext cx="117924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911613" y="3520086"/>
            <a:ext cx="2932810" cy="2912393"/>
          </a:xfrm>
        </p:spPr>
        <p:txBody>
          <a:bodyPr/>
          <a:lstStyle/>
          <a:p>
            <a:pPr>
              <a:buFontTx/>
              <a:buChar char="−"/>
            </a:pPr>
            <a:r>
              <a:rPr lang="zh-TW" altLang="en-US" sz="2000" dirty="0" smtClean="0"/>
              <a:t>人員如有異動請逕入系統更新</a:t>
            </a:r>
            <a:endParaRPr lang="en-US" altLang="zh-TW" sz="2000" dirty="0" smtClean="0"/>
          </a:p>
          <a:p>
            <a:pPr>
              <a:buFontTx/>
              <a:buChar char="−"/>
            </a:pPr>
            <a:r>
              <a:rPr lang="zh-TW" altLang="en-US" sz="2000" dirty="0" smtClean="0"/>
              <a:t>登入帳號為學校代碼加學制代碼</a:t>
            </a:r>
            <a:endParaRPr lang="en-US" altLang="zh-TW" sz="2000" dirty="0" smtClean="0"/>
          </a:p>
          <a:p>
            <a:pPr marL="857250" lvl="1" indent="-457200">
              <a:buFont typeface="+mj-lt"/>
              <a:buAutoNum type="arabicParenR"/>
            </a:pPr>
            <a:r>
              <a:rPr lang="zh-TW" altLang="en-US" sz="1600" dirty="0" smtClean="0"/>
              <a:t>日間部</a:t>
            </a:r>
            <a:r>
              <a:rPr lang="en-US" altLang="zh-TW" sz="1600" dirty="0" smtClean="0"/>
              <a:t>1</a:t>
            </a:r>
          </a:p>
          <a:p>
            <a:pPr marL="857250" lvl="1" indent="-457200">
              <a:buFont typeface="+mj-lt"/>
              <a:buAutoNum type="arabicParenR"/>
            </a:pPr>
            <a:r>
              <a:rPr lang="zh-TW" altLang="en-US" sz="1600" dirty="0" smtClean="0"/>
              <a:t>進修學校</a:t>
            </a:r>
            <a:r>
              <a:rPr lang="en-US" altLang="zh-TW" sz="1600" dirty="0" smtClean="0"/>
              <a:t>2</a:t>
            </a:r>
          </a:p>
          <a:p>
            <a:pPr marL="857250" lvl="1" indent="-457200">
              <a:buFont typeface="+mj-lt"/>
              <a:buAutoNum type="arabicParenR"/>
            </a:pPr>
            <a:r>
              <a:rPr lang="zh-TW" altLang="en-US" sz="1600" dirty="0" smtClean="0"/>
              <a:t>夜間部</a:t>
            </a:r>
            <a:r>
              <a:rPr lang="en-US" altLang="zh-TW" sz="1600" dirty="0" smtClean="0"/>
              <a:t>3</a:t>
            </a:r>
          </a:p>
          <a:p>
            <a:pPr marL="857250" lvl="1" indent="-457200">
              <a:buFont typeface="+mj-lt"/>
              <a:buAutoNum type="arabicParenR"/>
            </a:pPr>
            <a:r>
              <a:rPr lang="zh-TW" altLang="en-US" sz="1600" dirty="0" smtClean="0"/>
              <a:t>實用技術學程</a:t>
            </a:r>
            <a:r>
              <a:rPr lang="en-US" altLang="zh-TW" sz="1600" dirty="0" smtClean="0"/>
              <a:t>(</a:t>
            </a:r>
            <a:r>
              <a:rPr lang="zh-TW" altLang="en-US" sz="1600" dirty="0" smtClean="0"/>
              <a:t>實用技能學程</a:t>
            </a:r>
            <a:r>
              <a:rPr lang="en-US" altLang="zh-TW" sz="1600" dirty="0" smtClean="0"/>
              <a:t>)4</a:t>
            </a:r>
          </a:p>
          <a:p>
            <a:pPr marL="0" indent="0">
              <a:buNone/>
            </a:pPr>
            <a:endParaRPr lang="en-US" altLang="zh-TW" sz="2000" dirty="0" smtClean="0"/>
          </a:p>
          <a:p>
            <a:pPr marL="457200" indent="-457200">
              <a:buFont typeface="+mj-lt"/>
              <a:buAutoNum type="arabicPeriod"/>
            </a:pPr>
            <a:endParaRPr lang="zh-TW" altLang="en-US" sz="2000"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a:t>
            </a:fld>
            <a:endParaRPr lang="en-US" altLang="zh-TW"/>
          </a:p>
        </p:txBody>
      </p:sp>
      <p:sp>
        <p:nvSpPr>
          <p:cNvPr id="5" name="標題 1"/>
          <p:cNvSpPr txBox="1">
            <a:spLocks/>
          </p:cNvSpPr>
          <p:nvPr/>
        </p:nvSpPr>
        <p:spPr bwMode="auto">
          <a:xfrm>
            <a:off x="152400" y="4127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lnSpc>
                <a:spcPct val="120000"/>
              </a:lnSpc>
            </a:pPr>
            <a:r>
              <a:rPr lang="zh-TW" altLang="en-US" sz="3200" dirty="0">
                <a:solidFill>
                  <a:schemeClr val="tx1"/>
                </a:solidFill>
                <a:latin typeface="+mn-ea"/>
                <a:ea typeface="+mn-ea"/>
              </a:rPr>
              <a:t>壹、報名試務單位基本資料維護系統</a:t>
            </a:r>
            <a:endParaRPr lang="en-US" altLang="zh-TW" sz="3200" dirty="0">
              <a:solidFill>
                <a:schemeClr val="tx1"/>
              </a:solidFill>
              <a:latin typeface="+mn-ea"/>
              <a:ea typeface="+mn-ea"/>
            </a:endParaRPr>
          </a:p>
        </p:txBody>
      </p:sp>
      <p:pic>
        <p:nvPicPr>
          <p:cNvPr id="7" name="圖片 6"/>
          <p:cNvPicPr>
            <a:picLocks noChangeAspect="1"/>
          </p:cNvPicPr>
          <p:nvPr/>
        </p:nvPicPr>
        <p:blipFill>
          <a:blip r:embed="rId3" cstate="print"/>
          <a:stretch>
            <a:fillRect/>
          </a:stretch>
        </p:blipFill>
        <p:spPr>
          <a:xfrm>
            <a:off x="5791678" y="1046163"/>
            <a:ext cx="3172680" cy="2519366"/>
          </a:xfrm>
          <a:prstGeom prst="rect">
            <a:avLst/>
          </a:prstGeom>
        </p:spPr>
      </p:pic>
    </p:spTree>
    <p:extLst>
      <p:ext uri="{BB962C8B-B14F-4D97-AF65-F5344CB8AC3E}">
        <p14:creationId xmlns:p14="http://schemas.microsoft.com/office/powerpoint/2010/main" xmlns="" val="3864378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stretch>
            <a:fillRect/>
          </a:stretch>
        </p:blipFill>
        <p:spPr>
          <a:xfrm>
            <a:off x="2987824" y="0"/>
            <a:ext cx="6156176" cy="6858000"/>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20</a:t>
            </a:fld>
            <a:endParaRPr lang="en-US" altLang="zh-TW"/>
          </a:p>
        </p:txBody>
      </p:sp>
      <p:sp>
        <p:nvSpPr>
          <p:cNvPr id="16" name="文字方塊 15"/>
          <p:cNvSpPr txBox="1"/>
          <p:nvPr/>
        </p:nvSpPr>
        <p:spPr>
          <a:xfrm>
            <a:off x="388938" y="1358188"/>
            <a:ext cx="2723823"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5.</a:t>
            </a:r>
            <a:r>
              <a:rPr lang="zh-TW" altLang="en-US" dirty="0" smtClean="0"/>
              <a:t>選擇</a:t>
            </a:r>
            <a:r>
              <a:rPr lang="zh-TW" altLang="en-US" dirty="0"/>
              <a:t>校系</a:t>
            </a:r>
            <a:r>
              <a:rPr lang="en-US" altLang="zh-TW" dirty="0"/>
              <a:t>(</a:t>
            </a:r>
            <a:r>
              <a:rPr lang="zh-TW" altLang="en-US" dirty="0"/>
              <a:t>組</a:t>
            </a:r>
            <a:r>
              <a:rPr lang="en-US" altLang="zh-TW" dirty="0"/>
              <a:t>)</a:t>
            </a:r>
            <a:r>
              <a:rPr lang="zh-TW" altLang="en-US" dirty="0"/>
              <a:t>學程</a:t>
            </a:r>
          </a:p>
        </p:txBody>
      </p:sp>
      <p:sp>
        <p:nvSpPr>
          <p:cNvPr id="12" name="矩形 11"/>
          <p:cNvSpPr/>
          <p:nvPr/>
        </p:nvSpPr>
        <p:spPr>
          <a:xfrm>
            <a:off x="3077842" y="2871229"/>
            <a:ext cx="5886646" cy="557771"/>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1894963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stretch>
            <a:fillRect/>
          </a:stretch>
        </p:blipFill>
        <p:spPr>
          <a:xfrm>
            <a:off x="3197566" y="23586"/>
            <a:ext cx="6608550" cy="5205614"/>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21</a:t>
            </a:fld>
            <a:endParaRPr lang="en-US" altLang="zh-TW"/>
          </a:p>
        </p:txBody>
      </p:sp>
      <p:sp>
        <p:nvSpPr>
          <p:cNvPr id="16" name="文字方塊 15"/>
          <p:cNvSpPr txBox="1"/>
          <p:nvPr/>
        </p:nvSpPr>
        <p:spPr>
          <a:xfrm>
            <a:off x="368772" y="1332543"/>
            <a:ext cx="2723823"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6.</a:t>
            </a:r>
            <a:r>
              <a:rPr lang="zh-TW" altLang="en-US" dirty="0" smtClean="0"/>
              <a:t>報名</a:t>
            </a:r>
            <a:r>
              <a:rPr lang="zh-TW" altLang="en-US" dirty="0"/>
              <a:t>作業確定送出</a:t>
            </a:r>
            <a:endParaRPr lang="zh-TW" altLang="zh-TW" dirty="0"/>
          </a:p>
        </p:txBody>
      </p:sp>
      <p:pic>
        <p:nvPicPr>
          <p:cNvPr id="14" name="圖片 13"/>
          <p:cNvPicPr>
            <a:picLocks noChangeAspect="1"/>
          </p:cNvPicPr>
          <p:nvPr/>
        </p:nvPicPr>
        <p:blipFill rotWithShape="1">
          <a:blip r:embed="rId3" cstate="print"/>
          <a:srcRect l="20920" t="7414" r="32990" b="71060"/>
          <a:stretch/>
        </p:blipFill>
        <p:spPr>
          <a:xfrm>
            <a:off x="3491880" y="5458497"/>
            <a:ext cx="4638454" cy="1132236"/>
          </a:xfrm>
          <a:prstGeom prst="rect">
            <a:avLst/>
          </a:prstGeom>
          <a:ln>
            <a:solidFill>
              <a:schemeClr val="bg1">
                <a:lumMod val="50000"/>
              </a:schemeClr>
            </a:solidFill>
          </a:ln>
        </p:spPr>
      </p:pic>
      <p:sp>
        <p:nvSpPr>
          <p:cNvPr id="12" name="橢圓 11"/>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8"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4135366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22</a:t>
            </a:fld>
            <a:endParaRPr lang="en-US" altLang="zh-TW"/>
          </a:p>
        </p:txBody>
      </p:sp>
      <p:sp>
        <p:nvSpPr>
          <p:cNvPr id="16" name="文字方塊 15"/>
          <p:cNvSpPr txBox="1"/>
          <p:nvPr/>
        </p:nvSpPr>
        <p:spPr>
          <a:xfrm>
            <a:off x="212626" y="1373332"/>
            <a:ext cx="2723823"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7.</a:t>
            </a:r>
            <a:r>
              <a:rPr lang="zh-TW" altLang="en-US" dirty="0" smtClean="0"/>
              <a:t>資格</a:t>
            </a:r>
            <a:r>
              <a:rPr lang="zh-TW" altLang="en-US" dirty="0"/>
              <a:t>文件上傳作業</a:t>
            </a:r>
            <a:endParaRPr lang="zh-TW" altLang="zh-TW" dirty="0"/>
          </a:p>
        </p:txBody>
      </p:sp>
      <p:pic>
        <p:nvPicPr>
          <p:cNvPr id="9" name="圖片 8"/>
          <p:cNvPicPr>
            <a:picLocks noChangeAspect="1"/>
          </p:cNvPicPr>
          <p:nvPr/>
        </p:nvPicPr>
        <p:blipFill rotWithShape="1">
          <a:blip r:embed="rId2" cstate="print"/>
          <a:srcRect r="13309"/>
          <a:stretch/>
        </p:blipFill>
        <p:spPr>
          <a:xfrm>
            <a:off x="2977823" y="-3423"/>
            <a:ext cx="6058673" cy="6721475"/>
          </a:xfrm>
          <a:prstGeom prst="rect">
            <a:avLst/>
          </a:prstGeom>
        </p:spPr>
      </p:pic>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
        <p:nvSpPr>
          <p:cNvPr id="2" name="橢圓 1"/>
          <p:cNvSpPr/>
          <p:nvPr/>
        </p:nvSpPr>
        <p:spPr>
          <a:xfrm>
            <a:off x="5292080" y="3645024"/>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a:t>
            </a:r>
            <a:endParaRPr lang="zh-TW" altLang="en-US" dirty="0"/>
          </a:p>
        </p:txBody>
      </p:sp>
      <p:sp>
        <p:nvSpPr>
          <p:cNvPr id="15" name="橢圓 14"/>
          <p:cNvSpPr/>
          <p:nvPr/>
        </p:nvSpPr>
        <p:spPr>
          <a:xfrm>
            <a:off x="6295256" y="3645024"/>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2</a:t>
            </a:r>
            <a:endParaRPr lang="zh-TW" altLang="en-US" dirty="0"/>
          </a:p>
        </p:txBody>
      </p:sp>
      <p:sp>
        <p:nvSpPr>
          <p:cNvPr id="17" name="橢圓 16"/>
          <p:cNvSpPr/>
          <p:nvPr/>
        </p:nvSpPr>
        <p:spPr>
          <a:xfrm>
            <a:off x="7127765" y="3645024"/>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3</a:t>
            </a:r>
            <a:endParaRPr lang="zh-TW" altLang="en-US" dirty="0"/>
          </a:p>
        </p:txBody>
      </p:sp>
      <p:sp>
        <p:nvSpPr>
          <p:cNvPr id="19" name="橢圓 18"/>
          <p:cNvSpPr/>
          <p:nvPr/>
        </p:nvSpPr>
        <p:spPr>
          <a:xfrm>
            <a:off x="4873749" y="5373216"/>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a:t>
            </a:r>
            <a:endParaRPr lang="zh-TW" altLang="en-US" dirty="0"/>
          </a:p>
        </p:txBody>
      </p:sp>
      <p:sp>
        <p:nvSpPr>
          <p:cNvPr id="20" name="橢圓 19"/>
          <p:cNvSpPr/>
          <p:nvPr/>
        </p:nvSpPr>
        <p:spPr>
          <a:xfrm>
            <a:off x="5652120" y="5373216"/>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2</a:t>
            </a:r>
            <a:endParaRPr lang="zh-TW" altLang="en-US" dirty="0"/>
          </a:p>
        </p:txBody>
      </p:sp>
      <p:sp>
        <p:nvSpPr>
          <p:cNvPr id="21" name="橢圓 20"/>
          <p:cNvSpPr/>
          <p:nvPr/>
        </p:nvSpPr>
        <p:spPr>
          <a:xfrm>
            <a:off x="6444208" y="5373216"/>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3</a:t>
            </a:r>
            <a:endParaRPr lang="zh-TW" altLang="en-US" dirty="0"/>
          </a:p>
        </p:txBody>
      </p:sp>
      <p:sp>
        <p:nvSpPr>
          <p:cNvPr id="24" name="橢圓 23"/>
          <p:cNvSpPr/>
          <p:nvPr/>
        </p:nvSpPr>
        <p:spPr>
          <a:xfrm>
            <a:off x="5481017" y="4581128"/>
            <a:ext cx="288032" cy="2880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4</a:t>
            </a:r>
            <a:endParaRPr lang="zh-TW" altLang="en-US" dirty="0"/>
          </a:p>
        </p:txBody>
      </p:sp>
    </p:spTree>
    <p:extLst>
      <p:ext uri="{BB962C8B-B14F-4D97-AF65-F5344CB8AC3E}">
        <p14:creationId xmlns:p14="http://schemas.microsoft.com/office/powerpoint/2010/main" xmlns="" val="134446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23</a:t>
            </a:fld>
            <a:endParaRPr lang="en-US" altLang="zh-TW"/>
          </a:p>
        </p:txBody>
      </p:sp>
      <p:sp>
        <p:nvSpPr>
          <p:cNvPr id="16" name="文字方塊 15"/>
          <p:cNvSpPr txBox="1"/>
          <p:nvPr/>
        </p:nvSpPr>
        <p:spPr>
          <a:xfrm>
            <a:off x="107504" y="1013163"/>
            <a:ext cx="2441694"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smtClean="0"/>
              <a:t>步驟</a:t>
            </a:r>
            <a:r>
              <a:rPr lang="en-US" altLang="zh-TW" dirty="0" smtClean="0"/>
              <a:t>1.</a:t>
            </a:r>
            <a:r>
              <a:rPr lang="zh-TW" altLang="en-US" dirty="0" smtClean="0"/>
              <a:t>下載</a:t>
            </a:r>
            <a:r>
              <a:rPr lang="zh-TW" altLang="en-US" dirty="0"/>
              <a:t>黏貼表</a:t>
            </a:r>
            <a:endParaRPr lang="zh-TW" altLang="zh-TW" dirty="0"/>
          </a:p>
        </p:txBody>
      </p:sp>
      <p:sp>
        <p:nvSpPr>
          <p:cNvPr id="14" name="橢圓 13"/>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1"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grpSp>
        <p:nvGrpSpPr>
          <p:cNvPr id="3" name="群組 2"/>
          <p:cNvGrpSpPr/>
          <p:nvPr/>
        </p:nvGrpSpPr>
        <p:grpSpPr>
          <a:xfrm>
            <a:off x="-72913" y="1772816"/>
            <a:ext cx="3204753" cy="4272842"/>
            <a:chOff x="-152211" y="2005894"/>
            <a:chExt cx="3204753" cy="4272842"/>
          </a:xfrm>
        </p:grpSpPr>
        <p:pic>
          <p:nvPicPr>
            <p:cNvPr id="12" name="圖片 11"/>
            <p:cNvPicPr>
              <a:picLocks noChangeAspect="1"/>
            </p:cNvPicPr>
            <p:nvPr/>
          </p:nvPicPr>
          <p:blipFill>
            <a:blip r:embed="rId2" cstate="print"/>
            <a:stretch>
              <a:fillRect/>
            </a:stretch>
          </p:blipFill>
          <p:spPr>
            <a:xfrm>
              <a:off x="-152211" y="2005894"/>
              <a:ext cx="3204753" cy="4272842"/>
            </a:xfrm>
            <a:prstGeom prst="rect">
              <a:avLst/>
            </a:prstGeom>
          </p:spPr>
        </p:pic>
        <p:sp>
          <p:nvSpPr>
            <p:cNvPr id="2" name="矩形 1"/>
            <p:cNvSpPr/>
            <p:nvPr/>
          </p:nvSpPr>
          <p:spPr>
            <a:xfrm>
              <a:off x="1907704" y="3084075"/>
              <a:ext cx="591021" cy="11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a:off x="3131840" y="1999916"/>
            <a:ext cx="2890224" cy="4117750"/>
            <a:chOff x="3131840" y="2160986"/>
            <a:chExt cx="2890224" cy="4117750"/>
          </a:xfrm>
        </p:grpSpPr>
        <p:pic>
          <p:nvPicPr>
            <p:cNvPr id="13" name="圖片 12"/>
            <p:cNvPicPr>
              <a:picLocks noChangeAspect="1"/>
            </p:cNvPicPr>
            <p:nvPr/>
          </p:nvPicPr>
          <p:blipFill>
            <a:blip r:embed="rId3" cstate="print"/>
            <a:stretch>
              <a:fillRect/>
            </a:stretch>
          </p:blipFill>
          <p:spPr>
            <a:xfrm>
              <a:off x="3131840" y="2160986"/>
              <a:ext cx="2890224" cy="4117750"/>
            </a:xfrm>
            <a:prstGeom prst="rect">
              <a:avLst/>
            </a:prstGeom>
          </p:spPr>
        </p:pic>
        <p:sp>
          <p:nvSpPr>
            <p:cNvPr id="22" name="矩形 21"/>
            <p:cNvSpPr/>
            <p:nvPr/>
          </p:nvSpPr>
          <p:spPr>
            <a:xfrm>
              <a:off x="4556573" y="2805175"/>
              <a:ext cx="591021" cy="11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3" name="圖片 22"/>
          <p:cNvPicPr>
            <a:picLocks noChangeAspect="1"/>
          </p:cNvPicPr>
          <p:nvPr/>
        </p:nvPicPr>
        <p:blipFill>
          <a:blip r:embed="rId4" cstate="print"/>
          <a:stretch>
            <a:fillRect/>
          </a:stretch>
        </p:blipFill>
        <p:spPr>
          <a:xfrm>
            <a:off x="5889587" y="2046960"/>
            <a:ext cx="3137680" cy="3942112"/>
          </a:xfrm>
          <a:prstGeom prst="rect">
            <a:avLst/>
          </a:prstGeom>
        </p:spPr>
      </p:pic>
      <p:sp>
        <p:nvSpPr>
          <p:cNvPr id="9" name="矩形 8"/>
          <p:cNvSpPr/>
          <p:nvPr/>
        </p:nvSpPr>
        <p:spPr>
          <a:xfrm>
            <a:off x="8429296" y="2728796"/>
            <a:ext cx="360040" cy="598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810763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24</a:t>
            </a:fld>
            <a:endParaRPr lang="en-US" altLang="zh-TW"/>
          </a:p>
        </p:txBody>
      </p:sp>
      <p:pic>
        <p:nvPicPr>
          <p:cNvPr id="10" name="圖片 9"/>
          <p:cNvPicPr>
            <a:picLocks noChangeAspect="1"/>
          </p:cNvPicPr>
          <p:nvPr/>
        </p:nvPicPr>
        <p:blipFill>
          <a:blip r:embed="rId2" cstate="print"/>
          <a:stretch>
            <a:fillRect/>
          </a:stretch>
        </p:blipFill>
        <p:spPr>
          <a:xfrm>
            <a:off x="3203848" y="0"/>
            <a:ext cx="6859743" cy="6597352"/>
          </a:xfrm>
          <a:prstGeom prst="rect">
            <a:avLst/>
          </a:prstGeom>
        </p:spPr>
      </p:pic>
      <p:sp>
        <p:nvSpPr>
          <p:cNvPr id="13" name="橢圓 12"/>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向右箭號 13"/>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7" name="文字方塊 16"/>
          <p:cNvSpPr txBox="1"/>
          <p:nvPr/>
        </p:nvSpPr>
        <p:spPr>
          <a:xfrm>
            <a:off x="212626" y="1373332"/>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smtClean="0"/>
              <a:t>步驟</a:t>
            </a:r>
            <a:r>
              <a:rPr lang="en-US" altLang="zh-TW" dirty="0" smtClean="0"/>
              <a:t>2.</a:t>
            </a:r>
            <a:r>
              <a:rPr lang="zh-TW" altLang="en-US" dirty="0" smtClean="0"/>
              <a:t>上傳檔案</a:t>
            </a:r>
            <a:endParaRPr lang="zh-TW" altLang="zh-TW" dirty="0"/>
          </a:p>
        </p:txBody>
      </p:sp>
      <p:sp>
        <p:nvSpPr>
          <p:cNvPr id="18"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416127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25</a:t>
            </a:fld>
            <a:endParaRPr lang="en-US" altLang="zh-TW"/>
          </a:p>
        </p:txBody>
      </p:sp>
      <p:pic>
        <p:nvPicPr>
          <p:cNvPr id="13" name="圖片 12"/>
          <p:cNvPicPr>
            <a:picLocks noChangeAspect="1"/>
          </p:cNvPicPr>
          <p:nvPr/>
        </p:nvPicPr>
        <p:blipFill rotWithShape="1">
          <a:blip r:embed="rId2" cstate="print"/>
          <a:srcRect l="3006" t="3785" r="4670"/>
          <a:stretch/>
        </p:blipFill>
        <p:spPr>
          <a:xfrm>
            <a:off x="3011557" y="1359304"/>
            <a:ext cx="5848902" cy="3069268"/>
          </a:xfrm>
          <a:prstGeom prst="rect">
            <a:avLst/>
          </a:prstGeom>
        </p:spPr>
      </p:pic>
      <p:sp>
        <p:nvSpPr>
          <p:cNvPr id="14" name="矩形 13"/>
          <p:cNvSpPr/>
          <p:nvPr/>
        </p:nvSpPr>
        <p:spPr>
          <a:xfrm>
            <a:off x="7620069" y="3151975"/>
            <a:ext cx="1152128" cy="720080"/>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7" name="圖片 16"/>
          <p:cNvPicPr>
            <a:picLocks noChangeAspect="1"/>
          </p:cNvPicPr>
          <p:nvPr/>
        </p:nvPicPr>
        <p:blipFill>
          <a:blip r:embed="rId3" cstate="print"/>
          <a:stretch>
            <a:fillRect/>
          </a:stretch>
        </p:blipFill>
        <p:spPr>
          <a:xfrm>
            <a:off x="3033904" y="4498639"/>
            <a:ext cx="5837322" cy="1647882"/>
          </a:xfrm>
          <a:prstGeom prst="rect">
            <a:avLst/>
          </a:prstGeom>
        </p:spPr>
      </p:pic>
      <p:sp>
        <p:nvSpPr>
          <p:cNvPr id="19" name="矩形 18"/>
          <p:cNvSpPr/>
          <p:nvPr/>
        </p:nvSpPr>
        <p:spPr>
          <a:xfrm>
            <a:off x="7476053" y="4815915"/>
            <a:ext cx="1268240" cy="1017172"/>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2" name="橢圓 11"/>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8" name="向右箭號 17"/>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1" name="文字方塊 20"/>
          <p:cNvSpPr txBox="1"/>
          <p:nvPr/>
        </p:nvSpPr>
        <p:spPr>
          <a:xfrm>
            <a:off x="212626" y="1373332"/>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步驟</a:t>
            </a:r>
            <a:r>
              <a:rPr lang="en-US" altLang="zh-TW" dirty="0" smtClean="0"/>
              <a:t>2.</a:t>
            </a:r>
            <a:r>
              <a:rPr lang="zh-TW" altLang="en-US" dirty="0" smtClean="0"/>
              <a:t>上傳檔案</a:t>
            </a:r>
            <a:endParaRPr lang="zh-TW" altLang="zh-TW" dirty="0"/>
          </a:p>
        </p:txBody>
      </p:sp>
      <p:sp>
        <p:nvSpPr>
          <p:cNvPr id="22"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
        <p:nvSpPr>
          <p:cNvPr id="15" name="矩形 14"/>
          <p:cNvSpPr/>
          <p:nvPr/>
        </p:nvSpPr>
        <p:spPr>
          <a:xfrm>
            <a:off x="6660232" y="4815915"/>
            <a:ext cx="723252" cy="1017172"/>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3" name="矩形 22"/>
          <p:cNvSpPr/>
          <p:nvPr/>
        </p:nvSpPr>
        <p:spPr>
          <a:xfrm>
            <a:off x="5508104" y="2060848"/>
            <a:ext cx="1045096" cy="1017172"/>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xmlns="" val="4199587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cstate="print"/>
          <a:stretch>
            <a:fillRect/>
          </a:stretch>
        </p:blipFill>
        <p:spPr>
          <a:xfrm>
            <a:off x="880070" y="1553377"/>
            <a:ext cx="7806730" cy="1836878"/>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26</a:t>
            </a:fld>
            <a:endParaRPr lang="en-US" altLang="zh-TW"/>
          </a:p>
        </p:txBody>
      </p:sp>
      <p:sp>
        <p:nvSpPr>
          <p:cNvPr id="16" name="文字方塊 15"/>
          <p:cNvSpPr txBox="1"/>
          <p:nvPr/>
        </p:nvSpPr>
        <p:spPr>
          <a:xfrm>
            <a:off x="539552" y="989870"/>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步驟</a:t>
            </a:r>
            <a:r>
              <a:rPr lang="en-US" altLang="zh-TW" dirty="0" smtClean="0"/>
              <a:t>3.</a:t>
            </a:r>
            <a:r>
              <a:rPr lang="zh-TW" altLang="en-US" dirty="0" smtClean="0"/>
              <a:t>檢視檔案</a:t>
            </a:r>
            <a:endParaRPr lang="zh-TW" altLang="zh-TW" dirty="0"/>
          </a:p>
        </p:txBody>
      </p:sp>
      <p:sp>
        <p:nvSpPr>
          <p:cNvPr id="11" name="矩形 10"/>
          <p:cNvSpPr/>
          <p:nvPr/>
        </p:nvSpPr>
        <p:spPr>
          <a:xfrm>
            <a:off x="5431507" y="1706163"/>
            <a:ext cx="1152128" cy="1045490"/>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3" name="圖片 12"/>
          <p:cNvPicPr>
            <a:picLocks noChangeAspect="1"/>
          </p:cNvPicPr>
          <p:nvPr/>
        </p:nvPicPr>
        <p:blipFill>
          <a:blip r:embed="rId3" cstate="print"/>
          <a:stretch>
            <a:fillRect/>
          </a:stretch>
        </p:blipFill>
        <p:spPr>
          <a:xfrm>
            <a:off x="1248758" y="3500184"/>
            <a:ext cx="7069354" cy="1995686"/>
          </a:xfrm>
          <a:prstGeom prst="rect">
            <a:avLst/>
          </a:prstGeom>
        </p:spPr>
      </p:pic>
      <p:sp>
        <p:nvSpPr>
          <p:cNvPr id="14" name="矩形 13"/>
          <p:cNvSpPr/>
          <p:nvPr/>
        </p:nvSpPr>
        <p:spPr>
          <a:xfrm>
            <a:off x="3815665" y="3975281"/>
            <a:ext cx="1975882" cy="1152635"/>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5" name="橢圓 14"/>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7" name="向右箭號 1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8"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3098377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27</a:t>
            </a:fld>
            <a:endParaRPr lang="en-US" altLang="zh-TW"/>
          </a:p>
        </p:txBody>
      </p:sp>
      <p:sp>
        <p:nvSpPr>
          <p:cNvPr id="11" name="橢圓 10"/>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2" name="向右箭號 11"/>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
        <p:nvSpPr>
          <p:cNvPr id="14" name="文字方塊 13"/>
          <p:cNvSpPr txBox="1"/>
          <p:nvPr/>
        </p:nvSpPr>
        <p:spPr>
          <a:xfrm>
            <a:off x="539552" y="980728"/>
            <a:ext cx="3570208"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步驟</a:t>
            </a:r>
            <a:r>
              <a:rPr lang="en-US" altLang="zh-TW" dirty="0" smtClean="0"/>
              <a:t>4.</a:t>
            </a:r>
            <a:r>
              <a:rPr lang="zh-TW" altLang="en-US" dirty="0" smtClean="0"/>
              <a:t>檢視檔案及確認作業</a:t>
            </a:r>
            <a:endParaRPr lang="zh-TW" altLang="zh-TW" dirty="0"/>
          </a:p>
        </p:txBody>
      </p:sp>
      <p:pic>
        <p:nvPicPr>
          <p:cNvPr id="15" name="圖片 14"/>
          <p:cNvPicPr>
            <a:picLocks noChangeAspect="1"/>
          </p:cNvPicPr>
          <p:nvPr/>
        </p:nvPicPr>
        <p:blipFill rotWithShape="1">
          <a:blip r:embed="rId2" cstate="print"/>
          <a:srcRect t="7514" r="23355"/>
          <a:stretch/>
        </p:blipFill>
        <p:spPr>
          <a:xfrm>
            <a:off x="1043608" y="1417717"/>
            <a:ext cx="7200800" cy="4945271"/>
          </a:xfrm>
          <a:prstGeom prst="rect">
            <a:avLst/>
          </a:prstGeom>
        </p:spPr>
      </p:pic>
      <p:sp>
        <p:nvSpPr>
          <p:cNvPr id="17" name="矩形 16"/>
          <p:cNvSpPr/>
          <p:nvPr/>
        </p:nvSpPr>
        <p:spPr>
          <a:xfrm>
            <a:off x="1014661" y="5949280"/>
            <a:ext cx="1975882" cy="403414"/>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8" name="矩形 17"/>
          <p:cNvSpPr/>
          <p:nvPr/>
        </p:nvSpPr>
        <p:spPr>
          <a:xfrm>
            <a:off x="6207249" y="2815580"/>
            <a:ext cx="720080" cy="1181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945005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28</a:t>
            </a:fld>
            <a:endParaRPr lang="en-US" altLang="zh-TW"/>
          </a:p>
        </p:txBody>
      </p:sp>
      <p:sp>
        <p:nvSpPr>
          <p:cNvPr id="16" name="文字方塊 15"/>
          <p:cNvSpPr txBox="1"/>
          <p:nvPr/>
        </p:nvSpPr>
        <p:spPr>
          <a:xfrm>
            <a:off x="197644" y="1384370"/>
            <a:ext cx="3005951"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步驟</a:t>
            </a:r>
            <a:r>
              <a:rPr lang="en-US" altLang="zh-TW" dirty="0" smtClean="0"/>
              <a:t>5.</a:t>
            </a:r>
            <a:r>
              <a:rPr lang="zh-TW" altLang="en-US" dirty="0" smtClean="0"/>
              <a:t>下載</a:t>
            </a:r>
            <a:r>
              <a:rPr lang="zh-TW" altLang="en-US" dirty="0"/>
              <a:t>報名確認單</a:t>
            </a:r>
            <a:endParaRPr lang="zh-TW" altLang="zh-TW" dirty="0"/>
          </a:p>
        </p:txBody>
      </p:sp>
      <p:pic>
        <p:nvPicPr>
          <p:cNvPr id="9" name="圖片 8"/>
          <p:cNvPicPr>
            <a:picLocks noChangeAspect="1"/>
          </p:cNvPicPr>
          <p:nvPr/>
        </p:nvPicPr>
        <p:blipFill>
          <a:blip r:embed="rId2" cstate="print"/>
          <a:stretch>
            <a:fillRect/>
          </a:stretch>
        </p:blipFill>
        <p:spPr>
          <a:xfrm>
            <a:off x="3275856" y="0"/>
            <a:ext cx="6769089" cy="6510164"/>
          </a:xfrm>
          <a:prstGeom prst="rect">
            <a:avLst/>
          </a:prstGeom>
        </p:spPr>
      </p:pic>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Rectangle 2"/>
          <p:cNvSpPr txBox="1">
            <a:spLocks noChangeArrowheads="1"/>
          </p:cNvSpPr>
          <p:nvPr/>
        </p:nvSpPr>
        <p:spPr bwMode="auto">
          <a:xfrm>
            <a:off x="457200" y="274637"/>
            <a:ext cx="8229600" cy="1084667"/>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a:t>
            </a:r>
            <a:r>
              <a:rPr lang="zh-TW" altLang="en-US" sz="3600" kern="0" dirty="0" smtClean="0">
                <a:solidFill>
                  <a:srgbClr val="7030A0"/>
                </a:solidFill>
                <a:latin typeface="+mn-ea"/>
                <a:ea typeface="+mn-ea"/>
                <a:cs typeface="華康中黑體" pitchFamily="49" charset="-120"/>
              </a:rPr>
              <a:t>才</a:t>
            </a:r>
            <a:endParaRPr lang="en-US" altLang="zh-TW" sz="3600" kern="0" dirty="0" smtClean="0">
              <a:solidFill>
                <a:srgbClr val="7030A0"/>
              </a:solidFill>
              <a:latin typeface="+mn-ea"/>
              <a:ea typeface="+mn-ea"/>
              <a:cs typeface="華康中黑體" pitchFamily="49" charset="-120"/>
            </a:endParaRPr>
          </a:p>
          <a:p>
            <a:pPr>
              <a:defRPr/>
            </a:pP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Tree>
    <p:extLst>
      <p:ext uri="{BB962C8B-B14F-4D97-AF65-F5344CB8AC3E}">
        <p14:creationId xmlns:p14="http://schemas.microsoft.com/office/powerpoint/2010/main" xmlns="" val="800244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stretch>
            <a:fillRect/>
          </a:stretch>
        </p:blipFill>
        <p:spPr>
          <a:xfrm>
            <a:off x="1855912" y="914861"/>
            <a:ext cx="7129528" cy="2395470"/>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29</a:t>
            </a:fld>
            <a:endParaRPr lang="en-US" altLang="zh-TW"/>
          </a:p>
        </p:txBody>
      </p:sp>
      <p:sp>
        <p:nvSpPr>
          <p:cNvPr id="16" name="文字方塊 15"/>
          <p:cNvSpPr txBox="1"/>
          <p:nvPr/>
        </p:nvSpPr>
        <p:spPr>
          <a:xfrm>
            <a:off x="254471" y="1033660"/>
            <a:ext cx="2441694"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smtClean="0"/>
              <a:t>8.</a:t>
            </a:r>
            <a:r>
              <a:rPr lang="zh-TW" altLang="en-US" dirty="0" smtClean="0"/>
              <a:t>下載</a:t>
            </a:r>
            <a:r>
              <a:rPr lang="zh-TW" altLang="en-US" dirty="0"/>
              <a:t>報名確認單</a:t>
            </a:r>
            <a:endParaRPr lang="zh-TW" altLang="zh-TW" dirty="0"/>
          </a:p>
        </p:txBody>
      </p:sp>
      <p:sp>
        <p:nvSpPr>
          <p:cNvPr id="10" name="橢圓 9"/>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1" name="向右箭號 10"/>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2"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報名系統操作說明</a:t>
            </a:r>
          </a:p>
        </p:txBody>
      </p:sp>
      <p:sp>
        <p:nvSpPr>
          <p:cNvPr id="13" name="文字方塊 12"/>
          <p:cNvSpPr txBox="1"/>
          <p:nvPr/>
        </p:nvSpPr>
        <p:spPr>
          <a:xfrm>
            <a:off x="254471" y="3213686"/>
            <a:ext cx="3570208"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smtClean="0"/>
              <a:t>報名</a:t>
            </a:r>
            <a:r>
              <a:rPr lang="zh-TW" altLang="en-US" dirty="0"/>
              <a:t>成功、列印確認單留存</a:t>
            </a:r>
          </a:p>
        </p:txBody>
      </p:sp>
      <p:pic>
        <p:nvPicPr>
          <p:cNvPr id="14" name="圖片 13"/>
          <p:cNvPicPr>
            <a:picLocks noChangeAspect="1"/>
          </p:cNvPicPr>
          <p:nvPr/>
        </p:nvPicPr>
        <p:blipFill>
          <a:blip r:embed="rId3" cstate="print"/>
          <a:stretch>
            <a:fillRect/>
          </a:stretch>
        </p:blipFill>
        <p:spPr>
          <a:xfrm>
            <a:off x="3995936" y="3367942"/>
            <a:ext cx="3600400" cy="3668530"/>
          </a:xfrm>
          <a:prstGeom prst="rect">
            <a:avLst/>
          </a:prstGeom>
        </p:spPr>
      </p:pic>
      <p:sp>
        <p:nvSpPr>
          <p:cNvPr id="2" name="矩形 1"/>
          <p:cNvSpPr/>
          <p:nvPr/>
        </p:nvSpPr>
        <p:spPr>
          <a:xfrm>
            <a:off x="4788024" y="4149080"/>
            <a:ext cx="720080"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848100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a:t>
            </a:fld>
            <a:endParaRPr lang="en-US" altLang="zh-TW"/>
          </a:p>
        </p:txBody>
      </p:sp>
      <p:sp>
        <p:nvSpPr>
          <p:cNvPr id="6" name="標題 1"/>
          <p:cNvSpPr txBox="1">
            <a:spLocks/>
          </p:cNvSpPr>
          <p:nvPr/>
        </p:nvSpPr>
        <p:spPr bwMode="auto">
          <a:xfrm>
            <a:off x="152400" y="4127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dirty="0">
                <a:solidFill>
                  <a:schemeClr val="tx1"/>
                </a:solidFill>
                <a:latin typeface="+mn-ea"/>
              </a:rPr>
              <a:t>貳、招生網頁、簡章發售方式及查詢系統</a:t>
            </a:r>
            <a:endParaRPr lang="zh-TW" altLang="en-US" sz="3200" dirty="0">
              <a:solidFill>
                <a:schemeClr val="tx1"/>
              </a:solidFill>
              <a:latin typeface="+mn-ea"/>
              <a:ea typeface="+mn-ea"/>
            </a:endParaRPr>
          </a:p>
        </p:txBody>
      </p:sp>
      <p:sp>
        <p:nvSpPr>
          <p:cNvPr id="7" name="矩形 6"/>
          <p:cNvSpPr/>
          <p:nvPr/>
        </p:nvSpPr>
        <p:spPr>
          <a:xfrm>
            <a:off x="323528" y="1196752"/>
            <a:ext cx="3262432" cy="461665"/>
          </a:xfrm>
          <a:prstGeom prst="rect">
            <a:avLst/>
          </a:prstGeom>
        </p:spPr>
        <p:txBody>
          <a:bodyPr wrap="none">
            <a:spAutoFit/>
          </a:bodyPr>
          <a:lstStyle/>
          <a:p>
            <a:pPr>
              <a:buFontTx/>
              <a:buNone/>
              <a:defRPr/>
            </a:pPr>
            <a:r>
              <a:rPr lang="zh-TW" altLang="en-US" sz="2400" dirty="0" smtClean="0">
                <a:latin typeface="+mn-ea"/>
                <a:ea typeface="+mn-ea"/>
              </a:rPr>
              <a:t>一、</a:t>
            </a:r>
            <a:r>
              <a:rPr lang="zh-TW" altLang="en-US" sz="2400" dirty="0">
                <a:latin typeface="+mn-ea"/>
                <a:ea typeface="+mn-ea"/>
              </a:rPr>
              <a:t>簡章種類及工本費</a:t>
            </a:r>
          </a:p>
        </p:txBody>
      </p:sp>
      <p:graphicFrame>
        <p:nvGraphicFramePr>
          <p:cNvPr id="8" name="表格 7"/>
          <p:cNvGraphicFramePr>
            <a:graphicFrameLocks noGrp="1"/>
          </p:cNvGraphicFramePr>
          <p:nvPr>
            <p:extLst>
              <p:ext uri="{D42A27DB-BD31-4B8C-83A1-F6EECF244321}">
                <p14:modId xmlns:p14="http://schemas.microsoft.com/office/powerpoint/2010/main" xmlns="" val="3913361825"/>
              </p:ext>
            </p:extLst>
          </p:nvPr>
        </p:nvGraphicFramePr>
        <p:xfrm>
          <a:off x="473938" y="1700808"/>
          <a:ext cx="8193683" cy="4140271"/>
        </p:xfrm>
        <a:graphic>
          <a:graphicData uri="http://schemas.openxmlformats.org/drawingml/2006/table">
            <a:tbl>
              <a:tblPr/>
              <a:tblGrid>
                <a:gridCol w="1085850"/>
                <a:gridCol w="5318125"/>
                <a:gridCol w="591145"/>
                <a:gridCol w="1198563"/>
              </a:tblGrid>
              <a:tr h="920061">
                <a:tc>
                  <a:txBody>
                    <a:bodyPr/>
                    <a:lstStyle/>
                    <a:p>
                      <a:r>
                        <a:rPr lang="zh-TW" altLang="en-US" sz="2000" b="0" dirty="0">
                          <a:latin typeface="+mn-ea"/>
                          <a:ea typeface="+mn-ea"/>
                        </a:rPr>
                        <a:t>入學管道</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pPr algn="ctr"/>
                      <a:r>
                        <a:rPr lang="zh-TW" altLang="en-US" sz="2000" b="0" dirty="0">
                          <a:latin typeface="+mn-ea"/>
                          <a:ea typeface="+mn-ea"/>
                        </a:rPr>
                        <a:t>招生簡章名稱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r>
                        <a:rPr lang="zh-TW" altLang="en-US" sz="2000" b="0" dirty="0">
                          <a:latin typeface="+mn-ea"/>
                          <a:ea typeface="+mn-ea"/>
                        </a:rPr>
                        <a:t>簡章單價</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r>
                        <a:rPr lang="zh-TW" altLang="en-US" sz="2000" b="0" dirty="0">
                          <a:latin typeface="+mn-ea"/>
                          <a:ea typeface="+mn-ea"/>
                        </a:rPr>
                        <a:t>網站下載</a:t>
                      </a:r>
                      <a:br>
                        <a:rPr lang="zh-TW" altLang="en-US" sz="2000" b="0" dirty="0">
                          <a:latin typeface="+mn-ea"/>
                          <a:ea typeface="+mn-ea"/>
                        </a:rPr>
                      </a:br>
                      <a:r>
                        <a:rPr lang="en-US" altLang="zh-TW" sz="2000" b="0" dirty="0">
                          <a:latin typeface="+mn-ea"/>
                          <a:ea typeface="+mn-ea"/>
                        </a:rPr>
                        <a:t>/</a:t>
                      </a:r>
                      <a:r>
                        <a:rPr lang="zh-TW" altLang="en-US" sz="2000" b="0" dirty="0">
                          <a:latin typeface="+mn-ea"/>
                          <a:ea typeface="+mn-ea"/>
                        </a:rPr>
                        <a:t>發售時間</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r>
              <a:tr h="460030">
                <a:tc>
                  <a:txBody>
                    <a:bodyPr/>
                    <a:lstStyle/>
                    <a:p>
                      <a:r>
                        <a:rPr lang="zh-TW" altLang="en-US" sz="2000" b="0" dirty="0">
                          <a:latin typeface="+mn-ea"/>
                          <a:ea typeface="+mn-ea"/>
                        </a:rPr>
                        <a:t>四技</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zh-TW" altLang="en-US" sz="2000" b="0" dirty="0">
                          <a:latin typeface="+mn-ea"/>
                          <a:ea typeface="+mn-ea"/>
                        </a:rPr>
                        <a:t>繁星計畫聯合推薦甄選入學招生</a:t>
                      </a:r>
                      <a:r>
                        <a:rPr lang="zh-TW" altLang="en-US" sz="2000" b="0" dirty="0" smtClean="0">
                          <a:latin typeface="+mn-ea"/>
                          <a:ea typeface="+mn-ea"/>
                        </a:rPr>
                        <a:t>簡章</a:t>
                      </a:r>
                      <a:r>
                        <a:rPr lang="en-US" altLang="zh-TW" sz="2000" b="0" dirty="0" smtClean="0">
                          <a:latin typeface="+mn-ea"/>
                          <a:ea typeface="+mn-ea"/>
                        </a:rPr>
                        <a:t>(</a:t>
                      </a:r>
                      <a:r>
                        <a:rPr lang="zh-TW" altLang="en-US" sz="2000" b="0" dirty="0" smtClean="0">
                          <a:latin typeface="+mn-ea"/>
                          <a:ea typeface="+mn-ea"/>
                        </a:rPr>
                        <a:t>不</a:t>
                      </a:r>
                      <a:r>
                        <a:rPr lang="zh-TW" altLang="en-US" sz="2000" b="0" dirty="0">
                          <a:latin typeface="+mn-ea"/>
                          <a:ea typeface="+mn-ea"/>
                        </a:rPr>
                        <a:t>售紙本</a:t>
                      </a:r>
                      <a:r>
                        <a:rPr lang="en-US" altLang="zh-TW" sz="2000" b="0" dirty="0">
                          <a:latin typeface="+mn-ea"/>
                          <a:ea typeface="+mn-ea"/>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US" altLang="zh-TW" sz="2000" b="0" dirty="0" smtClean="0">
                          <a:latin typeface="+mn-ea"/>
                          <a:ea typeface="+mn-ea"/>
                        </a:rPr>
                        <a:t>--</a:t>
                      </a:r>
                      <a:endParaRPr lang="en-US" altLang="zh-TW" sz="2000" b="0"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altLang="zh-TW" sz="2000" b="0" dirty="0" smtClean="0">
                          <a:latin typeface="+mn-ea"/>
                          <a:ea typeface="+mn-ea"/>
                        </a:rPr>
                        <a:t>106.11.30</a:t>
                      </a:r>
                      <a:endParaRPr lang="zh-TW" altLang="en-US" sz="2000" b="0"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460030">
                <a:tc>
                  <a:txBody>
                    <a:bodyPr/>
                    <a:lstStyle/>
                    <a:p>
                      <a:r>
                        <a:rPr lang="zh-TW" altLang="en-US" sz="2000" b="1" dirty="0">
                          <a:latin typeface="+mn-ea"/>
                          <a:ea typeface="+mn-ea"/>
                        </a:rPr>
                        <a:t>四技二專</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000" b="1" dirty="0">
                          <a:latin typeface="+mn-ea"/>
                          <a:ea typeface="+mn-ea"/>
                        </a:rPr>
                        <a:t>技優保送入學招生</a:t>
                      </a:r>
                      <a:r>
                        <a:rPr lang="zh-TW" altLang="en-US" sz="2000" b="1" dirty="0" smtClean="0">
                          <a:latin typeface="+mn-ea"/>
                          <a:ea typeface="+mn-ea"/>
                        </a:rPr>
                        <a:t>簡章</a:t>
                      </a:r>
                      <a:r>
                        <a:rPr lang="en-US" altLang="zh-TW" sz="2000" b="1" dirty="0" smtClean="0">
                          <a:latin typeface="+mn-ea"/>
                          <a:ea typeface="+mn-ea"/>
                        </a:rPr>
                        <a:t>(</a:t>
                      </a:r>
                      <a:r>
                        <a:rPr lang="zh-TW" altLang="en-US" sz="2000" b="1" dirty="0" smtClean="0">
                          <a:latin typeface="+mn-ea"/>
                          <a:ea typeface="+mn-ea"/>
                        </a:rPr>
                        <a:t>不</a:t>
                      </a:r>
                      <a:r>
                        <a:rPr lang="zh-TW" altLang="en-US" sz="2000" b="1" dirty="0">
                          <a:latin typeface="+mn-ea"/>
                          <a:ea typeface="+mn-ea"/>
                        </a:rPr>
                        <a:t>售紙本</a:t>
                      </a:r>
                      <a:r>
                        <a:rPr lang="en-US" altLang="zh-TW" sz="2000" b="1" dirty="0">
                          <a:latin typeface="+mn-ea"/>
                          <a:ea typeface="+mn-ea"/>
                        </a:rPr>
                        <a:t>)</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TW" sz="2000" b="1" dirty="0" smtClean="0">
                          <a:latin typeface="+mn-ea"/>
                          <a:ea typeface="+mn-ea"/>
                        </a:rPr>
                        <a:t>--</a:t>
                      </a:r>
                      <a:endParaRPr lang="en-US" altLang="zh-TW"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2000" b="1" dirty="0" smtClean="0">
                          <a:latin typeface="+mn-ea"/>
                          <a:ea typeface="+mn-ea"/>
                        </a:rPr>
                        <a:t>106.12.13</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60030">
                <a:tc>
                  <a:txBody>
                    <a:bodyPr/>
                    <a:lstStyle/>
                    <a:p>
                      <a:r>
                        <a:rPr lang="zh-TW" altLang="en-US" sz="2000" b="1" dirty="0">
                          <a:latin typeface="+mn-ea"/>
                          <a:ea typeface="+mn-ea"/>
                        </a:rPr>
                        <a:t>四技二專</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000" b="1" dirty="0">
                          <a:latin typeface="+mn-ea"/>
                          <a:ea typeface="+mn-ea"/>
                        </a:rPr>
                        <a:t>技優甄審入學招生</a:t>
                      </a:r>
                      <a:r>
                        <a:rPr lang="zh-TW" altLang="en-US" sz="2000" b="1" dirty="0" smtClean="0">
                          <a:latin typeface="+mn-ea"/>
                          <a:ea typeface="+mn-ea"/>
                        </a:rPr>
                        <a:t>簡章</a:t>
                      </a:r>
                      <a:r>
                        <a:rPr lang="en-US" altLang="zh-TW" sz="2000" b="1" dirty="0" smtClean="0">
                          <a:latin typeface="+mn-ea"/>
                          <a:ea typeface="+mn-ea"/>
                        </a:rPr>
                        <a:t>(</a:t>
                      </a:r>
                      <a:r>
                        <a:rPr lang="zh-TW" altLang="en-US" sz="2000" b="1" dirty="0" smtClean="0">
                          <a:latin typeface="+mn-ea"/>
                          <a:ea typeface="+mn-ea"/>
                        </a:rPr>
                        <a:t>不</a:t>
                      </a:r>
                      <a:r>
                        <a:rPr lang="zh-TW" altLang="en-US" sz="2000" b="1" dirty="0">
                          <a:latin typeface="+mn-ea"/>
                          <a:ea typeface="+mn-ea"/>
                        </a:rPr>
                        <a:t>售紙</a:t>
                      </a:r>
                      <a:r>
                        <a:rPr lang="zh-TW" altLang="en-US" sz="2000" b="1" dirty="0" smtClean="0">
                          <a:latin typeface="+mn-ea"/>
                          <a:ea typeface="+mn-ea"/>
                        </a:rPr>
                        <a:t>本</a:t>
                      </a:r>
                      <a:r>
                        <a:rPr lang="en-US" altLang="zh-TW" sz="2000" b="1" dirty="0" smtClean="0">
                          <a:latin typeface="+mn-ea"/>
                          <a:ea typeface="+mn-ea"/>
                        </a:rPr>
                        <a:t>)</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TW" sz="2000" b="1" dirty="0" smtClean="0">
                          <a:latin typeface="+mn-ea"/>
                          <a:ea typeface="+mn-ea"/>
                        </a:rPr>
                        <a:t>--</a:t>
                      </a:r>
                      <a:endParaRPr lang="en-US" altLang="zh-TW"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2000" b="1" dirty="0" smtClean="0">
                          <a:latin typeface="+mn-ea"/>
                          <a:ea typeface="+mn-ea"/>
                        </a:rPr>
                        <a:t>106.12.13</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60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latin typeface="+mn-ea"/>
                          <a:ea typeface="+mn-ea"/>
                        </a:rPr>
                        <a:t>四</a:t>
                      </a:r>
                      <a:r>
                        <a:rPr lang="zh-TW" altLang="en-US" sz="2000" b="1" dirty="0" smtClean="0">
                          <a:latin typeface="+mn-ea"/>
                          <a:ea typeface="+mn-ea"/>
                        </a:rPr>
                        <a:t>技二專</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000" b="1" dirty="0" smtClean="0">
                          <a:latin typeface="+mn-ea"/>
                          <a:ea typeface="+mn-ea"/>
                        </a:rPr>
                        <a:t>特殊選才入學招生簡章</a:t>
                      </a:r>
                      <a:r>
                        <a:rPr lang="en-US" altLang="zh-TW" sz="2000" b="1" dirty="0" smtClean="0">
                          <a:latin typeface="+mn-ea"/>
                          <a:ea typeface="+mn-ea"/>
                        </a:rPr>
                        <a:t>(</a:t>
                      </a:r>
                      <a:r>
                        <a:rPr lang="zh-TW" altLang="en-US" sz="2000" b="1" dirty="0" smtClean="0">
                          <a:latin typeface="+mn-ea"/>
                          <a:ea typeface="+mn-ea"/>
                        </a:rPr>
                        <a:t>不售紙本</a:t>
                      </a:r>
                      <a:r>
                        <a:rPr lang="en-US" altLang="zh-TW" sz="2000" b="1" dirty="0" smtClean="0">
                          <a:latin typeface="+mn-ea"/>
                          <a:ea typeface="+mn-ea"/>
                        </a:rPr>
                        <a:t>)</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TW" sz="2000" b="1" dirty="0" smtClean="0">
                          <a:latin typeface="+mn-ea"/>
                          <a:ea typeface="+mn-ea"/>
                        </a:rPr>
                        <a:t>--</a:t>
                      </a:r>
                      <a:endParaRPr lang="en-US" altLang="zh-TW"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2000" b="1" dirty="0" smtClean="0">
                          <a:latin typeface="+mn-ea"/>
                          <a:ea typeface="+mn-ea"/>
                        </a:rPr>
                        <a:t>106.12.13</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60030">
                <a:tc>
                  <a:txBody>
                    <a:bodyPr/>
                    <a:lstStyle/>
                    <a:p>
                      <a:r>
                        <a:rPr lang="zh-TW" altLang="en-US" sz="2000" b="0" dirty="0">
                          <a:latin typeface="+mn-ea"/>
                          <a:ea typeface="+mn-ea"/>
                        </a:rPr>
                        <a:t>四技</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000" b="0" dirty="0">
                          <a:latin typeface="+mn-ea"/>
                          <a:ea typeface="+mn-ea"/>
                        </a:rPr>
                        <a:t>申請入學聯合招生</a:t>
                      </a:r>
                      <a:r>
                        <a:rPr lang="zh-TW" altLang="en-US" sz="2000" b="0" dirty="0" smtClean="0">
                          <a:latin typeface="+mn-ea"/>
                          <a:ea typeface="+mn-ea"/>
                        </a:rPr>
                        <a:t>簡章</a:t>
                      </a:r>
                      <a:r>
                        <a:rPr lang="en-US" altLang="zh-TW" sz="2000" b="0" dirty="0" smtClean="0">
                          <a:latin typeface="+mn-ea"/>
                          <a:ea typeface="+mn-ea"/>
                        </a:rPr>
                        <a:t>(</a:t>
                      </a:r>
                      <a:r>
                        <a:rPr lang="zh-TW" altLang="en-US" sz="2000" b="0" dirty="0" smtClean="0">
                          <a:latin typeface="+mn-ea"/>
                          <a:ea typeface="+mn-ea"/>
                        </a:rPr>
                        <a:t>限高中生報考</a:t>
                      </a:r>
                      <a:r>
                        <a:rPr lang="en-US" altLang="zh-TW" sz="2000" b="0" dirty="0" smtClean="0">
                          <a:latin typeface="+mn-ea"/>
                          <a:ea typeface="+mn-ea"/>
                        </a:rPr>
                        <a:t>)</a:t>
                      </a:r>
                      <a:endParaRPr lang="zh-TW" altLang="en-US" sz="2000" b="0"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TW" sz="2000" b="0" dirty="0">
                          <a:latin typeface="+mn-ea"/>
                          <a:ea typeface="+mn-ea"/>
                        </a:rPr>
                        <a:t>150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2000" b="0" dirty="0" smtClean="0">
                          <a:latin typeface="+mn-ea"/>
                          <a:ea typeface="+mn-ea"/>
                        </a:rPr>
                        <a:t>106.12.13</a:t>
                      </a:r>
                      <a:endParaRPr lang="zh-TW" altLang="en-US" sz="2000" b="0"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60030">
                <a:tc>
                  <a:txBody>
                    <a:bodyPr/>
                    <a:lstStyle/>
                    <a:p>
                      <a:r>
                        <a:rPr lang="zh-TW" altLang="en-US" sz="2000" b="1" dirty="0">
                          <a:latin typeface="+mn-ea"/>
                          <a:ea typeface="+mn-ea"/>
                        </a:rPr>
                        <a:t>四技二專</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zh-TW" altLang="en-US" sz="2000" b="1" dirty="0">
                          <a:latin typeface="+mn-ea"/>
                          <a:ea typeface="+mn-ea"/>
                        </a:rPr>
                        <a:t>甄選入學招生簡章</a:t>
                      </a:r>
                      <a:r>
                        <a:rPr lang="zh-TW" altLang="en-US" sz="2000" b="1" dirty="0" smtClean="0">
                          <a:latin typeface="+mn-ea"/>
                          <a:ea typeface="+mn-ea"/>
                        </a:rPr>
                        <a:t>總則</a:t>
                      </a:r>
                      <a:endParaRPr lang="en-US" altLang="zh-TW"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US" altLang="zh-TW" sz="2000" b="1" dirty="0">
                          <a:latin typeface="+mn-ea"/>
                          <a:ea typeface="+mn-ea"/>
                        </a:rPr>
                        <a:t>70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altLang="zh-TW" sz="2000" b="1" dirty="0" smtClean="0">
                          <a:latin typeface="+mn-ea"/>
                          <a:ea typeface="+mn-ea"/>
                        </a:rPr>
                        <a:t>106.12.13</a:t>
                      </a:r>
                      <a:endParaRPr lang="zh-TW" altLang="en-US" sz="2000" b="1"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460030">
                <a:tc>
                  <a:txBody>
                    <a:bodyPr/>
                    <a:lstStyle/>
                    <a:p>
                      <a:r>
                        <a:rPr lang="zh-TW" altLang="en-US" sz="2000" b="0" dirty="0">
                          <a:latin typeface="+mn-ea"/>
                          <a:ea typeface="+mn-ea"/>
                        </a:rPr>
                        <a:t>四技二專</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zh-TW" altLang="en-US" sz="2000" b="0" dirty="0">
                          <a:latin typeface="+mn-ea"/>
                          <a:ea typeface="+mn-ea"/>
                        </a:rPr>
                        <a:t>日間部聯合登記分發入學招生簡章</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US" altLang="zh-TW" sz="2000" b="0" dirty="0">
                          <a:latin typeface="+mn-ea"/>
                          <a:ea typeface="+mn-ea"/>
                        </a:rPr>
                        <a:t>70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altLang="zh-TW" sz="2000" b="0" dirty="0" smtClean="0">
                          <a:latin typeface="+mn-ea"/>
                          <a:ea typeface="+mn-ea"/>
                        </a:rPr>
                        <a:t>106.12.13</a:t>
                      </a:r>
                      <a:endParaRPr lang="zh-TW" altLang="en-US" sz="2000" b="0" dirty="0">
                        <a:latin typeface="+mn-ea"/>
                        <a:ea typeface="+mn-ea"/>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xmlns="" val="412337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25539"/>
            <a:ext cx="8229600" cy="1655390"/>
          </a:xfrm>
        </p:spPr>
        <p:txBody>
          <a:bodyPr/>
          <a:lstStyle/>
          <a:p>
            <a:pPr>
              <a:buFont typeface="Wingdings" panose="05000000000000000000" pitchFamily="2" charset="2"/>
              <a:buChar char="u"/>
            </a:pPr>
            <a:r>
              <a:rPr lang="en-US" altLang="zh-TW" sz="2400" dirty="0"/>
              <a:t>107</a:t>
            </a:r>
            <a:r>
              <a:rPr lang="zh-TW" altLang="zh-TW" sz="2400" dirty="0"/>
              <a:t>年</a:t>
            </a:r>
            <a:r>
              <a:rPr lang="en-US" altLang="zh-TW" sz="2400" dirty="0"/>
              <a:t>1</a:t>
            </a:r>
            <a:r>
              <a:rPr lang="zh-TW" altLang="zh-TW" sz="2400" dirty="0"/>
              <a:t>月</a:t>
            </a:r>
            <a:r>
              <a:rPr lang="en-US" altLang="zh-TW" sz="2400" dirty="0"/>
              <a:t>17</a:t>
            </a:r>
            <a:r>
              <a:rPr lang="zh-TW" altLang="zh-TW" sz="2400" dirty="0"/>
              <a:t>日</a:t>
            </a:r>
            <a:r>
              <a:rPr lang="en-US" altLang="zh-TW" sz="2400" dirty="0"/>
              <a:t>(</a:t>
            </a:r>
            <a:r>
              <a:rPr lang="zh-TW" altLang="zh-TW" sz="2400" dirty="0"/>
              <a:t>星期三</a:t>
            </a:r>
            <a:r>
              <a:rPr lang="en-US" altLang="zh-TW" sz="2400" dirty="0"/>
              <a:t>)10</a:t>
            </a:r>
            <a:r>
              <a:rPr lang="zh-TW" altLang="zh-TW" sz="2400" dirty="0"/>
              <a:t>：</a:t>
            </a:r>
            <a:r>
              <a:rPr lang="en-US" altLang="zh-TW" sz="2400" dirty="0"/>
              <a:t>00</a:t>
            </a:r>
            <a:r>
              <a:rPr lang="zh-TW" altLang="zh-TW" sz="2400" dirty="0" smtClean="0"/>
              <a:t>起</a:t>
            </a:r>
            <a:r>
              <a:rPr lang="zh-TW" altLang="zh-TW" sz="2400" dirty="0"/>
              <a:t>提供</a:t>
            </a:r>
            <a:r>
              <a:rPr lang="zh-TW" altLang="zh-TW" sz="2400" dirty="0" smtClean="0"/>
              <a:t>查詢</a:t>
            </a:r>
            <a:endParaRPr lang="en-US" altLang="zh-TW" sz="2400" dirty="0" smtClean="0"/>
          </a:p>
          <a:p>
            <a:pPr>
              <a:buFont typeface="Wingdings" panose="05000000000000000000" pitchFamily="2" charset="2"/>
              <a:buChar char="u"/>
            </a:pPr>
            <a:r>
              <a:rPr lang="zh-TW" altLang="zh-TW" sz="2400" dirty="0"/>
              <a:t>通過報名各校系科</a:t>
            </a:r>
            <a:r>
              <a:rPr lang="en-US" altLang="zh-TW" sz="2400" dirty="0"/>
              <a:t>(</a:t>
            </a:r>
            <a:r>
              <a:rPr lang="zh-TW" altLang="zh-TW" sz="2400" dirty="0"/>
              <a:t>組</a:t>
            </a:r>
            <a:r>
              <a:rPr lang="en-US" altLang="zh-TW" sz="2400" dirty="0"/>
              <a:t>)</a:t>
            </a:r>
            <a:r>
              <a:rPr lang="zh-TW" altLang="zh-TW" sz="2400" dirty="0"/>
              <a:t>、學程資格審查之考生</a:t>
            </a:r>
            <a:r>
              <a:rPr lang="zh-TW" altLang="zh-TW" sz="2400" dirty="0" smtClean="0"/>
              <a:t>，</a:t>
            </a:r>
            <a:r>
              <a:rPr lang="zh-TW" altLang="en-US" sz="2400" dirty="0" smtClean="0"/>
              <a:t>續辦理</a:t>
            </a:r>
            <a:r>
              <a:rPr lang="zh-TW" altLang="zh-TW" sz="2400" dirty="0" smtClean="0"/>
              <a:t>各</a:t>
            </a:r>
            <a:r>
              <a:rPr lang="zh-TW" altLang="zh-TW" sz="2400" dirty="0"/>
              <a:t>校系科</a:t>
            </a:r>
            <a:r>
              <a:rPr lang="en-US" altLang="zh-TW" sz="2400" dirty="0"/>
              <a:t>(</a:t>
            </a:r>
            <a:r>
              <a:rPr lang="zh-TW" altLang="zh-TW" sz="2400" dirty="0"/>
              <a:t>組</a:t>
            </a:r>
            <a:r>
              <a:rPr lang="en-US" altLang="zh-TW" sz="2400" dirty="0"/>
              <a:t>)</a:t>
            </a:r>
            <a:r>
              <a:rPr lang="zh-TW" altLang="zh-TW" sz="2400" dirty="0"/>
              <a:t>、學</a:t>
            </a:r>
            <a:r>
              <a:rPr lang="zh-TW" altLang="zh-TW" sz="2400" dirty="0" smtClean="0"/>
              <a:t>程「</a:t>
            </a:r>
            <a:r>
              <a:rPr lang="zh-TW" altLang="zh-TW" sz="2400" dirty="0"/>
              <a:t>繳交指定項目甄審費用」及「網路上傳備審資料並確定送出</a:t>
            </a:r>
            <a:r>
              <a:rPr lang="zh-TW" altLang="zh-TW" sz="2400" dirty="0" smtClean="0"/>
              <a:t>」</a:t>
            </a:r>
            <a:endParaRPr lang="zh-TW" altLang="en-US" sz="2400"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30</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smtClean="0">
                <a:solidFill>
                  <a:srgbClr val="7030A0"/>
                </a:solidFill>
                <a:latin typeface="+mn-ea"/>
                <a:ea typeface="+mn-ea"/>
              </a:rPr>
              <a:t>-</a:t>
            </a:r>
            <a:r>
              <a:rPr lang="zh-TW" altLang="en-US" b="1" kern="1200" dirty="0" smtClean="0">
                <a:solidFill>
                  <a:srgbClr val="7030A0"/>
                </a:solidFill>
                <a:latin typeface="+mn-ea"/>
                <a:ea typeface="+mn-ea"/>
              </a:rPr>
              <a:t>資格</a:t>
            </a:r>
            <a:r>
              <a:rPr lang="zh-TW" altLang="en-US" b="1" kern="1200" dirty="0">
                <a:solidFill>
                  <a:srgbClr val="7030A0"/>
                </a:solidFill>
                <a:latin typeface="+mn-ea"/>
                <a:ea typeface="+mn-ea"/>
              </a:rPr>
              <a:t>審查結果查詢</a:t>
            </a:r>
          </a:p>
        </p:txBody>
      </p:sp>
    </p:spTree>
    <p:extLst>
      <p:ext uri="{BB962C8B-B14F-4D97-AF65-F5344CB8AC3E}">
        <p14:creationId xmlns:p14="http://schemas.microsoft.com/office/powerpoint/2010/main" xmlns="" val="256308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31</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sz="3200" kern="1200" dirty="0" smtClean="0">
                <a:solidFill>
                  <a:schemeClr val="tx1"/>
                </a:solidFill>
                <a:latin typeface="華康超明體" panose="02020C09000000000000" pitchFamily="49" charset="-120"/>
                <a:ea typeface="華康超明體" panose="02020C09000000000000" pitchFamily="49" charset="-120"/>
              </a:rPr>
              <a:t>-</a:t>
            </a:r>
            <a:r>
              <a:rPr lang="zh-TW" altLang="en-US" sz="3200" kern="1200" dirty="0" smtClean="0">
                <a:solidFill>
                  <a:schemeClr val="tx1"/>
                </a:solidFill>
                <a:latin typeface="華康超明體" panose="02020C09000000000000" pitchFamily="49" charset="-120"/>
                <a:ea typeface="華康超明體" panose="02020C09000000000000" pitchFamily="49" charset="-120"/>
              </a:rPr>
              <a:t>作業流程</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
        <p:nvSpPr>
          <p:cNvPr id="20" name="文字方塊 19"/>
          <p:cNvSpPr txBox="1"/>
          <p:nvPr/>
        </p:nvSpPr>
        <p:spPr>
          <a:xfrm>
            <a:off x="1646964" y="1412776"/>
            <a:ext cx="461665" cy="4537075"/>
          </a:xfrm>
          <a:prstGeom prst="rect">
            <a:avLst/>
          </a:prstGeom>
          <a:solidFill>
            <a:schemeClr val="accent4">
              <a:lumMod val="40000"/>
              <a:lumOff val="6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r>
              <a:rPr lang="zh-TW" altLang="en-US" dirty="0" smtClean="0">
                <a:solidFill>
                  <a:schemeClr val="tx1"/>
                </a:solidFill>
              </a:rPr>
              <a:t>網路上傳備</a:t>
            </a:r>
            <a:r>
              <a:rPr lang="zh-TW" altLang="en-US" dirty="0">
                <a:solidFill>
                  <a:schemeClr val="tx1"/>
                </a:solidFill>
              </a:rPr>
              <a:t>審</a:t>
            </a:r>
            <a:r>
              <a:rPr lang="zh-TW" altLang="en-US" dirty="0" smtClean="0">
                <a:solidFill>
                  <a:schemeClr val="tx1"/>
                </a:solidFill>
              </a:rPr>
              <a:t>資料及繳交第二階段甄審費用</a:t>
            </a:r>
            <a:endParaRPr lang="zh-TW" altLang="en-US" dirty="0">
              <a:solidFill>
                <a:schemeClr val="tx1"/>
              </a:solidFill>
            </a:endParaRPr>
          </a:p>
        </p:txBody>
      </p:sp>
      <p:sp>
        <p:nvSpPr>
          <p:cNvPr id="22" name="文字方塊 21"/>
          <p:cNvSpPr txBox="1"/>
          <p:nvPr/>
        </p:nvSpPr>
        <p:spPr>
          <a:xfrm>
            <a:off x="2642085"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各招生委員學校進行</a:t>
            </a:r>
            <a:r>
              <a:rPr lang="zh-TW" altLang="en-US" dirty="0">
                <a:latin typeface="微軟正黑體" panose="020B0604030504040204" pitchFamily="34" charset="-120"/>
                <a:ea typeface="微軟正黑體" panose="020B0604030504040204" pitchFamily="34" charset="-120"/>
              </a:rPr>
              <a:t>第二階段指定項目</a:t>
            </a:r>
            <a:r>
              <a:rPr lang="zh-TW" altLang="en-US" dirty="0" smtClean="0">
                <a:latin typeface="微軟正黑體" panose="020B0604030504040204" pitchFamily="34" charset="-120"/>
                <a:ea typeface="微軟正黑體" panose="020B0604030504040204" pitchFamily="34" charset="-120"/>
              </a:rPr>
              <a:t>甄審</a:t>
            </a:r>
            <a:endParaRPr lang="zh-TW" altLang="en-US" dirty="0">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3637206"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甄審總</a:t>
            </a:r>
            <a:r>
              <a:rPr lang="zh-TW" altLang="en-US" dirty="0">
                <a:latin typeface="微軟正黑體" panose="020B0604030504040204" pitchFamily="34" charset="-120"/>
                <a:ea typeface="微軟正黑體" panose="020B0604030504040204" pitchFamily="34" charset="-120"/>
              </a:rPr>
              <a:t>成績公告</a:t>
            </a:r>
          </a:p>
        </p:txBody>
      </p:sp>
      <p:sp>
        <p:nvSpPr>
          <p:cNvPr id="26" name="文字方塊 25"/>
          <p:cNvSpPr txBox="1"/>
          <p:nvPr/>
        </p:nvSpPr>
        <p:spPr>
          <a:xfrm>
            <a:off x="4632327"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甄審結果公告</a:t>
            </a:r>
            <a:endParaRPr lang="zh-TW" altLang="en-US" dirty="0">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5627448"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登記就讀志願序</a:t>
            </a:r>
          </a:p>
        </p:txBody>
      </p:sp>
      <p:sp>
        <p:nvSpPr>
          <p:cNvPr id="30" name="文字方塊 29"/>
          <p:cNvSpPr txBox="1"/>
          <p:nvPr/>
        </p:nvSpPr>
        <p:spPr>
          <a:xfrm>
            <a:off x="6622569"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就讀志願序統一分發</a:t>
            </a:r>
          </a:p>
        </p:txBody>
      </p:sp>
      <p:sp>
        <p:nvSpPr>
          <p:cNvPr id="32" name="文字方塊 31"/>
          <p:cNvSpPr txBox="1"/>
          <p:nvPr/>
        </p:nvSpPr>
        <p:spPr>
          <a:xfrm>
            <a:off x="7617693" y="140513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分發錄取生報到</a:t>
            </a:r>
          </a:p>
        </p:txBody>
      </p:sp>
      <p:sp>
        <p:nvSpPr>
          <p:cNvPr id="34" name="文字方塊 33"/>
          <p:cNvSpPr txBox="1"/>
          <p:nvPr/>
        </p:nvSpPr>
        <p:spPr>
          <a:xfrm>
            <a:off x="651843"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pPr marL="85725" indent="-116205">
              <a:lnSpc>
                <a:spcPct val="100000"/>
              </a:lnSpc>
              <a:spcAft>
                <a:spcPts val="0"/>
              </a:spcAft>
            </a:pPr>
            <a:r>
              <a:rPr lang="zh-TW" altLang="zh-TW" kern="100" dirty="0">
                <a:solidFill>
                  <a:schemeClr val="tx1"/>
                </a:solidFill>
                <a:latin typeface="+mn-ea"/>
              </a:rPr>
              <a:t>報名及資格審查作業</a:t>
            </a:r>
          </a:p>
        </p:txBody>
      </p:sp>
      <p:cxnSp>
        <p:nvCxnSpPr>
          <p:cNvPr id="35" name="直線單箭頭接點 34"/>
          <p:cNvCxnSpPr>
            <a:stCxn id="34" idx="3"/>
            <a:endCxn id="20" idx="1"/>
          </p:cNvCxnSpPr>
          <p:nvPr/>
        </p:nvCxnSpPr>
        <p:spPr>
          <a:xfrm>
            <a:off x="1113508"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20" idx="3"/>
            <a:endCxn id="22" idx="1"/>
          </p:cNvCxnSpPr>
          <p:nvPr/>
        </p:nvCxnSpPr>
        <p:spPr>
          <a:xfrm>
            <a:off x="2108629"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22" idx="3"/>
            <a:endCxn id="24" idx="1"/>
          </p:cNvCxnSpPr>
          <p:nvPr/>
        </p:nvCxnSpPr>
        <p:spPr>
          <a:xfrm>
            <a:off x="3103750"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24" idx="3"/>
            <a:endCxn id="26" idx="1"/>
          </p:cNvCxnSpPr>
          <p:nvPr/>
        </p:nvCxnSpPr>
        <p:spPr>
          <a:xfrm>
            <a:off x="4098871"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26" idx="3"/>
            <a:endCxn id="28" idx="1"/>
          </p:cNvCxnSpPr>
          <p:nvPr/>
        </p:nvCxnSpPr>
        <p:spPr>
          <a:xfrm>
            <a:off x="5093992"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28" idx="3"/>
            <a:endCxn id="30" idx="1"/>
          </p:cNvCxnSpPr>
          <p:nvPr/>
        </p:nvCxnSpPr>
        <p:spPr>
          <a:xfrm>
            <a:off x="6089113"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0" idx="3"/>
            <a:endCxn id="32" idx="1"/>
          </p:cNvCxnSpPr>
          <p:nvPr/>
        </p:nvCxnSpPr>
        <p:spPr>
          <a:xfrm flipV="1">
            <a:off x="7084234" y="3673674"/>
            <a:ext cx="533459" cy="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2011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32</a:t>
            </a:fld>
            <a:endParaRPr lang="en-US" altLang="zh-TW"/>
          </a:p>
        </p:txBody>
      </p:sp>
      <p:sp>
        <p:nvSpPr>
          <p:cNvPr id="8" name="橢圓 7"/>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9" name="向右箭號 8"/>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smtClean="0">
                <a:solidFill>
                  <a:srgbClr val="7030A0"/>
                </a:solidFill>
                <a:latin typeface="+mn-ea"/>
                <a:ea typeface="+mn-ea"/>
                <a:cs typeface="華康中黑體" pitchFamily="49" charset="-120"/>
              </a:rPr>
              <a:t>備審資料上傳系統</a:t>
            </a:r>
            <a:r>
              <a:rPr lang="zh-TW" altLang="en-US" sz="2400" kern="0" dirty="0">
                <a:solidFill>
                  <a:srgbClr val="7030A0"/>
                </a:solidFill>
                <a:latin typeface="+mn-ea"/>
                <a:ea typeface="+mn-ea"/>
                <a:cs typeface="華康中黑體" pitchFamily="49" charset="-120"/>
              </a:rPr>
              <a:t>操作說明</a:t>
            </a:r>
          </a:p>
        </p:txBody>
      </p:sp>
      <p:pic>
        <p:nvPicPr>
          <p:cNvPr id="2" name="圖片 1"/>
          <p:cNvPicPr>
            <a:picLocks noChangeAspect="1"/>
          </p:cNvPicPr>
          <p:nvPr/>
        </p:nvPicPr>
        <p:blipFill>
          <a:blip r:embed="rId2" cstate="print"/>
          <a:stretch>
            <a:fillRect/>
          </a:stretch>
        </p:blipFill>
        <p:spPr>
          <a:xfrm>
            <a:off x="12779" y="981330"/>
            <a:ext cx="9144000" cy="5292219"/>
          </a:xfrm>
          <a:prstGeom prst="rect">
            <a:avLst/>
          </a:prstGeom>
        </p:spPr>
      </p:pic>
    </p:spTree>
    <p:extLst>
      <p:ext uri="{BB962C8B-B14F-4D97-AF65-F5344CB8AC3E}">
        <p14:creationId xmlns:p14="http://schemas.microsoft.com/office/powerpoint/2010/main" xmlns="" val="1722102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33</a:t>
            </a:fld>
            <a:endParaRPr lang="en-US" altLang="zh-TW"/>
          </a:p>
        </p:txBody>
      </p:sp>
      <p:sp>
        <p:nvSpPr>
          <p:cNvPr id="8" name="橢圓 7"/>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9" name="向右箭號 8"/>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smtClean="0">
                <a:solidFill>
                  <a:srgbClr val="7030A0"/>
                </a:solidFill>
                <a:latin typeface="+mn-ea"/>
                <a:ea typeface="+mn-ea"/>
                <a:cs typeface="華康中黑體" pitchFamily="49" charset="-120"/>
              </a:rPr>
              <a:t>-</a:t>
            </a:r>
            <a:r>
              <a:rPr lang="zh-TW" altLang="en-US" sz="2400" kern="0" dirty="0" smtClean="0">
                <a:solidFill>
                  <a:srgbClr val="7030A0"/>
                </a:solidFill>
                <a:latin typeface="+mn-ea"/>
                <a:ea typeface="+mn-ea"/>
                <a:cs typeface="華康中黑體" pitchFamily="49" charset="-120"/>
              </a:rPr>
              <a:t>備審資料上傳系統</a:t>
            </a:r>
            <a:r>
              <a:rPr lang="zh-TW" altLang="en-US" sz="2400" kern="0" dirty="0">
                <a:solidFill>
                  <a:srgbClr val="7030A0"/>
                </a:solidFill>
                <a:latin typeface="+mn-ea"/>
                <a:ea typeface="+mn-ea"/>
                <a:cs typeface="華康中黑體" pitchFamily="49" charset="-120"/>
              </a:rPr>
              <a:t>操作說明</a:t>
            </a:r>
          </a:p>
        </p:txBody>
      </p:sp>
      <p:pic>
        <p:nvPicPr>
          <p:cNvPr id="3" name="圖片 2"/>
          <p:cNvPicPr>
            <a:picLocks noChangeAspect="1"/>
          </p:cNvPicPr>
          <p:nvPr/>
        </p:nvPicPr>
        <p:blipFill>
          <a:blip r:embed="rId2" cstate="print"/>
          <a:stretch>
            <a:fillRect/>
          </a:stretch>
        </p:blipFill>
        <p:spPr>
          <a:xfrm>
            <a:off x="0" y="1502155"/>
            <a:ext cx="9144000" cy="3853689"/>
          </a:xfrm>
          <a:prstGeom prst="rect">
            <a:avLst/>
          </a:prstGeom>
        </p:spPr>
      </p:pic>
    </p:spTree>
    <p:extLst>
      <p:ext uri="{BB962C8B-B14F-4D97-AF65-F5344CB8AC3E}">
        <p14:creationId xmlns:p14="http://schemas.microsoft.com/office/powerpoint/2010/main" xmlns="" val="267572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34</a:t>
            </a:fld>
            <a:endParaRPr lang="en-US" altLang="zh-TW"/>
          </a:p>
        </p:txBody>
      </p:sp>
      <p:sp>
        <p:nvSpPr>
          <p:cNvPr id="5"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smtClean="0">
                <a:solidFill>
                  <a:srgbClr val="7030A0"/>
                </a:solidFill>
                <a:latin typeface="+mn-ea"/>
                <a:ea typeface="+mn-ea"/>
              </a:rPr>
              <a:t>-</a:t>
            </a:r>
            <a:r>
              <a:rPr lang="zh-TW" altLang="en-US" b="1" kern="1200" dirty="0" smtClean="0">
                <a:solidFill>
                  <a:srgbClr val="7030A0"/>
                </a:solidFill>
                <a:latin typeface="+mn-ea"/>
                <a:ea typeface="+mn-ea"/>
              </a:rPr>
              <a:t>指定</a:t>
            </a:r>
            <a:r>
              <a:rPr lang="zh-TW" altLang="en-US" b="1" kern="1200" dirty="0">
                <a:solidFill>
                  <a:srgbClr val="7030A0"/>
                </a:solidFill>
                <a:latin typeface="+mn-ea"/>
                <a:ea typeface="+mn-ea"/>
              </a:rPr>
              <a:t>項目甄審</a:t>
            </a:r>
          </a:p>
        </p:txBody>
      </p:sp>
      <p:sp>
        <p:nvSpPr>
          <p:cNvPr id="6" name="矩形 5"/>
          <p:cNvSpPr/>
          <p:nvPr/>
        </p:nvSpPr>
        <p:spPr>
          <a:xfrm>
            <a:off x="323528" y="1124744"/>
            <a:ext cx="8496944" cy="4247317"/>
          </a:xfrm>
          <a:prstGeom prst="rect">
            <a:avLst/>
          </a:prstGeom>
        </p:spPr>
        <p:txBody>
          <a:bodyPr wrap="square">
            <a:spAutoFit/>
          </a:bodyPr>
          <a:lstStyle/>
          <a:p>
            <a:pPr marL="285750" indent="-285750">
              <a:buFont typeface="Wingdings" panose="05000000000000000000" pitchFamily="2" charset="2"/>
              <a:buChar char="u"/>
            </a:pPr>
            <a:r>
              <a:rPr lang="zh-TW" altLang="en-US" dirty="0" smtClean="0">
                <a:latin typeface="+mn-ea"/>
                <a:ea typeface="+mn-ea"/>
              </a:rPr>
              <a:t>請詳閱</a:t>
            </a:r>
            <a:r>
              <a:rPr lang="zh-TW" altLang="zh-TW" dirty="0" smtClean="0">
                <a:latin typeface="+mn-ea"/>
                <a:ea typeface="+mn-ea"/>
              </a:rPr>
              <a:t>各</a:t>
            </a:r>
            <a:r>
              <a:rPr lang="zh-TW" altLang="zh-TW" dirty="0">
                <a:latin typeface="+mn-ea"/>
                <a:ea typeface="+mn-ea"/>
              </a:rPr>
              <a:t>校系科</a:t>
            </a:r>
            <a:r>
              <a:rPr lang="en-US" altLang="zh-TW" dirty="0">
                <a:latin typeface="+mn-ea"/>
                <a:ea typeface="+mn-ea"/>
              </a:rPr>
              <a:t>(</a:t>
            </a:r>
            <a:r>
              <a:rPr lang="zh-TW" altLang="zh-TW" dirty="0">
                <a:latin typeface="+mn-ea"/>
                <a:ea typeface="+mn-ea"/>
              </a:rPr>
              <a:t>組</a:t>
            </a:r>
            <a:r>
              <a:rPr lang="en-US" altLang="zh-TW" dirty="0">
                <a:latin typeface="+mn-ea"/>
                <a:ea typeface="+mn-ea"/>
              </a:rPr>
              <a:t>)</a:t>
            </a:r>
            <a:r>
              <a:rPr lang="zh-TW" altLang="zh-TW" dirty="0">
                <a:latin typeface="+mn-ea"/>
                <a:ea typeface="+mn-ea"/>
              </a:rPr>
              <a:t>、學程甄審辦法</a:t>
            </a:r>
            <a:r>
              <a:rPr lang="zh-TW" altLang="zh-TW" dirty="0" smtClean="0">
                <a:latin typeface="+mn-ea"/>
                <a:ea typeface="+mn-ea"/>
              </a:rPr>
              <a:t>，</a:t>
            </a:r>
            <a:r>
              <a:rPr lang="zh-TW" altLang="en-US" dirty="0" smtClean="0">
                <a:latin typeface="+mn-ea"/>
                <a:ea typeface="+mn-ea"/>
              </a:rPr>
              <a:t>含</a:t>
            </a:r>
            <a:r>
              <a:rPr lang="zh-TW" altLang="zh-TW" dirty="0" smtClean="0">
                <a:latin typeface="+mn-ea"/>
                <a:ea typeface="+mn-ea"/>
              </a:rPr>
              <a:t>招生名額</a:t>
            </a:r>
            <a:r>
              <a:rPr lang="zh-TW" altLang="en-US" dirty="0" smtClean="0">
                <a:latin typeface="+mn-ea"/>
                <a:ea typeface="+mn-ea"/>
              </a:rPr>
              <a:t>、</a:t>
            </a:r>
            <a:r>
              <a:rPr lang="zh-TW" altLang="zh-TW" dirty="0" smtClean="0">
                <a:latin typeface="+mn-ea"/>
                <a:ea typeface="+mn-ea"/>
              </a:rPr>
              <a:t>資格</a:t>
            </a:r>
            <a:r>
              <a:rPr lang="zh-TW" altLang="zh-TW" dirty="0">
                <a:latin typeface="+mn-ea"/>
                <a:ea typeface="+mn-ea"/>
              </a:rPr>
              <a:t>條件、資格繳驗注意事項、甄審方式【含甄審項目、要求考生繳交備審資料及指定項目甄審報名</a:t>
            </a:r>
            <a:r>
              <a:rPr lang="en-US" altLang="zh-TW" dirty="0">
                <a:latin typeface="+mn-ea"/>
                <a:ea typeface="+mn-ea"/>
              </a:rPr>
              <a:t>(</a:t>
            </a:r>
            <a:r>
              <a:rPr lang="zh-TW" altLang="zh-TW" dirty="0">
                <a:latin typeface="+mn-ea"/>
                <a:ea typeface="+mn-ea"/>
              </a:rPr>
              <a:t>網路上傳備審資料</a:t>
            </a:r>
            <a:r>
              <a:rPr lang="en-US" altLang="zh-TW" dirty="0">
                <a:latin typeface="+mn-ea"/>
                <a:ea typeface="+mn-ea"/>
              </a:rPr>
              <a:t>)</a:t>
            </a:r>
            <a:r>
              <a:rPr lang="zh-TW" altLang="zh-TW" dirty="0">
                <a:latin typeface="+mn-ea"/>
                <a:ea typeface="+mn-ea"/>
              </a:rPr>
              <a:t>截止日期、占總成績比例、同分參酌順序】、優待加分規定、指定項目甄審日期及費用、甄審注意事項、聯絡資訊及其他</a:t>
            </a:r>
            <a:r>
              <a:rPr lang="zh-TW" altLang="zh-TW" dirty="0" smtClean="0">
                <a:latin typeface="+mn-ea"/>
                <a:ea typeface="+mn-ea"/>
              </a:rPr>
              <a:t>注意事項</a:t>
            </a:r>
            <a:endParaRPr lang="en-US" altLang="zh-TW" dirty="0" smtClean="0">
              <a:latin typeface="+mn-ea"/>
              <a:ea typeface="+mn-ea"/>
            </a:endParaRPr>
          </a:p>
          <a:p>
            <a:pPr marL="285750" indent="-285750">
              <a:buFont typeface="Wingdings" panose="05000000000000000000" pitchFamily="2" charset="2"/>
              <a:buChar char="u"/>
            </a:pPr>
            <a:endParaRPr lang="en-US" altLang="zh-TW" b="1" kern="100" dirty="0" smtClean="0">
              <a:latin typeface="+mn-ea"/>
              <a:ea typeface="+mn-ea"/>
              <a:cs typeface="Times New Roman" panose="02020603050405020304" pitchFamily="18" charset="0"/>
            </a:endParaRPr>
          </a:p>
          <a:p>
            <a:pPr marL="285750" indent="-285750">
              <a:buFont typeface="Wingdings" panose="05000000000000000000" pitchFamily="2" charset="2"/>
              <a:buChar char="u"/>
            </a:pPr>
            <a:r>
              <a:rPr lang="zh-TW" altLang="zh-TW" b="1" kern="100" dirty="0" smtClean="0">
                <a:latin typeface="+mn-ea"/>
                <a:ea typeface="+mn-ea"/>
                <a:cs typeface="Times New Roman" panose="02020603050405020304" pitchFamily="18" charset="0"/>
              </a:rPr>
              <a:t>各</a:t>
            </a:r>
            <a:r>
              <a:rPr lang="zh-TW" altLang="zh-TW" b="1" kern="100" dirty="0">
                <a:latin typeface="+mn-ea"/>
                <a:ea typeface="+mn-ea"/>
                <a:cs typeface="Times New Roman" panose="02020603050405020304" pitchFamily="18" charset="0"/>
              </a:rPr>
              <a:t>甄審</a:t>
            </a:r>
            <a:r>
              <a:rPr lang="zh-TW" altLang="zh-TW" b="1" kern="100" dirty="0" smtClean="0">
                <a:latin typeface="+mn-ea"/>
                <a:ea typeface="+mn-ea"/>
                <a:cs typeface="Times New Roman" panose="02020603050405020304" pitchFamily="18" charset="0"/>
              </a:rPr>
              <a:t>學校於</a:t>
            </a:r>
            <a:r>
              <a:rPr lang="en-US" altLang="zh-TW" b="1" kern="100" dirty="0">
                <a:latin typeface="+mn-ea"/>
                <a:ea typeface="+mn-ea"/>
              </a:rPr>
              <a:t>107</a:t>
            </a:r>
            <a:r>
              <a:rPr lang="zh-TW" altLang="zh-TW" b="1" kern="100" dirty="0">
                <a:latin typeface="+mn-ea"/>
                <a:ea typeface="+mn-ea"/>
                <a:cs typeface="Times New Roman" panose="02020603050405020304" pitchFamily="18" charset="0"/>
              </a:rPr>
              <a:t>年</a:t>
            </a:r>
            <a:r>
              <a:rPr lang="en-US" altLang="zh-TW" b="1" kern="100" dirty="0">
                <a:latin typeface="+mn-ea"/>
                <a:ea typeface="+mn-ea"/>
              </a:rPr>
              <a:t>1</a:t>
            </a:r>
            <a:r>
              <a:rPr lang="zh-TW" altLang="zh-TW" b="1" kern="100" dirty="0">
                <a:latin typeface="+mn-ea"/>
                <a:ea typeface="+mn-ea"/>
                <a:cs typeface="Times New Roman" panose="02020603050405020304" pitchFamily="18" charset="0"/>
              </a:rPr>
              <a:t>月</a:t>
            </a:r>
            <a:r>
              <a:rPr lang="en-US" altLang="zh-TW" b="1" kern="100" dirty="0">
                <a:latin typeface="+mn-ea"/>
                <a:ea typeface="+mn-ea"/>
              </a:rPr>
              <a:t>18</a:t>
            </a:r>
            <a:r>
              <a:rPr lang="zh-TW" altLang="zh-TW" b="1" kern="100" dirty="0">
                <a:latin typeface="+mn-ea"/>
                <a:ea typeface="+mn-ea"/>
                <a:cs typeface="Times New Roman" panose="02020603050405020304" pitchFamily="18" charset="0"/>
              </a:rPr>
              <a:t>日</a:t>
            </a:r>
            <a:r>
              <a:rPr lang="en-US" altLang="zh-TW" b="1" kern="100" dirty="0">
                <a:latin typeface="+mn-ea"/>
                <a:ea typeface="+mn-ea"/>
              </a:rPr>
              <a:t>(</a:t>
            </a:r>
            <a:r>
              <a:rPr lang="zh-TW" altLang="zh-TW" b="1" kern="100" dirty="0">
                <a:latin typeface="+mn-ea"/>
                <a:ea typeface="+mn-ea"/>
                <a:cs typeface="Times New Roman" panose="02020603050405020304" pitchFamily="18" charset="0"/>
              </a:rPr>
              <a:t>星期四</a:t>
            </a:r>
            <a:r>
              <a:rPr lang="en-US" altLang="zh-TW" b="1" kern="100" dirty="0">
                <a:latin typeface="+mn-ea"/>
                <a:ea typeface="+mn-ea"/>
              </a:rPr>
              <a:t>)10</a:t>
            </a:r>
            <a:r>
              <a:rPr lang="zh-TW" altLang="zh-TW" b="1" kern="100" dirty="0">
                <a:latin typeface="+mn-ea"/>
                <a:ea typeface="+mn-ea"/>
                <a:cs typeface="Times New Roman" panose="02020603050405020304" pitchFamily="18" charset="0"/>
              </a:rPr>
              <a:t>：</a:t>
            </a:r>
            <a:r>
              <a:rPr lang="en-US" altLang="zh-TW" b="1" kern="100" dirty="0">
                <a:latin typeface="+mn-ea"/>
                <a:ea typeface="+mn-ea"/>
              </a:rPr>
              <a:t>00</a:t>
            </a:r>
            <a:r>
              <a:rPr lang="zh-TW" altLang="zh-TW" b="1" kern="100" dirty="0">
                <a:latin typeface="+mn-ea"/>
                <a:ea typeface="+mn-ea"/>
                <a:cs typeface="Times New Roman" panose="02020603050405020304" pitchFamily="18" charset="0"/>
              </a:rPr>
              <a:t>起</a:t>
            </a:r>
            <a:r>
              <a:rPr lang="zh-TW" altLang="zh-TW" kern="100" dirty="0">
                <a:latin typeface="+mn-ea"/>
                <a:ea typeface="+mn-ea"/>
                <a:cs typeface="Times New Roman" panose="02020603050405020304" pitchFamily="18" charset="0"/>
              </a:rPr>
              <a:t>，於各校網站公告舉行指定項目甄審</a:t>
            </a:r>
            <a:r>
              <a:rPr lang="zh-TW" altLang="zh-TW" kern="100" dirty="0" smtClean="0">
                <a:latin typeface="+mn-ea"/>
                <a:ea typeface="+mn-ea"/>
                <a:cs typeface="Times New Roman" panose="02020603050405020304" pitchFamily="18" charset="0"/>
              </a:rPr>
              <a:t>時間</a:t>
            </a:r>
            <a:r>
              <a:rPr lang="zh-TW" altLang="en-US" kern="100" dirty="0" smtClean="0">
                <a:latin typeface="+mn-ea"/>
                <a:ea typeface="+mn-ea"/>
                <a:cs typeface="Times New Roman" panose="02020603050405020304" pitchFamily="18" charset="0"/>
              </a:rPr>
              <a:t>，</a:t>
            </a:r>
            <a:r>
              <a:rPr lang="zh-TW" altLang="zh-TW" dirty="0" smtClean="0">
                <a:latin typeface="+mn-ea"/>
                <a:ea typeface="+mn-ea"/>
              </a:rPr>
              <a:t>考生依</a:t>
            </a:r>
            <a:r>
              <a:rPr lang="zh-TW" altLang="zh-TW" dirty="0">
                <a:latin typeface="+mn-ea"/>
                <a:ea typeface="+mn-ea"/>
              </a:rPr>
              <a:t>各校系科</a:t>
            </a:r>
            <a:r>
              <a:rPr lang="en-US" altLang="zh-TW" dirty="0">
                <a:latin typeface="+mn-ea"/>
                <a:ea typeface="+mn-ea"/>
              </a:rPr>
              <a:t>(</a:t>
            </a:r>
            <a:r>
              <a:rPr lang="zh-TW" altLang="zh-TW" dirty="0">
                <a:latin typeface="+mn-ea"/>
                <a:ea typeface="+mn-ea"/>
              </a:rPr>
              <a:t>組</a:t>
            </a:r>
            <a:r>
              <a:rPr lang="en-US" altLang="zh-TW" dirty="0">
                <a:latin typeface="+mn-ea"/>
                <a:ea typeface="+mn-ea"/>
              </a:rPr>
              <a:t>)</a:t>
            </a:r>
            <a:r>
              <a:rPr lang="zh-TW" altLang="zh-TW" dirty="0">
                <a:latin typeface="+mn-ea"/>
                <a:ea typeface="+mn-ea"/>
              </a:rPr>
              <a:t>、學程所指定之時間前往參加指定項目甄</a:t>
            </a:r>
            <a:r>
              <a:rPr lang="zh-TW" altLang="zh-TW" dirty="0" smtClean="0">
                <a:latin typeface="+mn-ea"/>
                <a:ea typeface="+mn-ea"/>
              </a:rPr>
              <a:t>審</a:t>
            </a:r>
            <a:endParaRPr lang="en-US" altLang="zh-TW" dirty="0" smtClean="0">
              <a:latin typeface="+mn-ea"/>
              <a:ea typeface="+mn-ea"/>
            </a:endParaRPr>
          </a:p>
          <a:p>
            <a:pPr marL="285750" indent="-285750">
              <a:buFont typeface="Wingdings" panose="05000000000000000000" pitchFamily="2" charset="2"/>
              <a:buChar char="u"/>
            </a:pPr>
            <a:endParaRPr lang="en-US" altLang="zh-TW" dirty="0" smtClean="0">
              <a:latin typeface="+mn-ea"/>
              <a:ea typeface="+mn-ea"/>
            </a:endParaRPr>
          </a:p>
          <a:p>
            <a:pPr marL="285750" indent="-285750">
              <a:buFont typeface="Wingdings" panose="05000000000000000000" pitchFamily="2" charset="2"/>
              <a:buChar char="u"/>
            </a:pPr>
            <a:r>
              <a:rPr lang="zh-TW" altLang="zh-TW" b="1" dirty="0" smtClean="0">
                <a:latin typeface="+mn-ea"/>
                <a:ea typeface="+mn-ea"/>
              </a:rPr>
              <a:t>考生</a:t>
            </a:r>
            <a:r>
              <a:rPr lang="zh-TW" altLang="zh-TW" b="1" dirty="0">
                <a:latin typeface="+mn-ea"/>
                <a:ea typeface="+mn-ea"/>
              </a:rPr>
              <a:t>若有</a:t>
            </a:r>
            <a:r>
              <a:rPr lang="en-US" altLang="zh-TW" b="1" dirty="0">
                <a:latin typeface="+mn-ea"/>
                <a:ea typeface="+mn-ea"/>
              </a:rPr>
              <a:t>1</a:t>
            </a:r>
            <a:r>
              <a:rPr lang="zh-TW" altLang="zh-TW" b="1" dirty="0">
                <a:latin typeface="+mn-ea"/>
                <a:ea typeface="+mn-ea"/>
              </a:rPr>
              <a:t>項指定項目甄審成績為</a:t>
            </a:r>
            <a:r>
              <a:rPr lang="en-US" altLang="zh-TW" b="1" dirty="0">
                <a:latin typeface="+mn-ea"/>
                <a:ea typeface="+mn-ea"/>
              </a:rPr>
              <a:t>0</a:t>
            </a:r>
            <a:r>
              <a:rPr lang="zh-TW" altLang="zh-TW" b="1" dirty="0">
                <a:latin typeface="+mn-ea"/>
                <a:ea typeface="+mn-ea"/>
              </a:rPr>
              <a:t>分或缺考者，則不予</a:t>
            </a:r>
            <a:r>
              <a:rPr lang="zh-TW" altLang="zh-TW" b="1" dirty="0" smtClean="0">
                <a:latin typeface="+mn-ea"/>
                <a:ea typeface="+mn-ea"/>
              </a:rPr>
              <a:t>錄取</a:t>
            </a:r>
            <a:endParaRPr lang="en-US" altLang="zh-TW" b="1" dirty="0" smtClean="0">
              <a:latin typeface="+mn-ea"/>
              <a:ea typeface="+mn-ea"/>
            </a:endParaRPr>
          </a:p>
          <a:p>
            <a:pPr marL="285750" indent="-285750">
              <a:buFont typeface="Wingdings" panose="05000000000000000000" pitchFamily="2" charset="2"/>
              <a:buChar char="u"/>
            </a:pPr>
            <a:endParaRPr lang="en-US" altLang="zh-TW" b="1" dirty="0" smtClean="0">
              <a:latin typeface="+mn-ea"/>
              <a:ea typeface="+mn-ea"/>
            </a:endParaRPr>
          </a:p>
          <a:p>
            <a:pPr marL="285750" indent="-285750">
              <a:buFont typeface="Wingdings" panose="05000000000000000000" pitchFamily="2" charset="2"/>
              <a:buChar char="u"/>
            </a:pPr>
            <a:r>
              <a:rPr lang="zh-TW" altLang="zh-TW" dirty="0">
                <a:latin typeface="+mn-ea"/>
                <a:ea typeface="+mn-ea"/>
              </a:rPr>
              <a:t>本委員會</a:t>
            </a:r>
            <a:r>
              <a:rPr lang="zh-TW" altLang="zh-TW" dirty="0" smtClean="0">
                <a:latin typeface="+mn-ea"/>
                <a:ea typeface="+mn-ea"/>
              </a:rPr>
              <a:t>網站於</a:t>
            </a:r>
            <a:r>
              <a:rPr lang="en-US" altLang="zh-TW" dirty="0">
                <a:latin typeface="+mn-ea"/>
                <a:ea typeface="+mn-ea"/>
              </a:rPr>
              <a:t>107</a:t>
            </a:r>
            <a:r>
              <a:rPr lang="zh-TW" altLang="zh-TW" dirty="0">
                <a:latin typeface="+mn-ea"/>
                <a:ea typeface="+mn-ea"/>
              </a:rPr>
              <a:t>年</a:t>
            </a:r>
            <a:r>
              <a:rPr lang="en-US" altLang="zh-TW" dirty="0">
                <a:latin typeface="+mn-ea"/>
                <a:ea typeface="+mn-ea"/>
              </a:rPr>
              <a:t>1</a:t>
            </a:r>
            <a:r>
              <a:rPr lang="zh-TW" altLang="zh-TW" dirty="0">
                <a:latin typeface="+mn-ea"/>
                <a:ea typeface="+mn-ea"/>
              </a:rPr>
              <a:t>月</a:t>
            </a:r>
            <a:r>
              <a:rPr lang="en-US" altLang="zh-TW" dirty="0">
                <a:latin typeface="+mn-ea"/>
                <a:ea typeface="+mn-ea"/>
              </a:rPr>
              <a:t>26</a:t>
            </a:r>
            <a:r>
              <a:rPr lang="zh-TW" altLang="zh-TW" dirty="0">
                <a:latin typeface="+mn-ea"/>
                <a:ea typeface="+mn-ea"/>
              </a:rPr>
              <a:t>日</a:t>
            </a:r>
            <a:r>
              <a:rPr lang="en-US" altLang="zh-TW" dirty="0">
                <a:latin typeface="+mn-ea"/>
                <a:ea typeface="+mn-ea"/>
              </a:rPr>
              <a:t>(</a:t>
            </a:r>
            <a:r>
              <a:rPr lang="zh-TW" altLang="zh-TW" dirty="0">
                <a:latin typeface="+mn-ea"/>
                <a:ea typeface="+mn-ea"/>
              </a:rPr>
              <a:t>星期五</a:t>
            </a:r>
            <a:r>
              <a:rPr lang="en-US" altLang="zh-TW" dirty="0">
                <a:latin typeface="+mn-ea"/>
                <a:ea typeface="+mn-ea"/>
              </a:rPr>
              <a:t>)10</a:t>
            </a:r>
            <a:r>
              <a:rPr lang="zh-TW" altLang="zh-TW" dirty="0">
                <a:latin typeface="+mn-ea"/>
                <a:ea typeface="+mn-ea"/>
              </a:rPr>
              <a:t>：</a:t>
            </a:r>
            <a:r>
              <a:rPr lang="en-US" altLang="zh-TW" dirty="0">
                <a:latin typeface="+mn-ea"/>
                <a:ea typeface="+mn-ea"/>
              </a:rPr>
              <a:t>00</a:t>
            </a:r>
            <a:r>
              <a:rPr lang="zh-TW" altLang="zh-TW" dirty="0">
                <a:latin typeface="+mn-ea"/>
                <a:ea typeface="+mn-ea"/>
              </a:rPr>
              <a:t>起，提供考生查詢甄審總成績，</a:t>
            </a:r>
            <a:r>
              <a:rPr lang="zh-TW" altLang="zh-TW" b="1" dirty="0">
                <a:latin typeface="+mn-ea"/>
                <a:ea typeface="+mn-ea"/>
              </a:rPr>
              <a:t>不另寄紙本成績</a:t>
            </a:r>
            <a:r>
              <a:rPr lang="zh-TW" altLang="zh-TW" b="1" dirty="0" smtClean="0">
                <a:latin typeface="+mn-ea"/>
                <a:ea typeface="+mn-ea"/>
              </a:rPr>
              <a:t>通知</a:t>
            </a:r>
            <a:endParaRPr lang="en-US" altLang="zh-TW" b="1" dirty="0" smtClean="0">
              <a:latin typeface="+mn-ea"/>
              <a:ea typeface="+mn-ea"/>
            </a:endParaRPr>
          </a:p>
          <a:p>
            <a:pPr marL="285750" indent="-285750">
              <a:buFont typeface="Wingdings" panose="05000000000000000000" pitchFamily="2" charset="2"/>
              <a:buChar char="u"/>
            </a:pPr>
            <a:endParaRPr lang="en-US" altLang="zh-TW" b="1" dirty="0">
              <a:latin typeface="+mn-ea"/>
              <a:ea typeface="+mn-ea"/>
            </a:endParaRPr>
          </a:p>
          <a:p>
            <a:pPr marL="285750" indent="-285750">
              <a:buFont typeface="Wingdings" panose="05000000000000000000" pitchFamily="2" charset="2"/>
              <a:buChar char="u"/>
            </a:pPr>
            <a:r>
              <a:rPr lang="zh-TW" altLang="zh-TW" dirty="0" smtClean="0">
                <a:latin typeface="+mn-ea"/>
                <a:ea typeface="+mn-ea"/>
              </a:rPr>
              <a:t>各</a:t>
            </a:r>
            <a:r>
              <a:rPr lang="zh-TW" altLang="zh-TW" dirty="0">
                <a:latin typeface="+mn-ea"/>
                <a:ea typeface="+mn-ea"/>
              </a:rPr>
              <a:t>甄審學校於</a:t>
            </a:r>
            <a:r>
              <a:rPr lang="en-US" altLang="zh-TW" dirty="0">
                <a:latin typeface="+mn-ea"/>
                <a:ea typeface="+mn-ea"/>
              </a:rPr>
              <a:t>107</a:t>
            </a:r>
            <a:r>
              <a:rPr lang="zh-TW" altLang="zh-TW" dirty="0">
                <a:latin typeface="+mn-ea"/>
                <a:ea typeface="+mn-ea"/>
              </a:rPr>
              <a:t>年</a:t>
            </a:r>
            <a:r>
              <a:rPr lang="en-US" altLang="zh-TW" dirty="0">
                <a:latin typeface="+mn-ea"/>
                <a:ea typeface="+mn-ea"/>
              </a:rPr>
              <a:t>1</a:t>
            </a:r>
            <a:r>
              <a:rPr lang="zh-TW" altLang="zh-TW" dirty="0">
                <a:latin typeface="+mn-ea"/>
                <a:ea typeface="+mn-ea"/>
              </a:rPr>
              <a:t>月</a:t>
            </a:r>
            <a:r>
              <a:rPr lang="en-US" altLang="zh-TW" dirty="0">
                <a:latin typeface="+mn-ea"/>
                <a:ea typeface="+mn-ea"/>
              </a:rPr>
              <a:t>29</a:t>
            </a:r>
            <a:r>
              <a:rPr lang="zh-TW" altLang="zh-TW" dirty="0">
                <a:latin typeface="+mn-ea"/>
                <a:ea typeface="+mn-ea"/>
              </a:rPr>
              <a:t>日</a:t>
            </a:r>
            <a:r>
              <a:rPr lang="en-US" altLang="zh-TW" dirty="0">
                <a:latin typeface="+mn-ea"/>
                <a:ea typeface="+mn-ea"/>
              </a:rPr>
              <a:t>(</a:t>
            </a:r>
            <a:r>
              <a:rPr lang="zh-TW" altLang="zh-TW" dirty="0">
                <a:latin typeface="+mn-ea"/>
                <a:ea typeface="+mn-ea"/>
              </a:rPr>
              <a:t>星期一</a:t>
            </a:r>
            <a:r>
              <a:rPr lang="en-US" altLang="zh-TW" dirty="0">
                <a:latin typeface="+mn-ea"/>
                <a:ea typeface="+mn-ea"/>
              </a:rPr>
              <a:t>)10</a:t>
            </a:r>
            <a:r>
              <a:rPr lang="zh-TW" altLang="zh-TW" dirty="0">
                <a:latin typeface="+mn-ea"/>
                <a:ea typeface="+mn-ea"/>
              </a:rPr>
              <a:t>：</a:t>
            </a:r>
            <a:r>
              <a:rPr lang="en-US" altLang="zh-TW" dirty="0">
                <a:latin typeface="+mn-ea"/>
                <a:ea typeface="+mn-ea"/>
              </a:rPr>
              <a:t>00</a:t>
            </a:r>
            <a:r>
              <a:rPr lang="zh-TW" altLang="zh-TW" dirty="0">
                <a:latin typeface="+mn-ea"/>
                <a:ea typeface="+mn-ea"/>
              </a:rPr>
              <a:t>起在各校網站公告各系科</a:t>
            </a:r>
            <a:r>
              <a:rPr lang="en-US" altLang="zh-TW" dirty="0">
                <a:latin typeface="+mn-ea"/>
                <a:ea typeface="+mn-ea"/>
              </a:rPr>
              <a:t>(</a:t>
            </a:r>
            <a:r>
              <a:rPr lang="zh-TW" altLang="zh-TW" dirty="0">
                <a:latin typeface="+mn-ea"/>
                <a:ea typeface="+mn-ea"/>
              </a:rPr>
              <a:t>組</a:t>
            </a:r>
            <a:r>
              <a:rPr lang="en-US" altLang="zh-TW" dirty="0">
                <a:latin typeface="+mn-ea"/>
                <a:ea typeface="+mn-ea"/>
              </a:rPr>
              <a:t>)</a:t>
            </a:r>
            <a:r>
              <a:rPr lang="zh-TW" altLang="zh-TW" dirty="0">
                <a:latin typeface="+mn-ea"/>
                <a:ea typeface="+mn-ea"/>
              </a:rPr>
              <a:t>、學程甄審結果，考生亦可於當日</a:t>
            </a:r>
            <a:r>
              <a:rPr lang="en-US" altLang="zh-TW" dirty="0">
                <a:latin typeface="+mn-ea"/>
                <a:ea typeface="+mn-ea"/>
              </a:rPr>
              <a:t>10</a:t>
            </a:r>
            <a:r>
              <a:rPr lang="zh-TW" altLang="zh-TW" dirty="0">
                <a:latin typeface="+mn-ea"/>
                <a:ea typeface="+mn-ea"/>
              </a:rPr>
              <a:t>：</a:t>
            </a:r>
            <a:r>
              <a:rPr lang="en-US" altLang="zh-TW" dirty="0">
                <a:latin typeface="+mn-ea"/>
                <a:ea typeface="+mn-ea"/>
              </a:rPr>
              <a:t>00</a:t>
            </a:r>
            <a:r>
              <a:rPr lang="zh-TW" altLang="zh-TW" dirty="0">
                <a:latin typeface="+mn-ea"/>
                <a:ea typeface="+mn-ea"/>
              </a:rPr>
              <a:t>起至本委員會網站</a:t>
            </a:r>
            <a:r>
              <a:rPr lang="zh-TW" altLang="zh-TW" dirty="0" smtClean="0">
                <a:latin typeface="+mn-ea"/>
                <a:ea typeface="+mn-ea"/>
              </a:rPr>
              <a:t>查詢</a:t>
            </a:r>
            <a:r>
              <a:rPr lang="zh-TW" altLang="en-US" dirty="0" smtClean="0">
                <a:latin typeface="+mn-ea"/>
                <a:ea typeface="+mn-ea"/>
              </a:rPr>
              <a:t>，</a:t>
            </a:r>
            <a:r>
              <a:rPr lang="zh-TW" altLang="zh-TW" b="1" dirty="0" smtClean="0">
                <a:latin typeface="+mn-ea"/>
                <a:ea typeface="+mn-ea"/>
              </a:rPr>
              <a:t>不</a:t>
            </a:r>
            <a:r>
              <a:rPr lang="zh-TW" altLang="zh-TW" b="1" dirty="0">
                <a:latin typeface="+mn-ea"/>
                <a:ea typeface="+mn-ea"/>
              </a:rPr>
              <a:t>另寄書面</a:t>
            </a:r>
            <a:r>
              <a:rPr lang="zh-TW" altLang="zh-TW" b="1" dirty="0" smtClean="0">
                <a:latin typeface="+mn-ea"/>
                <a:ea typeface="+mn-ea"/>
              </a:rPr>
              <a:t>通知</a:t>
            </a:r>
            <a:endParaRPr lang="zh-TW" altLang="en-US" dirty="0">
              <a:latin typeface="+mn-ea"/>
              <a:ea typeface="+mn-ea"/>
            </a:endParaRPr>
          </a:p>
        </p:txBody>
      </p:sp>
    </p:spTree>
    <p:extLst>
      <p:ext uri="{BB962C8B-B14F-4D97-AF65-F5344CB8AC3E}">
        <p14:creationId xmlns:p14="http://schemas.microsoft.com/office/powerpoint/2010/main" xmlns="" val="2274595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35</a:t>
            </a:fld>
            <a:endParaRPr lang="en-US" altLang="zh-TW"/>
          </a:p>
        </p:txBody>
      </p:sp>
      <p:graphicFrame>
        <p:nvGraphicFramePr>
          <p:cNvPr id="5" name="表格 4"/>
          <p:cNvGraphicFramePr>
            <a:graphicFrameLocks noGrp="1"/>
          </p:cNvGraphicFramePr>
          <p:nvPr>
            <p:extLst>
              <p:ext uri="{D42A27DB-BD31-4B8C-83A1-F6EECF244321}">
                <p14:modId xmlns:p14="http://schemas.microsoft.com/office/powerpoint/2010/main" xmlns="" val="551494990"/>
              </p:ext>
            </p:extLst>
          </p:nvPr>
        </p:nvGraphicFramePr>
        <p:xfrm>
          <a:off x="755575" y="1216584"/>
          <a:ext cx="7632848" cy="2200275"/>
        </p:xfrm>
        <a:graphic>
          <a:graphicData uri="http://schemas.openxmlformats.org/drawingml/2006/table">
            <a:tbl>
              <a:tblPr bandRow="1">
                <a:tableStyleId>{00A15C55-8517-42AA-B614-E9B94910E393}</a:tableStyleId>
              </a:tblPr>
              <a:tblGrid>
                <a:gridCol w="3496612"/>
                <a:gridCol w="1850989"/>
                <a:gridCol w="2285247"/>
              </a:tblGrid>
              <a:tr h="209550">
                <a:tc>
                  <a:txBody>
                    <a:bodyPr/>
                    <a:lstStyle/>
                    <a:p>
                      <a:pPr algn="l" fontAlgn="ctr"/>
                      <a:r>
                        <a:rPr lang="zh-TW" altLang="en-US" sz="2000" b="1" u="none" strike="noStrike" dirty="0" smtClean="0">
                          <a:effectLst/>
                          <a:latin typeface="+mn-ea"/>
                          <a:ea typeface="+mn-ea"/>
                        </a:rPr>
                        <a:t>甄試日期</a:t>
                      </a:r>
                      <a:endParaRPr lang="zh-TW" altLang="en-US" sz="2000" b="1" i="0" u="none" strike="noStrike" dirty="0">
                        <a:solidFill>
                          <a:srgbClr val="000000"/>
                        </a:solidFill>
                        <a:effectLst/>
                        <a:latin typeface="+mn-ea"/>
                        <a:ea typeface="+mn-ea"/>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2000" b="1" u="none" strike="noStrike" dirty="0" smtClean="0">
                          <a:effectLst/>
                          <a:latin typeface="+mn-ea"/>
                          <a:ea typeface="+mn-ea"/>
                        </a:rPr>
                        <a:t>備審資料審查</a:t>
                      </a:r>
                      <a:endParaRPr lang="zh-TW" altLang="en-US" sz="2000" b="1" i="0" u="none" strike="noStrike" dirty="0" smtClean="0">
                        <a:solidFill>
                          <a:srgbClr val="000000"/>
                        </a:solidFill>
                        <a:effectLst/>
                        <a:latin typeface="+mn-ea"/>
                        <a:ea typeface="+mn-ea"/>
                      </a:endParaRPr>
                    </a:p>
                  </a:txBody>
                  <a:tcPr marL="9525" marR="9525" marT="9525" marB="0" anchor="ctr"/>
                </a:tc>
                <a:tc>
                  <a:txBody>
                    <a:bodyPr/>
                    <a:lstStyle/>
                    <a:p>
                      <a:pPr algn="l" fontAlgn="ctr"/>
                      <a:r>
                        <a:rPr lang="zh-TW" altLang="en-US" sz="2000" b="1" u="none" strike="noStrike" dirty="0" smtClean="0">
                          <a:effectLst/>
                          <a:latin typeface="+mn-ea"/>
                          <a:ea typeface="+mn-ea"/>
                        </a:rPr>
                        <a:t>面試、術科實作</a:t>
                      </a:r>
                      <a:endParaRPr lang="en-US" altLang="zh-TW" sz="2000" b="1"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dirty="0">
                          <a:effectLst/>
                          <a:latin typeface="+mn-ea"/>
                          <a:ea typeface="+mn-ea"/>
                        </a:rPr>
                        <a:t>107.01.18 (</a:t>
                      </a:r>
                      <a:r>
                        <a:rPr lang="zh-TW" altLang="en-US" sz="2000" u="none" strike="noStrike" dirty="0">
                          <a:effectLst/>
                          <a:latin typeface="+mn-ea"/>
                          <a:ea typeface="+mn-ea"/>
                        </a:rPr>
                        <a:t>四</a:t>
                      </a:r>
                      <a:r>
                        <a:rPr lang="en-US" altLang="zh-TW" sz="2000" u="none" strike="noStrike" dirty="0">
                          <a:effectLst/>
                          <a:latin typeface="+mn-ea"/>
                          <a:ea typeface="+mn-ea"/>
                        </a:rPr>
                        <a:t>)</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73</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dirty="0">
                          <a:effectLst/>
                          <a:latin typeface="+mn-ea"/>
                          <a:ea typeface="+mn-ea"/>
                        </a:rPr>
                        <a:t>107.01.19 (</a:t>
                      </a:r>
                      <a:r>
                        <a:rPr lang="zh-TW" altLang="en-US" sz="2000" u="none" strike="noStrike" dirty="0">
                          <a:effectLst/>
                          <a:latin typeface="+mn-ea"/>
                          <a:ea typeface="+mn-ea"/>
                        </a:rPr>
                        <a:t>五</a:t>
                      </a:r>
                      <a:r>
                        <a:rPr lang="en-US" altLang="zh-TW" sz="2000" u="none" strike="noStrike" dirty="0">
                          <a:effectLst/>
                          <a:latin typeface="+mn-ea"/>
                          <a:ea typeface="+mn-ea"/>
                        </a:rPr>
                        <a:t>)</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17</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a:effectLst/>
                          <a:latin typeface="+mn-ea"/>
                          <a:ea typeface="+mn-ea"/>
                        </a:rPr>
                        <a:t>107.01.20 (</a:t>
                      </a:r>
                      <a:r>
                        <a:rPr lang="zh-TW" altLang="en-US" sz="2000" u="none" strike="noStrike">
                          <a:effectLst/>
                          <a:latin typeface="+mn-ea"/>
                          <a:ea typeface="+mn-ea"/>
                        </a:rPr>
                        <a:t>六</a:t>
                      </a:r>
                      <a:r>
                        <a:rPr lang="en-US" altLang="zh-TW" sz="2000" u="none" strike="noStrike">
                          <a:effectLst/>
                          <a:latin typeface="+mn-ea"/>
                          <a:ea typeface="+mn-ea"/>
                        </a:rPr>
                        <a:t>)</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1</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smtClean="0">
                          <a:effectLst/>
                          <a:latin typeface="+mn-ea"/>
                          <a:ea typeface="+mn-ea"/>
                        </a:rPr>
                        <a:t>11</a:t>
                      </a:r>
                      <a:endParaRPr lang="en-US" altLang="zh-TW" sz="2000" b="0"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a:effectLst/>
                          <a:latin typeface="+mn-ea"/>
                          <a:ea typeface="+mn-ea"/>
                        </a:rPr>
                        <a:t>107.01.21 (</a:t>
                      </a:r>
                      <a:r>
                        <a:rPr lang="zh-TW" altLang="en-US" sz="2000" u="none" strike="noStrike">
                          <a:effectLst/>
                          <a:latin typeface="+mn-ea"/>
                          <a:ea typeface="+mn-ea"/>
                        </a:rPr>
                        <a:t>日</a:t>
                      </a:r>
                      <a:r>
                        <a:rPr lang="en-US" altLang="zh-TW" sz="2000" u="none" strike="noStrike">
                          <a:effectLst/>
                          <a:latin typeface="+mn-ea"/>
                          <a:ea typeface="+mn-ea"/>
                        </a:rPr>
                        <a:t>)</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smtClean="0">
                          <a:effectLst/>
                          <a:latin typeface="+mn-ea"/>
                          <a:ea typeface="+mn-ea"/>
                        </a:rPr>
                        <a:t>5</a:t>
                      </a:r>
                      <a:endParaRPr lang="en-US" altLang="zh-TW" sz="2000" b="0"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a:effectLst/>
                          <a:latin typeface="+mn-ea"/>
                          <a:ea typeface="+mn-ea"/>
                        </a:rPr>
                        <a:t>107.01.22 (</a:t>
                      </a:r>
                      <a:r>
                        <a:rPr lang="zh-TW" altLang="en-US" sz="2000" u="none" strike="noStrike">
                          <a:effectLst/>
                          <a:latin typeface="+mn-ea"/>
                          <a:ea typeface="+mn-ea"/>
                        </a:rPr>
                        <a:t>一</a:t>
                      </a:r>
                      <a:r>
                        <a:rPr lang="en-US" altLang="zh-TW" sz="2000" u="none" strike="noStrike">
                          <a:effectLst/>
                          <a:latin typeface="+mn-ea"/>
                          <a:ea typeface="+mn-ea"/>
                        </a:rPr>
                        <a:t>)</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12</a:t>
                      </a:r>
                      <a:endParaRPr lang="en-US" altLang="zh-TW" sz="2000" b="0" i="0" u="none" strike="noStrike" dirty="0">
                        <a:solidFill>
                          <a:srgbClr val="000000"/>
                        </a:solidFill>
                        <a:effectLst/>
                        <a:latin typeface="+mn-ea"/>
                        <a:ea typeface="+mn-ea"/>
                      </a:endParaRPr>
                    </a:p>
                  </a:txBody>
                  <a:tcPr marL="9525" marR="9525" marT="9525" marB="0" anchor="ctr"/>
                </a:tc>
              </a:tr>
              <a:tr h="209550">
                <a:tc>
                  <a:txBody>
                    <a:bodyPr/>
                    <a:lstStyle/>
                    <a:p>
                      <a:pPr algn="l" fontAlgn="ctr"/>
                      <a:r>
                        <a:rPr lang="en-US" altLang="zh-TW" sz="2000" u="none" strike="noStrike">
                          <a:effectLst/>
                          <a:latin typeface="+mn-ea"/>
                          <a:ea typeface="+mn-ea"/>
                        </a:rPr>
                        <a:t>107.01.23 (</a:t>
                      </a:r>
                      <a:r>
                        <a:rPr lang="zh-TW" altLang="en-US" sz="2000" u="none" strike="noStrike">
                          <a:effectLst/>
                          <a:latin typeface="+mn-ea"/>
                          <a:ea typeface="+mn-ea"/>
                        </a:rPr>
                        <a:t>二</a:t>
                      </a:r>
                      <a:r>
                        <a:rPr lang="en-US" altLang="zh-TW" sz="2000" u="none" strike="noStrike">
                          <a:effectLst/>
                          <a:latin typeface="+mn-ea"/>
                          <a:ea typeface="+mn-ea"/>
                        </a:rPr>
                        <a:t>)</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3</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smtClean="0">
                          <a:effectLst/>
                          <a:latin typeface="+mn-ea"/>
                          <a:ea typeface="+mn-ea"/>
                        </a:rPr>
                        <a:t>14</a:t>
                      </a:r>
                      <a:endParaRPr lang="en-US" altLang="zh-TW" sz="2000" b="0" i="0" u="none" strike="noStrike" dirty="0">
                        <a:solidFill>
                          <a:srgbClr val="000000"/>
                        </a:solidFill>
                        <a:effectLst/>
                        <a:latin typeface="+mn-ea"/>
                        <a:ea typeface="+mn-ea"/>
                      </a:endParaRPr>
                    </a:p>
                  </a:txBody>
                  <a:tcPr marL="9525" marR="9525" marT="9525" marB="0" anchor="ct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xmlns="" val="882447910"/>
              </p:ext>
            </p:extLst>
          </p:nvPr>
        </p:nvGraphicFramePr>
        <p:xfrm>
          <a:off x="755575" y="3784813"/>
          <a:ext cx="7632846" cy="2092458"/>
        </p:xfrm>
        <a:graphic>
          <a:graphicData uri="http://schemas.openxmlformats.org/drawingml/2006/table">
            <a:tbl>
              <a:tblPr bandRow="1">
                <a:tableStyleId>{00A15C55-8517-42AA-B614-E9B94910E393}</a:tableStyleId>
              </a:tblPr>
              <a:tblGrid>
                <a:gridCol w="2739474"/>
                <a:gridCol w="815562"/>
                <a:gridCol w="815562"/>
                <a:gridCol w="815562"/>
                <a:gridCol w="815562"/>
                <a:gridCol w="815562"/>
                <a:gridCol w="815562"/>
              </a:tblGrid>
              <a:tr h="697486">
                <a:tc>
                  <a:txBody>
                    <a:bodyPr/>
                    <a:lstStyle/>
                    <a:p>
                      <a:pPr algn="ctr" fontAlgn="ctr"/>
                      <a:r>
                        <a:rPr lang="zh-TW" altLang="en-US" sz="2000" b="1" i="0" u="none" strike="noStrike" dirty="0" smtClean="0">
                          <a:solidFill>
                            <a:srgbClr val="000000"/>
                          </a:solidFill>
                          <a:effectLst/>
                          <a:latin typeface="+mn-ea"/>
                          <a:ea typeface="+mn-ea"/>
                        </a:rPr>
                        <a:t>指定項目甄試方式</a:t>
                      </a:r>
                      <a:endParaRPr lang="zh-TW" altLang="en-US" sz="2000" b="1"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30%</a:t>
                      </a:r>
                      <a:endParaRPr lang="en-US" altLang="zh-TW" sz="2000" b="1"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40%</a:t>
                      </a:r>
                      <a:endParaRPr lang="en-US" altLang="zh-TW" sz="2000" b="1"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50%</a:t>
                      </a:r>
                      <a:endParaRPr lang="en-US" altLang="zh-TW" sz="2000" b="1"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60%</a:t>
                      </a:r>
                      <a:endParaRPr lang="en-US" altLang="zh-TW" sz="2000" b="1"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70%</a:t>
                      </a:r>
                      <a:endParaRPr lang="en-US" altLang="zh-TW" sz="2000" b="1"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100%</a:t>
                      </a:r>
                      <a:endParaRPr lang="en-US" altLang="zh-TW" sz="2000" b="1" i="0" u="none" strike="noStrike" dirty="0">
                        <a:solidFill>
                          <a:srgbClr val="000000"/>
                        </a:solidFill>
                        <a:effectLst/>
                        <a:latin typeface="+mn-ea"/>
                        <a:ea typeface="+mn-ea"/>
                      </a:endParaRPr>
                    </a:p>
                  </a:txBody>
                  <a:tcPr marL="9525" marR="9525" marT="9525" marB="0" anchor="ctr"/>
                </a:tc>
              </a:tr>
              <a:tr h="697486">
                <a:tc>
                  <a:txBody>
                    <a:bodyPr/>
                    <a:lstStyle/>
                    <a:p>
                      <a:pPr algn="ctr" fontAlgn="ctr"/>
                      <a:r>
                        <a:rPr lang="zh-TW" altLang="en-US" sz="2000" u="none" strike="noStrike" dirty="0" smtClean="0">
                          <a:effectLst/>
                          <a:latin typeface="+mn-ea"/>
                          <a:ea typeface="+mn-ea"/>
                        </a:rPr>
                        <a:t>備審資料審查</a:t>
                      </a:r>
                      <a:endParaRPr lang="zh-TW" altLang="en-US"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4</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9</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20</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a:effectLst/>
                          <a:latin typeface="+mn-ea"/>
                          <a:ea typeface="+mn-ea"/>
                        </a:rPr>
                        <a:t>6</a:t>
                      </a:r>
                      <a:endParaRPr lang="en-US" altLang="zh-TW" sz="2000" b="0" i="0" u="none" strike="noStrike">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u="none" strike="noStrike" dirty="0">
                          <a:effectLst/>
                          <a:latin typeface="+mn-ea"/>
                          <a:ea typeface="+mn-ea"/>
                        </a:rPr>
                        <a:t>55</a:t>
                      </a:r>
                      <a:endParaRPr lang="en-US" altLang="zh-TW" sz="2000" b="0" i="0" u="none" strike="noStrike" dirty="0">
                        <a:solidFill>
                          <a:srgbClr val="000000"/>
                        </a:solidFill>
                        <a:effectLst/>
                        <a:latin typeface="+mn-ea"/>
                        <a:ea typeface="+mn-ea"/>
                      </a:endParaRPr>
                    </a:p>
                  </a:txBody>
                  <a:tcPr marL="9525" marR="9525" marT="9525" marB="0" anchor="ctr"/>
                </a:tc>
              </a:tr>
              <a:tr h="69748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dirty="0" smtClean="0">
                          <a:effectLst/>
                          <a:latin typeface="+mn-ea"/>
                          <a:ea typeface="+mn-ea"/>
                        </a:rPr>
                        <a:t>面試、術科實作</a:t>
                      </a:r>
                      <a:endParaRPr lang="en-US" altLang="zh-TW" sz="2000" b="0" i="0" u="none" strike="noStrike" dirty="0" smtClean="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5</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7</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20</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7</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3</a:t>
                      </a:r>
                      <a:endParaRPr lang="en-US" altLang="zh-TW" sz="20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2000" b="0" i="0" u="none" strike="noStrike" dirty="0" smtClean="0">
                          <a:solidFill>
                            <a:srgbClr val="000000"/>
                          </a:solidFill>
                          <a:effectLst/>
                          <a:latin typeface="+mn-ea"/>
                          <a:ea typeface="+mn-ea"/>
                        </a:rPr>
                        <a:t>0</a:t>
                      </a:r>
                      <a:endParaRPr lang="zh-TW" altLang="en-US" sz="2000" b="0" i="0" u="none" strike="noStrike" dirty="0">
                        <a:solidFill>
                          <a:srgbClr val="000000"/>
                        </a:solidFill>
                        <a:effectLst/>
                        <a:latin typeface="+mn-ea"/>
                        <a:ea typeface="+mn-ea"/>
                      </a:endParaRPr>
                    </a:p>
                  </a:txBody>
                  <a:tcPr marL="9525" marR="9525" marT="9525" marB="0" anchor="ctr"/>
                </a:tc>
              </a:tr>
            </a:tbl>
          </a:graphicData>
        </a:graphic>
      </p:graphicFrame>
      <p:sp>
        <p:nvSpPr>
          <p:cNvPr id="8"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smtClean="0">
                <a:solidFill>
                  <a:srgbClr val="7030A0"/>
                </a:solidFill>
                <a:latin typeface="+mn-ea"/>
                <a:ea typeface="+mn-ea"/>
              </a:rPr>
              <a:t>-</a:t>
            </a:r>
            <a:r>
              <a:rPr lang="zh-TW" altLang="en-US" b="1" kern="1200" dirty="0" smtClean="0">
                <a:solidFill>
                  <a:srgbClr val="7030A0"/>
                </a:solidFill>
                <a:latin typeface="+mn-ea"/>
                <a:ea typeface="+mn-ea"/>
              </a:rPr>
              <a:t>指定</a:t>
            </a:r>
            <a:r>
              <a:rPr lang="zh-TW" altLang="en-US" b="1" kern="1200" dirty="0">
                <a:solidFill>
                  <a:srgbClr val="7030A0"/>
                </a:solidFill>
                <a:latin typeface="+mn-ea"/>
                <a:ea typeface="+mn-ea"/>
              </a:rPr>
              <a:t>項目甄審</a:t>
            </a:r>
          </a:p>
        </p:txBody>
      </p:sp>
    </p:spTree>
    <p:extLst>
      <p:ext uri="{BB962C8B-B14F-4D97-AF65-F5344CB8AC3E}">
        <p14:creationId xmlns:p14="http://schemas.microsoft.com/office/powerpoint/2010/main" xmlns="" val="27005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36</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sz="3200" kern="1200" dirty="0" smtClean="0">
                <a:solidFill>
                  <a:schemeClr val="tx1"/>
                </a:solidFill>
                <a:latin typeface="華康超明體" panose="02020C09000000000000" pitchFamily="49" charset="-120"/>
                <a:ea typeface="華康超明體" panose="02020C09000000000000" pitchFamily="49" charset="-120"/>
              </a:rPr>
              <a:t>-</a:t>
            </a:r>
            <a:r>
              <a:rPr lang="zh-TW" altLang="en-US" sz="3200" kern="1200" dirty="0" smtClean="0">
                <a:solidFill>
                  <a:schemeClr val="tx1"/>
                </a:solidFill>
                <a:latin typeface="華康超明體" panose="02020C09000000000000" pitchFamily="49" charset="-120"/>
                <a:ea typeface="華康超明體" panose="02020C09000000000000" pitchFamily="49" charset="-120"/>
              </a:rPr>
              <a:t>作業流程</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
        <p:nvSpPr>
          <p:cNvPr id="20" name="文字方塊 19"/>
          <p:cNvSpPr txBox="1"/>
          <p:nvPr/>
        </p:nvSpPr>
        <p:spPr>
          <a:xfrm>
            <a:off x="1646964"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r>
              <a:rPr lang="zh-TW" altLang="en-US" dirty="0" smtClean="0">
                <a:solidFill>
                  <a:schemeClr val="tx1"/>
                </a:solidFill>
              </a:rPr>
              <a:t>網路上傳備</a:t>
            </a:r>
            <a:r>
              <a:rPr lang="zh-TW" altLang="en-US" dirty="0">
                <a:solidFill>
                  <a:schemeClr val="tx1"/>
                </a:solidFill>
              </a:rPr>
              <a:t>審</a:t>
            </a:r>
            <a:r>
              <a:rPr lang="zh-TW" altLang="en-US" dirty="0" smtClean="0">
                <a:solidFill>
                  <a:schemeClr val="tx1"/>
                </a:solidFill>
              </a:rPr>
              <a:t>資料及繳交第二階段甄審費用</a:t>
            </a:r>
            <a:endParaRPr lang="zh-TW" altLang="en-US" dirty="0">
              <a:solidFill>
                <a:schemeClr val="tx1"/>
              </a:solidFill>
            </a:endParaRPr>
          </a:p>
        </p:txBody>
      </p:sp>
      <p:sp>
        <p:nvSpPr>
          <p:cNvPr id="22" name="文字方塊 21"/>
          <p:cNvSpPr txBox="1"/>
          <p:nvPr/>
        </p:nvSpPr>
        <p:spPr>
          <a:xfrm>
            <a:off x="2642085"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各招生委員學校進行</a:t>
            </a:r>
            <a:r>
              <a:rPr lang="zh-TW" altLang="en-US" dirty="0">
                <a:latin typeface="微軟正黑體" panose="020B0604030504040204" pitchFamily="34" charset="-120"/>
                <a:ea typeface="微軟正黑體" panose="020B0604030504040204" pitchFamily="34" charset="-120"/>
              </a:rPr>
              <a:t>第二階段指定項目</a:t>
            </a:r>
            <a:r>
              <a:rPr lang="zh-TW" altLang="en-US" dirty="0" smtClean="0">
                <a:latin typeface="微軟正黑體" panose="020B0604030504040204" pitchFamily="34" charset="-120"/>
                <a:ea typeface="微軟正黑體" panose="020B0604030504040204" pitchFamily="34" charset="-120"/>
              </a:rPr>
              <a:t>甄審</a:t>
            </a:r>
            <a:endParaRPr lang="zh-TW" altLang="en-US" dirty="0">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3637206"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甄審總</a:t>
            </a:r>
            <a:r>
              <a:rPr lang="zh-TW" altLang="en-US" dirty="0">
                <a:latin typeface="微軟正黑體" panose="020B0604030504040204" pitchFamily="34" charset="-120"/>
                <a:ea typeface="微軟正黑體" panose="020B0604030504040204" pitchFamily="34" charset="-120"/>
              </a:rPr>
              <a:t>成績公告</a:t>
            </a:r>
          </a:p>
        </p:txBody>
      </p:sp>
      <p:sp>
        <p:nvSpPr>
          <p:cNvPr id="26" name="文字方塊 25"/>
          <p:cNvSpPr txBox="1"/>
          <p:nvPr/>
        </p:nvSpPr>
        <p:spPr>
          <a:xfrm>
            <a:off x="4632327"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甄審結果公告</a:t>
            </a:r>
            <a:endParaRPr lang="zh-TW" altLang="en-US" dirty="0">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5627448" y="1412776"/>
            <a:ext cx="461665" cy="4537075"/>
          </a:xfrm>
          <a:prstGeom prst="rect">
            <a:avLst/>
          </a:prstGeom>
          <a:solidFill>
            <a:schemeClr val="accent4">
              <a:lumMod val="40000"/>
              <a:lumOff val="6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登記就讀志願序</a:t>
            </a:r>
          </a:p>
        </p:txBody>
      </p:sp>
      <p:sp>
        <p:nvSpPr>
          <p:cNvPr id="30" name="文字方塊 29"/>
          <p:cNvSpPr txBox="1"/>
          <p:nvPr/>
        </p:nvSpPr>
        <p:spPr>
          <a:xfrm>
            <a:off x="6622569"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就讀志願序統一分發</a:t>
            </a:r>
          </a:p>
        </p:txBody>
      </p:sp>
      <p:sp>
        <p:nvSpPr>
          <p:cNvPr id="32" name="文字方塊 31"/>
          <p:cNvSpPr txBox="1"/>
          <p:nvPr/>
        </p:nvSpPr>
        <p:spPr>
          <a:xfrm>
            <a:off x="7617693" y="140513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分發錄取生報到</a:t>
            </a:r>
          </a:p>
        </p:txBody>
      </p:sp>
      <p:sp>
        <p:nvSpPr>
          <p:cNvPr id="34" name="文字方塊 33"/>
          <p:cNvSpPr txBox="1"/>
          <p:nvPr/>
        </p:nvSpPr>
        <p:spPr>
          <a:xfrm>
            <a:off x="651843" y="1412776"/>
            <a:ext cx="461665" cy="4537075"/>
          </a:xfrm>
          <a:prstGeom prst="rect">
            <a:avLst/>
          </a:prstGeom>
          <a:solidFill>
            <a:schemeClr val="accent4">
              <a:lumMod val="20000"/>
              <a:lumOff val="80000"/>
            </a:schemeClr>
          </a:solidFill>
          <a:ln>
            <a:solidFill>
              <a:schemeClr val="accent4">
                <a:lumMod val="60000"/>
                <a:lumOff val="40000"/>
              </a:schemeClr>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pPr marL="85725" indent="-116205">
              <a:lnSpc>
                <a:spcPct val="100000"/>
              </a:lnSpc>
              <a:spcAft>
                <a:spcPts val="0"/>
              </a:spcAft>
            </a:pPr>
            <a:r>
              <a:rPr lang="zh-TW" altLang="zh-TW" kern="100" dirty="0">
                <a:solidFill>
                  <a:schemeClr val="tx1"/>
                </a:solidFill>
                <a:latin typeface="+mn-ea"/>
              </a:rPr>
              <a:t>報名及資格審查作業</a:t>
            </a:r>
          </a:p>
        </p:txBody>
      </p:sp>
      <p:cxnSp>
        <p:nvCxnSpPr>
          <p:cNvPr id="35" name="直線單箭頭接點 34"/>
          <p:cNvCxnSpPr>
            <a:stCxn id="34" idx="3"/>
            <a:endCxn id="20" idx="1"/>
          </p:cNvCxnSpPr>
          <p:nvPr/>
        </p:nvCxnSpPr>
        <p:spPr>
          <a:xfrm>
            <a:off x="1113508"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20" idx="3"/>
            <a:endCxn id="22" idx="1"/>
          </p:cNvCxnSpPr>
          <p:nvPr/>
        </p:nvCxnSpPr>
        <p:spPr>
          <a:xfrm>
            <a:off x="2108629"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22" idx="3"/>
            <a:endCxn id="24" idx="1"/>
          </p:cNvCxnSpPr>
          <p:nvPr/>
        </p:nvCxnSpPr>
        <p:spPr>
          <a:xfrm>
            <a:off x="3103750"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24" idx="3"/>
            <a:endCxn id="26" idx="1"/>
          </p:cNvCxnSpPr>
          <p:nvPr/>
        </p:nvCxnSpPr>
        <p:spPr>
          <a:xfrm>
            <a:off x="4098871"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26" idx="3"/>
            <a:endCxn id="28" idx="1"/>
          </p:cNvCxnSpPr>
          <p:nvPr/>
        </p:nvCxnSpPr>
        <p:spPr>
          <a:xfrm>
            <a:off x="5093992"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28" idx="3"/>
            <a:endCxn id="30" idx="1"/>
          </p:cNvCxnSpPr>
          <p:nvPr/>
        </p:nvCxnSpPr>
        <p:spPr>
          <a:xfrm>
            <a:off x="6089113" y="3681314"/>
            <a:ext cx="533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0" idx="3"/>
            <a:endCxn id="32" idx="1"/>
          </p:cNvCxnSpPr>
          <p:nvPr/>
        </p:nvCxnSpPr>
        <p:spPr>
          <a:xfrm flipV="1">
            <a:off x="7084234" y="3673674"/>
            <a:ext cx="533459" cy="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88729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37</a:t>
            </a:fld>
            <a:endParaRPr lang="en-US" altLang="zh-TW"/>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6" name="文字方塊 15"/>
          <p:cNvSpPr txBox="1"/>
          <p:nvPr/>
        </p:nvSpPr>
        <p:spPr>
          <a:xfrm>
            <a:off x="474663" y="914400"/>
            <a:ext cx="1313180"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zh-TW" altLang="en-US" dirty="0"/>
              <a:t>登入畫面</a:t>
            </a:r>
            <a:endParaRPr lang="zh-TW" altLang="zh-TW" dirty="0"/>
          </a:p>
        </p:txBody>
      </p:sp>
      <p:pic>
        <p:nvPicPr>
          <p:cNvPr id="8" name="圖片 7"/>
          <p:cNvPicPr>
            <a:picLocks noChangeAspect="1"/>
          </p:cNvPicPr>
          <p:nvPr/>
        </p:nvPicPr>
        <p:blipFill>
          <a:blip r:embed="rId2" cstate="print"/>
          <a:stretch>
            <a:fillRect/>
          </a:stretch>
        </p:blipFill>
        <p:spPr>
          <a:xfrm>
            <a:off x="683568" y="1437620"/>
            <a:ext cx="8136904" cy="5023425"/>
          </a:xfrm>
          <a:prstGeom prst="rect">
            <a:avLst/>
          </a:prstGeom>
        </p:spPr>
      </p:pic>
      <p:sp>
        <p:nvSpPr>
          <p:cNvPr id="11" name="橢圓 10"/>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2" name="向右箭號 11"/>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就讀志願登記系統操作說明</a:t>
            </a:r>
          </a:p>
        </p:txBody>
      </p:sp>
    </p:spTree>
    <p:extLst>
      <p:ext uri="{BB962C8B-B14F-4D97-AF65-F5344CB8AC3E}">
        <p14:creationId xmlns:p14="http://schemas.microsoft.com/office/powerpoint/2010/main" xmlns="" val="22164027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stretch>
            <a:fillRect/>
          </a:stretch>
        </p:blipFill>
        <p:spPr>
          <a:xfrm>
            <a:off x="0" y="1490802"/>
            <a:ext cx="9013613" cy="4663485"/>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38</a:t>
            </a:fld>
            <a:endParaRPr lang="en-US" altLang="zh-TW"/>
          </a:p>
        </p:txBody>
      </p:sp>
      <p:sp>
        <p:nvSpPr>
          <p:cNvPr id="16" name="文字方塊 15"/>
          <p:cNvSpPr txBox="1"/>
          <p:nvPr/>
        </p:nvSpPr>
        <p:spPr>
          <a:xfrm>
            <a:off x="457200" y="909426"/>
            <a:ext cx="2159566"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a:t>1.</a:t>
            </a:r>
            <a:r>
              <a:rPr lang="zh-TW" altLang="en-US" dirty="0"/>
              <a:t>閱讀注意事項</a:t>
            </a:r>
          </a:p>
        </p:txBody>
      </p:sp>
      <p:sp>
        <p:nvSpPr>
          <p:cNvPr id="11" name="橢圓 10"/>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向右箭號 12"/>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就讀志願登記系統操作說明</a:t>
            </a:r>
          </a:p>
        </p:txBody>
      </p:sp>
    </p:spTree>
    <p:extLst>
      <p:ext uri="{BB962C8B-B14F-4D97-AF65-F5344CB8AC3E}">
        <p14:creationId xmlns:p14="http://schemas.microsoft.com/office/powerpoint/2010/main" xmlns="" val="4293051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stretch>
            <a:fillRect/>
          </a:stretch>
        </p:blipFill>
        <p:spPr>
          <a:xfrm>
            <a:off x="457200" y="907504"/>
            <a:ext cx="8352928" cy="5966376"/>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39</a:t>
            </a:fld>
            <a:endParaRPr lang="en-US" altLang="zh-TW"/>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6" name="文字方塊 15"/>
          <p:cNvSpPr txBox="1"/>
          <p:nvPr/>
        </p:nvSpPr>
        <p:spPr>
          <a:xfrm>
            <a:off x="237331" y="960437"/>
            <a:ext cx="1877437" cy="430887"/>
          </a:xfrm>
          <a:prstGeom prst="rect">
            <a:avLst/>
          </a:prstGeom>
          <a:solidFill>
            <a:schemeClr val="accent4">
              <a:lumMod val="20000"/>
              <a:lumOff val="80000"/>
            </a:schemeClr>
          </a:solidFill>
        </p:spPr>
        <p:txBody>
          <a:bodyPr wrap="none" rtlCol="0">
            <a:spAutoFit/>
          </a:bodyPr>
          <a:lstStyle>
            <a:defPPr>
              <a:defRPr lang="zh-TW"/>
            </a:defPPr>
            <a:lvl1pPr>
              <a:defRPr sz="2200" b="1">
                <a:solidFill>
                  <a:srgbClr val="002060"/>
                </a:solidFill>
                <a:latin typeface="+mn-ea"/>
                <a:ea typeface="+mn-ea"/>
              </a:defRPr>
            </a:lvl1pPr>
          </a:lstStyle>
          <a:p>
            <a:r>
              <a:rPr lang="en-US" altLang="zh-TW" dirty="0"/>
              <a:t>2.</a:t>
            </a:r>
            <a:r>
              <a:rPr lang="zh-TW" altLang="en-US" dirty="0"/>
              <a:t>登記志願序</a:t>
            </a:r>
          </a:p>
        </p:txBody>
      </p:sp>
      <p:sp>
        <p:nvSpPr>
          <p:cNvPr id="14" name="橢圓 13"/>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7"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就讀志願登記系統操作說明</a:t>
            </a:r>
          </a:p>
        </p:txBody>
      </p:sp>
    </p:spTree>
    <p:extLst>
      <p:ext uri="{BB962C8B-B14F-4D97-AF65-F5344CB8AC3E}">
        <p14:creationId xmlns:p14="http://schemas.microsoft.com/office/powerpoint/2010/main" xmlns="" val="2295926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標題 1"/>
          <p:cNvSpPr>
            <a:spLocks noGrp="1"/>
          </p:cNvSpPr>
          <p:nvPr>
            <p:ph type="title"/>
          </p:nvPr>
        </p:nvSpPr>
        <p:spPr/>
        <p:txBody>
          <a:bodyPr/>
          <a:lstStyle/>
          <a:p>
            <a:pPr eaLnBrk="1" hangingPunct="1"/>
            <a:r>
              <a:rPr lang="zh-TW" altLang="en-US" sz="3200" dirty="0">
                <a:solidFill>
                  <a:schemeClr val="tx1"/>
                </a:solidFill>
                <a:latin typeface="+mn-ea"/>
                <a:ea typeface="+mn-ea"/>
              </a:rPr>
              <a:t>貳</a:t>
            </a:r>
            <a:r>
              <a:rPr lang="zh-TW" altLang="en-US" sz="3200" dirty="0" smtClean="0">
                <a:solidFill>
                  <a:schemeClr val="tx1"/>
                </a:solidFill>
                <a:latin typeface="+mn-ea"/>
                <a:ea typeface="+mn-ea"/>
              </a:rPr>
              <a:t>、招生</a:t>
            </a:r>
            <a:r>
              <a:rPr lang="zh-TW" altLang="en-US" sz="3200" dirty="0">
                <a:solidFill>
                  <a:schemeClr val="tx1"/>
                </a:solidFill>
                <a:latin typeface="+mn-ea"/>
                <a:ea typeface="+mn-ea"/>
              </a:rPr>
              <a:t>網頁、簡章發售方式及查詢系統</a:t>
            </a:r>
          </a:p>
        </p:txBody>
      </p:sp>
      <p:sp>
        <p:nvSpPr>
          <p:cNvPr id="3" name="內容版面配置區 2"/>
          <p:cNvSpPr>
            <a:spLocks noGrp="1"/>
          </p:cNvSpPr>
          <p:nvPr>
            <p:ph idx="1"/>
          </p:nvPr>
        </p:nvSpPr>
        <p:spPr>
          <a:xfrm>
            <a:off x="323850" y="1125539"/>
            <a:ext cx="8640763" cy="503262"/>
          </a:xfrm>
        </p:spPr>
        <p:txBody>
          <a:bodyPr/>
          <a:lstStyle/>
          <a:p>
            <a:pPr>
              <a:buFontTx/>
              <a:buNone/>
              <a:defRPr/>
            </a:pPr>
            <a:r>
              <a:rPr lang="zh-TW" altLang="en-US" sz="2400" dirty="0" smtClean="0">
                <a:latin typeface="+mn-ea"/>
                <a:cs typeface="+mj-cs"/>
              </a:rPr>
              <a:t>二、</a:t>
            </a:r>
            <a:r>
              <a:rPr lang="zh-TW" altLang="en-US" sz="2400" dirty="0" smtClean="0">
                <a:latin typeface="+mn-ea"/>
              </a:rPr>
              <a:t>網路訂購及</a:t>
            </a:r>
            <a:r>
              <a:rPr lang="zh-TW" altLang="en-US" sz="2400" dirty="0" smtClean="0">
                <a:latin typeface="+mn-ea"/>
                <a:cs typeface="+mj-cs"/>
              </a:rPr>
              <a:t>現場購買：</a:t>
            </a:r>
            <a:r>
              <a:rPr lang="en-US" altLang="zh-TW" sz="2400" dirty="0" smtClean="0">
                <a:latin typeface="+mn-ea"/>
              </a:rPr>
              <a:t>106.12.13</a:t>
            </a:r>
            <a:r>
              <a:rPr lang="zh-TW" altLang="en-US" sz="2400" dirty="0" smtClean="0">
                <a:latin typeface="+mn-ea"/>
              </a:rPr>
              <a:t>起至報名截止日</a:t>
            </a:r>
            <a:endParaRPr lang="en-US" altLang="zh-TW" sz="2400" dirty="0" smtClean="0">
              <a:latin typeface="+mn-ea"/>
            </a:endParaRPr>
          </a:p>
          <a:p>
            <a:pPr>
              <a:buFontTx/>
              <a:buNone/>
              <a:defRPr/>
            </a:pPr>
            <a:endParaRPr lang="en-US" altLang="zh-TW" sz="2400" dirty="0">
              <a:latin typeface="+mn-ea"/>
              <a:cs typeface="+mj-cs"/>
            </a:endParaRPr>
          </a:p>
          <a:p>
            <a:pPr>
              <a:buFontTx/>
              <a:buNone/>
              <a:defRPr/>
            </a:pPr>
            <a:endParaRPr lang="en-US" altLang="zh-TW" sz="2400" dirty="0" smtClean="0">
              <a:latin typeface="+mn-ea"/>
              <a:cs typeface="+mj-cs"/>
            </a:endParaRPr>
          </a:p>
          <a:p>
            <a:pPr>
              <a:buFontTx/>
              <a:buNone/>
              <a:defRPr/>
            </a:pPr>
            <a:endParaRPr lang="en-US" altLang="zh-TW" sz="2400" dirty="0">
              <a:latin typeface="+mn-ea"/>
              <a:cs typeface="+mj-cs"/>
            </a:endParaRPr>
          </a:p>
          <a:p>
            <a:pPr>
              <a:buFontTx/>
              <a:buNone/>
              <a:defRPr/>
            </a:pPr>
            <a:endParaRPr lang="en-US" altLang="zh-TW" sz="2400" dirty="0" smtClean="0">
              <a:latin typeface="+mn-ea"/>
              <a:cs typeface="+mj-cs"/>
            </a:endParaRPr>
          </a:p>
          <a:p>
            <a:pPr lvl="1">
              <a:buFontTx/>
              <a:buNone/>
              <a:defRPr/>
            </a:pPr>
            <a:endParaRPr lang="en-US" altLang="zh-TW" sz="2400" dirty="0" smtClean="0">
              <a:latin typeface="+mn-ea"/>
              <a:cs typeface="+mj-cs"/>
            </a:endParaRPr>
          </a:p>
        </p:txBody>
      </p:sp>
      <p:sp>
        <p:nvSpPr>
          <p:cNvPr id="21507" name="投影片編號版面配置區 3"/>
          <p:cNvSpPr>
            <a:spLocks noGrp="1"/>
          </p:cNvSpPr>
          <p:nvPr>
            <p:ph type="sldNum" sz="quarter" idx="12"/>
          </p:nvPr>
        </p:nvSpPr>
        <p:spPr>
          <a:noFill/>
        </p:spPr>
        <p:txBody>
          <a:bodyPr/>
          <a:lstStyle/>
          <a:p>
            <a:fld id="{135FD159-4A34-4895-813F-24456674C061}" type="slidenum">
              <a:rPr lang="zh-TW" altLang="en-US" smtClean="0">
                <a:latin typeface="+mn-ea"/>
                <a:ea typeface="+mn-ea"/>
              </a:rPr>
              <a:pPr/>
              <a:t>4</a:t>
            </a:fld>
            <a:endParaRPr lang="en-US" altLang="zh-TW" smtClean="0">
              <a:latin typeface="+mn-ea"/>
              <a:ea typeface="+mn-ea"/>
            </a:endParaRPr>
          </a:p>
        </p:txBody>
      </p:sp>
      <p:graphicFrame>
        <p:nvGraphicFramePr>
          <p:cNvPr id="6" name="表格 5"/>
          <p:cNvGraphicFramePr>
            <a:graphicFrameLocks noGrp="1"/>
          </p:cNvGraphicFramePr>
          <p:nvPr>
            <p:extLst/>
          </p:nvPr>
        </p:nvGraphicFramePr>
        <p:xfrm>
          <a:off x="940542" y="1633202"/>
          <a:ext cx="7746258" cy="4463950"/>
        </p:xfrm>
        <a:graphic>
          <a:graphicData uri="http://schemas.openxmlformats.org/drawingml/2006/table">
            <a:tbl>
              <a:tblPr/>
              <a:tblGrid>
                <a:gridCol w="954484"/>
                <a:gridCol w="2791645"/>
                <a:gridCol w="954484"/>
                <a:gridCol w="3045645"/>
              </a:tblGrid>
              <a:tr h="446395">
                <a:tc>
                  <a:txBody>
                    <a:bodyPr/>
                    <a:lstStyle/>
                    <a:p>
                      <a:pPr algn="ctr" fontAlgn="ctr">
                        <a:lnSpc>
                          <a:spcPct val="100000"/>
                        </a:lnSpc>
                      </a:pPr>
                      <a:r>
                        <a:rPr lang="zh-TW" altLang="en-US" sz="2000" b="0" i="0" u="none" strike="noStrike" dirty="0" smtClean="0">
                          <a:solidFill>
                            <a:schemeClr val="tx1"/>
                          </a:solidFill>
                          <a:latin typeface="+mn-ea"/>
                          <a:ea typeface="+mn-ea"/>
                        </a:rPr>
                        <a:t>臺北市</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國立臺北科技大學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嘉義區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大同技術學院</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新北市</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致</a:t>
                      </a:r>
                      <a:r>
                        <a:rPr lang="zh-TW" altLang="en-US" sz="2000" b="0" i="0" u="none" strike="noStrike" dirty="0" smtClean="0">
                          <a:solidFill>
                            <a:schemeClr val="tx1"/>
                          </a:solidFill>
                          <a:latin typeface="+mn-ea"/>
                          <a:ea typeface="+mn-ea"/>
                        </a:rPr>
                        <a:t>理科技大學</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smtClean="0">
                          <a:solidFill>
                            <a:schemeClr val="tx1"/>
                          </a:solidFill>
                          <a:latin typeface="+mn-ea"/>
                          <a:ea typeface="+mn-ea"/>
                        </a:rPr>
                        <a:t>臺南區</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smtClean="0">
                          <a:solidFill>
                            <a:schemeClr val="tx1"/>
                          </a:solidFill>
                          <a:latin typeface="+mn-ea"/>
                          <a:ea typeface="+mn-ea"/>
                        </a:rPr>
                        <a:t>國立臺</a:t>
                      </a:r>
                      <a:r>
                        <a:rPr lang="zh-TW" altLang="en-US" sz="2000" b="0" i="0" u="none" strike="noStrike" dirty="0">
                          <a:solidFill>
                            <a:schemeClr val="tx1"/>
                          </a:solidFill>
                          <a:latin typeface="+mn-ea"/>
                          <a:ea typeface="+mn-ea"/>
                        </a:rPr>
                        <a:t>南護理專科學校</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基隆區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經國管理暨健康學院</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高雄區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國立高雄應用科技大學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桃園區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萬能科技大學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屏東區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smtClean="0">
                          <a:solidFill>
                            <a:schemeClr val="tx1"/>
                          </a:solidFill>
                          <a:latin typeface="+mn-ea"/>
                          <a:ea typeface="+mn-ea"/>
                        </a:rPr>
                        <a:t>大仁科技大學</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新竹區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元</a:t>
                      </a:r>
                      <a:r>
                        <a:rPr lang="zh-TW" altLang="en-US" sz="2000" b="0" i="0" u="none" strike="noStrike" dirty="0" smtClean="0">
                          <a:solidFill>
                            <a:schemeClr val="tx1"/>
                          </a:solidFill>
                          <a:latin typeface="+mn-ea"/>
                          <a:ea typeface="+mn-ea"/>
                        </a:rPr>
                        <a:t>培醫事科技</a:t>
                      </a:r>
                      <a:r>
                        <a:rPr lang="zh-TW" altLang="en-US" sz="2000" b="0" i="0" u="none" strike="noStrike" dirty="0">
                          <a:solidFill>
                            <a:schemeClr val="tx1"/>
                          </a:solidFill>
                          <a:latin typeface="+mn-ea"/>
                          <a:ea typeface="+mn-ea"/>
                        </a:rPr>
                        <a:t>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宜蘭區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蘭陽技術學院</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苗栗區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smtClean="0">
                          <a:solidFill>
                            <a:schemeClr val="tx1"/>
                          </a:solidFill>
                          <a:latin typeface="+mn-ea"/>
                          <a:ea typeface="+mn-ea"/>
                        </a:rPr>
                        <a:t>育達科技</a:t>
                      </a:r>
                      <a:r>
                        <a:rPr lang="zh-TW" altLang="en-US" sz="2000" b="0" i="0" u="none" strike="noStrike" dirty="0">
                          <a:solidFill>
                            <a:schemeClr val="tx1"/>
                          </a:solidFill>
                          <a:latin typeface="+mn-ea"/>
                          <a:ea typeface="+mn-ea"/>
                        </a:rPr>
                        <a:t>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smtClean="0">
                          <a:solidFill>
                            <a:schemeClr val="tx1"/>
                          </a:solidFill>
                          <a:latin typeface="+mn-ea"/>
                          <a:ea typeface="+mn-ea"/>
                        </a:rPr>
                        <a:t>臺東區</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國立臺東專科學校</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臺</a:t>
                      </a:r>
                      <a:r>
                        <a:rPr lang="zh-TW" altLang="en-US" sz="2000" b="0" i="0" u="none" strike="noStrike" dirty="0" smtClean="0">
                          <a:solidFill>
                            <a:schemeClr val="tx1"/>
                          </a:solidFill>
                          <a:latin typeface="+mn-ea"/>
                          <a:ea typeface="+mn-ea"/>
                        </a:rPr>
                        <a:t>中區</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國立臺</a:t>
                      </a:r>
                      <a:r>
                        <a:rPr lang="zh-TW" altLang="en-US" sz="2000" b="0" i="0" u="none" strike="noStrike" dirty="0" smtClean="0">
                          <a:solidFill>
                            <a:schemeClr val="tx1"/>
                          </a:solidFill>
                          <a:latin typeface="+mn-ea"/>
                          <a:ea typeface="+mn-ea"/>
                        </a:rPr>
                        <a:t>中科技大學</a:t>
                      </a:r>
                      <a:endParaRPr lang="zh-TW" altLang="en-US" sz="2000" b="0" i="0" u="none" strike="noStrike"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花蓮區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大漢技術學院</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彰化區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建國科技大學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澎湖區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國立澎湖科技大學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南投區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南開科技大學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lnSpc>
                          <a:spcPct val="100000"/>
                        </a:lnSpc>
                      </a:pPr>
                      <a:r>
                        <a:rPr lang="zh-TW" altLang="en-US" sz="2000" b="0" i="0" u="none" strike="noStrike" dirty="0">
                          <a:solidFill>
                            <a:schemeClr val="tx1"/>
                          </a:solidFill>
                          <a:latin typeface="+mn-ea"/>
                          <a:ea typeface="+mn-ea"/>
                        </a:rPr>
                        <a:t>金門區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lvl="0" indent="180000" algn="l" fontAlgn="ctr">
                        <a:lnSpc>
                          <a:spcPct val="100000"/>
                        </a:lnSpc>
                      </a:pPr>
                      <a:r>
                        <a:rPr lang="zh-TW" altLang="en-US" sz="2000" b="0" i="0" u="none" strike="noStrike" dirty="0">
                          <a:solidFill>
                            <a:schemeClr val="tx1"/>
                          </a:solidFill>
                          <a:latin typeface="+mn-ea"/>
                          <a:ea typeface="+mn-ea"/>
                        </a:rPr>
                        <a:t>國立金門大學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46395">
                <a:tc>
                  <a:txBody>
                    <a:bodyPr/>
                    <a:lstStyle/>
                    <a:p>
                      <a:pPr algn="ctr" fontAlgn="ctr">
                        <a:lnSpc>
                          <a:spcPct val="100000"/>
                        </a:lnSpc>
                      </a:pPr>
                      <a:r>
                        <a:rPr lang="zh-TW" altLang="en-US" sz="2000" b="0" i="0" u="none" strike="noStrike" dirty="0">
                          <a:solidFill>
                            <a:schemeClr val="tx1"/>
                          </a:solidFill>
                          <a:latin typeface="+mn-ea"/>
                          <a:ea typeface="+mn-ea"/>
                        </a:rPr>
                        <a:t>雲林區</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indent="180000" algn="l" fontAlgn="ctr">
                        <a:lnSpc>
                          <a:spcPct val="100000"/>
                        </a:lnSpc>
                      </a:pPr>
                      <a:r>
                        <a:rPr lang="zh-TW" altLang="en-US" sz="2000" b="0" i="0" u="none" strike="noStrike" dirty="0">
                          <a:solidFill>
                            <a:schemeClr val="tx1"/>
                          </a:solidFill>
                          <a:latin typeface="+mn-ea"/>
                          <a:ea typeface="+mn-ea"/>
                        </a:rPr>
                        <a:t>國立雲林科技大學</a:t>
                      </a: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00000"/>
                        </a:lnSpc>
                      </a:pPr>
                      <a:endParaRPr lang="zh-TW" altLang="en-US" sz="2000"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lnSpc>
                          <a:spcPct val="100000"/>
                        </a:lnSpc>
                      </a:pPr>
                      <a:endParaRPr lang="zh-TW" altLang="en-US" sz="2000" dirty="0">
                        <a:solidFill>
                          <a:schemeClr val="tx1"/>
                        </a:solidFill>
                        <a:latin typeface="+mn-ea"/>
                        <a:ea typeface="+mn-ea"/>
                      </a:endParaRPr>
                    </a:p>
                  </a:txBody>
                  <a:tcPr marL="9300" marR="9300" marT="930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25924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stretch>
            <a:fillRect/>
          </a:stretch>
        </p:blipFill>
        <p:spPr>
          <a:xfrm>
            <a:off x="179512" y="960437"/>
            <a:ext cx="8856984" cy="5559266"/>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40</a:t>
            </a:fld>
            <a:endParaRPr lang="en-US" altLang="zh-TW"/>
          </a:p>
        </p:txBody>
      </p:sp>
      <p:sp>
        <p:nvSpPr>
          <p:cNvPr id="12" name="矩形 11"/>
          <p:cNvSpPr/>
          <p:nvPr/>
        </p:nvSpPr>
        <p:spPr>
          <a:xfrm>
            <a:off x="1243082" y="4245628"/>
            <a:ext cx="4307164" cy="22014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550246" y="2564904"/>
            <a:ext cx="2438018" cy="13708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8183812" y="2252239"/>
            <a:ext cx="492443" cy="3170099"/>
          </a:xfrm>
          <a:prstGeom prst="rect">
            <a:avLst/>
          </a:prstGeom>
          <a:solidFill>
            <a:schemeClr val="bg1">
              <a:lumMod val="85000"/>
            </a:schemeClr>
          </a:solidFill>
          <a:ln>
            <a:noFill/>
          </a:ln>
        </p:spPr>
        <p:txBody>
          <a:bodyPr vert="eaVert" wrap="none" rtlCol="0">
            <a:spAutoFit/>
          </a:bodyPr>
          <a:lstStyle/>
          <a:p>
            <a:r>
              <a:rPr lang="zh-TW" altLang="en-US" sz="2000" dirty="0">
                <a:latin typeface="+mn-ea"/>
                <a:ea typeface="+mn-ea"/>
              </a:rPr>
              <a:t>務必</a:t>
            </a:r>
            <a:r>
              <a:rPr lang="zh-TW" altLang="en-US" sz="2000" dirty="0" smtClean="0">
                <a:latin typeface="+mn-ea"/>
                <a:ea typeface="+mn-ea"/>
              </a:rPr>
              <a:t>確認志願順序後再送出</a:t>
            </a:r>
            <a:endParaRPr lang="zh-TW" altLang="en-US" sz="2000" dirty="0">
              <a:latin typeface="+mn-ea"/>
              <a:ea typeface="+mn-ea"/>
            </a:endParaRPr>
          </a:p>
        </p:txBody>
      </p:sp>
      <p:sp>
        <p:nvSpPr>
          <p:cNvPr id="13" name="橢圓 12"/>
          <p:cNvSpPr/>
          <p:nvPr/>
        </p:nvSpPr>
        <p:spPr>
          <a:xfrm>
            <a:off x="0" y="357188"/>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4" name="向右箭號 13"/>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就讀志願登記系統操作說明</a:t>
            </a:r>
          </a:p>
        </p:txBody>
      </p:sp>
      <p:sp>
        <p:nvSpPr>
          <p:cNvPr id="17" name="文字方塊 16"/>
          <p:cNvSpPr txBox="1"/>
          <p:nvPr/>
        </p:nvSpPr>
        <p:spPr>
          <a:xfrm>
            <a:off x="500920" y="980728"/>
            <a:ext cx="1595309" cy="430887"/>
          </a:xfrm>
          <a:prstGeom prst="rect">
            <a:avLst/>
          </a:prstGeom>
          <a:solidFill>
            <a:schemeClr val="accent4">
              <a:lumMod val="20000"/>
              <a:lumOff val="80000"/>
            </a:schemeClr>
          </a:solidFill>
        </p:spPr>
        <p:txBody>
          <a:bodyPr wrap="none" rtlCol="0">
            <a:spAutoFit/>
          </a:bodyPr>
          <a:lstStyle/>
          <a:p>
            <a:r>
              <a:rPr lang="en-US" altLang="zh-TW" sz="2200" b="1" dirty="0" smtClean="0">
                <a:solidFill>
                  <a:srgbClr val="002060"/>
                </a:solidFill>
                <a:latin typeface="+mn-ea"/>
                <a:ea typeface="+mn-ea"/>
              </a:rPr>
              <a:t>3.</a:t>
            </a:r>
            <a:r>
              <a:rPr lang="zh-TW" altLang="en-US" sz="2200" b="1" dirty="0" smtClean="0">
                <a:solidFill>
                  <a:srgbClr val="002060"/>
                </a:solidFill>
                <a:latin typeface="+mn-ea"/>
                <a:ea typeface="+mn-ea"/>
              </a:rPr>
              <a:t>確定送出</a:t>
            </a:r>
            <a:endParaRPr lang="zh-TW" altLang="en-US" sz="2200" b="1" dirty="0">
              <a:solidFill>
                <a:srgbClr val="002060"/>
              </a:solidFill>
              <a:latin typeface="+mn-ea"/>
              <a:ea typeface="+mn-ea"/>
            </a:endParaRPr>
          </a:p>
        </p:txBody>
      </p:sp>
    </p:spTree>
    <p:extLst>
      <p:ext uri="{BB962C8B-B14F-4D97-AF65-F5344CB8AC3E}">
        <p14:creationId xmlns:p14="http://schemas.microsoft.com/office/powerpoint/2010/main" xmlns="" val="1949959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stretch>
            <a:fillRect/>
          </a:stretch>
        </p:blipFill>
        <p:spPr>
          <a:xfrm>
            <a:off x="388938" y="1597180"/>
            <a:ext cx="8087262" cy="4296866"/>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41</a:t>
            </a:fld>
            <a:endParaRPr lang="en-US" altLang="zh-TW"/>
          </a:p>
        </p:txBody>
      </p:sp>
      <p:sp>
        <p:nvSpPr>
          <p:cNvPr id="5"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dirty="0">
                <a:solidFill>
                  <a:srgbClr val="7030A0"/>
                </a:solidFill>
                <a:latin typeface="+mn-ea"/>
                <a:ea typeface="+mn-ea"/>
                <a:cs typeface="華康中黑體" pitchFamily="49" charset="-120"/>
              </a:rPr>
              <a:t>特殊選才</a:t>
            </a:r>
            <a:r>
              <a:rPr lang="en-US" altLang="zh-TW" sz="2400" kern="0" dirty="0">
                <a:solidFill>
                  <a:srgbClr val="7030A0"/>
                </a:solidFill>
                <a:latin typeface="+mn-ea"/>
                <a:ea typeface="+mn-ea"/>
                <a:cs typeface="華康中黑體" pitchFamily="49" charset="-120"/>
              </a:rPr>
              <a:t>-</a:t>
            </a:r>
            <a:r>
              <a:rPr lang="zh-TW" altLang="en-US" sz="2400" kern="0" dirty="0">
                <a:solidFill>
                  <a:srgbClr val="7030A0"/>
                </a:solidFill>
                <a:latin typeface="+mn-ea"/>
                <a:ea typeface="+mn-ea"/>
                <a:cs typeface="華康中黑體" pitchFamily="49" charset="-120"/>
              </a:rPr>
              <a:t>就讀志願登記系統操作說明</a:t>
            </a: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文字方塊 9"/>
          <p:cNvSpPr txBox="1"/>
          <p:nvPr/>
        </p:nvSpPr>
        <p:spPr>
          <a:xfrm>
            <a:off x="500920" y="980728"/>
            <a:ext cx="3429144" cy="430887"/>
          </a:xfrm>
          <a:prstGeom prst="rect">
            <a:avLst/>
          </a:prstGeom>
          <a:solidFill>
            <a:schemeClr val="accent4">
              <a:lumMod val="20000"/>
              <a:lumOff val="80000"/>
            </a:schemeClr>
          </a:solidFill>
        </p:spPr>
        <p:txBody>
          <a:bodyPr wrap="none" rtlCol="0">
            <a:spAutoFit/>
          </a:bodyPr>
          <a:lstStyle/>
          <a:p>
            <a:r>
              <a:rPr lang="en-US" altLang="zh-TW" sz="2200" b="1" dirty="0" smtClean="0">
                <a:solidFill>
                  <a:srgbClr val="002060"/>
                </a:solidFill>
                <a:latin typeface="+mn-ea"/>
                <a:ea typeface="+mn-ea"/>
              </a:rPr>
              <a:t>4.</a:t>
            </a:r>
            <a:r>
              <a:rPr lang="zh-TW" altLang="en-US" sz="2200" b="1" dirty="0" smtClean="0">
                <a:solidFill>
                  <a:srgbClr val="002060"/>
                </a:solidFill>
                <a:latin typeface="+mn-ea"/>
                <a:ea typeface="+mn-ea"/>
              </a:rPr>
              <a:t>列印（儲存</a:t>
            </a:r>
            <a:r>
              <a:rPr lang="en-US" altLang="zh-TW" sz="2200" b="1" dirty="0" smtClean="0">
                <a:solidFill>
                  <a:srgbClr val="002060"/>
                </a:solidFill>
                <a:latin typeface="+mn-ea"/>
                <a:ea typeface="+mn-ea"/>
              </a:rPr>
              <a:t>)</a:t>
            </a:r>
            <a:r>
              <a:rPr lang="zh-TW" altLang="en-US" sz="2200" b="1" dirty="0" smtClean="0">
                <a:solidFill>
                  <a:srgbClr val="002060"/>
                </a:solidFill>
                <a:latin typeface="+mn-ea"/>
                <a:ea typeface="+mn-ea"/>
              </a:rPr>
              <a:t>就讀志願表</a:t>
            </a:r>
            <a:endParaRPr lang="zh-TW" altLang="en-US" sz="2200" b="1" dirty="0">
              <a:solidFill>
                <a:srgbClr val="002060"/>
              </a:solidFill>
              <a:latin typeface="+mn-ea"/>
              <a:ea typeface="+mn-ea"/>
            </a:endParaRPr>
          </a:p>
        </p:txBody>
      </p:sp>
      <p:sp>
        <p:nvSpPr>
          <p:cNvPr id="11" name="橢圓 10"/>
          <p:cNvSpPr/>
          <p:nvPr/>
        </p:nvSpPr>
        <p:spPr>
          <a:xfrm>
            <a:off x="0" y="357771"/>
            <a:ext cx="474663" cy="4746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向右箭號 12"/>
          <p:cNvSpPr/>
          <p:nvPr/>
        </p:nvSpPr>
        <p:spPr>
          <a:xfrm>
            <a:off x="0" y="460958"/>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1005411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標題 1"/>
          <p:cNvSpPr>
            <a:spLocks noGrp="1"/>
          </p:cNvSpPr>
          <p:nvPr>
            <p:ph type="title"/>
          </p:nvPr>
        </p:nvSpPr>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a:t>
            </a:r>
            <a:r>
              <a:rPr lang="zh-TW" altLang="en-US" sz="3200" kern="1200" dirty="0">
                <a:solidFill>
                  <a:schemeClr val="tx1"/>
                </a:solidFill>
                <a:latin typeface="華康超明體" panose="02020C09000000000000" pitchFamily="49" charset="-120"/>
                <a:ea typeface="華康超明體" panose="02020C09000000000000" pitchFamily="49" charset="-120"/>
              </a:rPr>
              <a:t>甄選入學招生</a:t>
            </a:r>
            <a:r>
              <a:rPr lang="en-US" altLang="zh-TW" sz="3200" dirty="0">
                <a:solidFill>
                  <a:schemeClr val="tx1"/>
                </a:solidFill>
                <a:latin typeface="+mn-ea"/>
                <a:ea typeface="+mn-ea"/>
              </a:rPr>
              <a:t>-</a:t>
            </a:r>
            <a:r>
              <a:rPr lang="zh-TW" altLang="en-US" dirty="0" smtClean="0">
                <a:solidFill>
                  <a:srgbClr val="7030A0"/>
                </a:solidFill>
                <a:latin typeface="+mn-ea"/>
              </a:rPr>
              <a:t>變革事項</a:t>
            </a:r>
            <a:endParaRPr lang="zh-TW" altLang="en-US" dirty="0" smtClean="0">
              <a:solidFill>
                <a:srgbClr val="7030A0"/>
              </a:solidFill>
              <a:latin typeface="+mn-ea"/>
              <a:ea typeface="+mn-ea"/>
            </a:endParaRPr>
          </a:p>
        </p:txBody>
      </p:sp>
      <p:sp>
        <p:nvSpPr>
          <p:cNvPr id="27650" name="內容版面配置區 2"/>
          <p:cNvSpPr>
            <a:spLocks noGrp="1"/>
          </p:cNvSpPr>
          <p:nvPr>
            <p:ph idx="1"/>
          </p:nvPr>
        </p:nvSpPr>
        <p:spPr>
          <a:xfrm>
            <a:off x="179512" y="1196752"/>
            <a:ext cx="8994305" cy="4448674"/>
          </a:xfrm>
        </p:spPr>
        <p:txBody>
          <a:bodyPr/>
          <a:lstStyle/>
          <a:p>
            <a:pPr>
              <a:spcBef>
                <a:spcPts val="600"/>
              </a:spcBef>
              <a:spcAft>
                <a:spcPts val="600"/>
              </a:spcAft>
              <a:buFont typeface="Wingdings" panose="05000000000000000000" pitchFamily="2" charset="2"/>
              <a:buChar char="u"/>
            </a:pPr>
            <a:r>
              <a:rPr lang="zh-TW" altLang="en-US" sz="2400" dirty="0" smtClean="0"/>
              <a:t>第二</a:t>
            </a:r>
            <a:r>
              <a:rPr lang="zh-TW" altLang="en-US" sz="2400" dirty="0"/>
              <a:t>階段備審</a:t>
            </a:r>
            <a:r>
              <a:rPr lang="zh-TW" altLang="en-US" sz="2400" dirty="0" smtClean="0"/>
              <a:t>資料皆以</a:t>
            </a:r>
            <a:r>
              <a:rPr lang="zh-TW" altLang="en-US" sz="2400" dirty="0"/>
              <a:t>網路上傳方式</a:t>
            </a:r>
            <a:r>
              <a:rPr lang="zh-TW" altLang="en-US" sz="2400" dirty="0" smtClean="0"/>
              <a:t>繳交</a:t>
            </a:r>
            <a:endParaRPr lang="en-US" altLang="zh-TW" sz="2400" dirty="0" smtClean="0"/>
          </a:p>
          <a:p>
            <a:pPr>
              <a:spcBef>
                <a:spcPts val="600"/>
              </a:spcBef>
              <a:spcAft>
                <a:spcPts val="600"/>
              </a:spcAft>
              <a:buFont typeface="Wingdings" panose="05000000000000000000" pitchFamily="2" charset="2"/>
              <a:buChar char="u"/>
            </a:pPr>
            <a:r>
              <a:rPr lang="zh-TW" altLang="en-US" sz="2400" dirty="0" smtClean="0"/>
              <a:t>國立</a:t>
            </a:r>
            <a:r>
              <a:rPr lang="zh-TW" altLang="en-US" sz="2400" dirty="0"/>
              <a:t>技專校院之系科</a:t>
            </a:r>
            <a:r>
              <a:rPr lang="en-US" altLang="zh-TW" sz="2400" dirty="0"/>
              <a:t>(</a:t>
            </a:r>
            <a:r>
              <a:rPr lang="zh-TW" altLang="en-US" sz="2400" dirty="0"/>
              <a:t>組</a:t>
            </a:r>
            <a:r>
              <a:rPr lang="en-US" altLang="zh-TW" sz="2400" dirty="0"/>
              <a:t>)</a:t>
            </a:r>
            <a:r>
              <a:rPr lang="zh-TW" altLang="en-US" sz="2400" dirty="0"/>
              <a:t>、學程新增「低收或中低收入戶考生」招生</a:t>
            </a:r>
            <a:r>
              <a:rPr lang="zh-TW" altLang="en-US" sz="2400" dirty="0" smtClean="0"/>
              <a:t>名額</a:t>
            </a:r>
            <a:endParaRPr lang="en-US" altLang="zh-TW" sz="2400" dirty="0" smtClean="0"/>
          </a:p>
          <a:p>
            <a:pPr>
              <a:spcBef>
                <a:spcPts val="600"/>
              </a:spcBef>
              <a:spcAft>
                <a:spcPts val="600"/>
              </a:spcAft>
              <a:buFont typeface="Wingdings" panose="05000000000000000000" pitchFamily="2" charset="2"/>
              <a:buChar char="u"/>
            </a:pPr>
            <a:r>
              <a:rPr lang="zh-TW" altLang="en-US" sz="2400" dirty="0" smtClean="0"/>
              <a:t>第二階段甄試作業日期由</a:t>
            </a:r>
            <a:r>
              <a:rPr lang="zh-TW" altLang="en-US" sz="2400" dirty="0"/>
              <a:t>各校系科</a:t>
            </a:r>
            <a:r>
              <a:rPr lang="en-US" altLang="zh-TW" sz="2400" dirty="0"/>
              <a:t>(</a:t>
            </a:r>
            <a:r>
              <a:rPr lang="zh-TW" altLang="en-US" sz="2400" dirty="0"/>
              <a:t>組</a:t>
            </a:r>
            <a:r>
              <a:rPr lang="en-US" altLang="zh-TW" sz="2400" dirty="0"/>
              <a:t>)</a:t>
            </a:r>
            <a:r>
              <a:rPr lang="zh-TW" altLang="en-US" sz="2400" dirty="0"/>
              <a:t>、學程</a:t>
            </a:r>
            <a:r>
              <a:rPr lang="zh-TW" altLang="en-US" sz="2400" dirty="0" smtClean="0"/>
              <a:t>自訂，包含</a:t>
            </a:r>
            <a:endParaRPr lang="en-US" altLang="zh-TW" sz="2400" dirty="0" smtClean="0"/>
          </a:p>
          <a:p>
            <a:pPr marL="400050" lvl="1" indent="0">
              <a:spcBef>
                <a:spcPts val="600"/>
              </a:spcBef>
              <a:spcAft>
                <a:spcPts val="600"/>
              </a:spcAft>
              <a:buNone/>
            </a:pPr>
            <a:r>
              <a:rPr lang="en-US" altLang="zh-TW" sz="1800" dirty="0" smtClean="0"/>
              <a:t>(1)</a:t>
            </a:r>
            <a:r>
              <a:rPr lang="zh-TW" altLang="en-US" sz="1800" dirty="0" smtClean="0"/>
              <a:t>備</a:t>
            </a:r>
            <a:r>
              <a:rPr lang="zh-TW" altLang="en-US" sz="1800" dirty="0"/>
              <a:t>審資料網路上傳暨繳費截止</a:t>
            </a:r>
            <a:r>
              <a:rPr lang="zh-TW" altLang="en-US" sz="1800" dirty="0" smtClean="0"/>
              <a:t>日期</a:t>
            </a:r>
            <a:r>
              <a:rPr lang="en-US" altLang="zh-TW" sz="1800" dirty="0"/>
              <a:t/>
            </a:r>
            <a:br>
              <a:rPr lang="en-US" altLang="zh-TW" sz="1800" dirty="0"/>
            </a:br>
            <a:r>
              <a:rPr lang="en-US" altLang="zh-TW" sz="1800" dirty="0" smtClean="0"/>
              <a:t>(2)</a:t>
            </a:r>
            <a:r>
              <a:rPr lang="zh-TW" altLang="en-US" sz="1800" dirty="0" smtClean="0"/>
              <a:t>公告</a:t>
            </a:r>
            <a:r>
              <a:rPr lang="zh-TW" altLang="en-US" sz="1800" dirty="0"/>
              <a:t>第二階段甄試名單並寄發複試通知</a:t>
            </a:r>
            <a:r>
              <a:rPr lang="zh-TW" altLang="en-US" sz="1800" dirty="0" smtClean="0"/>
              <a:t>日期</a:t>
            </a:r>
            <a:r>
              <a:rPr lang="en-US" altLang="zh-TW" sz="1800" dirty="0" smtClean="0"/>
              <a:t/>
            </a:r>
            <a:br>
              <a:rPr lang="en-US" altLang="zh-TW" sz="1800" dirty="0" smtClean="0"/>
            </a:br>
            <a:r>
              <a:rPr lang="en-US" altLang="zh-TW" sz="1800" dirty="0" smtClean="0"/>
              <a:t>(3)</a:t>
            </a:r>
            <a:r>
              <a:rPr lang="zh-TW" altLang="en-US" sz="1800" dirty="0" smtClean="0"/>
              <a:t>甄試日期</a:t>
            </a:r>
            <a:r>
              <a:rPr lang="en-US" altLang="zh-TW" sz="1800" dirty="0" smtClean="0"/>
              <a:t/>
            </a:r>
            <a:br>
              <a:rPr lang="en-US" altLang="zh-TW" sz="1800" dirty="0" smtClean="0"/>
            </a:br>
            <a:r>
              <a:rPr lang="en-US" altLang="zh-TW" sz="1800" dirty="0" smtClean="0"/>
              <a:t>(4)</a:t>
            </a:r>
            <a:r>
              <a:rPr lang="zh-TW" altLang="en-US" sz="1800" dirty="0" smtClean="0"/>
              <a:t>公告</a:t>
            </a:r>
            <a:r>
              <a:rPr lang="zh-TW" altLang="en-US" sz="1800" dirty="0"/>
              <a:t>甄選總成績日期</a:t>
            </a:r>
            <a:r>
              <a:rPr lang="en-US" altLang="zh-TW" sz="1800" dirty="0"/>
              <a:t>(</a:t>
            </a:r>
            <a:r>
              <a:rPr lang="zh-TW" altLang="en-US" sz="1800" dirty="0"/>
              <a:t>含複查</a:t>
            </a:r>
            <a:r>
              <a:rPr lang="en-US" altLang="zh-TW" sz="1800" dirty="0" smtClean="0"/>
              <a:t>)</a:t>
            </a:r>
            <a:br>
              <a:rPr lang="en-US" altLang="zh-TW" sz="1800" dirty="0" smtClean="0"/>
            </a:br>
            <a:r>
              <a:rPr lang="en-US" altLang="zh-TW" sz="1800" dirty="0" smtClean="0"/>
              <a:t>(5)</a:t>
            </a:r>
            <a:r>
              <a:rPr lang="zh-TW" altLang="en-US" sz="1800" dirty="0" smtClean="0"/>
              <a:t>公告</a:t>
            </a:r>
            <a:r>
              <a:rPr lang="zh-TW" altLang="en-US" sz="1800" dirty="0"/>
              <a:t>正</a:t>
            </a:r>
            <a:r>
              <a:rPr lang="en-US" altLang="zh-TW" sz="1800" dirty="0"/>
              <a:t>(</a:t>
            </a:r>
            <a:r>
              <a:rPr lang="zh-TW" altLang="en-US" sz="1800" dirty="0"/>
              <a:t>備</a:t>
            </a:r>
            <a:r>
              <a:rPr lang="en-US" altLang="zh-TW" sz="1800" dirty="0"/>
              <a:t>)</a:t>
            </a:r>
            <a:r>
              <a:rPr lang="zh-TW" altLang="en-US" sz="1800" dirty="0"/>
              <a:t>取生名單日期</a:t>
            </a:r>
            <a:r>
              <a:rPr lang="en-US" altLang="zh-TW" sz="1800" dirty="0"/>
              <a:t>(</a:t>
            </a:r>
            <a:r>
              <a:rPr lang="zh-TW" altLang="en-US" sz="1800" dirty="0"/>
              <a:t>含複查</a:t>
            </a:r>
            <a:r>
              <a:rPr lang="en-US" altLang="zh-TW" sz="1800" dirty="0" smtClean="0"/>
              <a:t>)</a:t>
            </a:r>
          </a:p>
          <a:p>
            <a:pPr marL="0" indent="0">
              <a:spcBef>
                <a:spcPts val="600"/>
              </a:spcBef>
              <a:spcAft>
                <a:spcPts val="600"/>
              </a:spcAft>
              <a:buNone/>
            </a:pPr>
            <a:r>
              <a:rPr lang="zh-TW" altLang="en-US" sz="2400" dirty="0" smtClean="0"/>
              <a:t>請輔導考生詳閱「</a:t>
            </a:r>
            <a:r>
              <a:rPr lang="zh-TW" altLang="en-US" sz="2400" dirty="0"/>
              <a:t>簡章下載暨資料查詢系統」之「各校系科</a:t>
            </a:r>
            <a:r>
              <a:rPr lang="en-US" altLang="zh-TW" sz="2400" dirty="0"/>
              <a:t>(</a:t>
            </a:r>
            <a:r>
              <a:rPr lang="zh-TW" altLang="en-US" sz="2400" dirty="0"/>
              <a:t>組</a:t>
            </a:r>
            <a:r>
              <a:rPr lang="en-US" altLang="zh-TW" sz="2400" dirty="0"/>
              <a:t>)</a:t>
            </a:r>
            <a:r>
              <a:rPr lang="zh-TW" altLang="en-US" sz="2400" dirty="0"/>
              <a:t>、學程甄選辦法」</a:t>
            </a:r>
          </a:p>
        </p:txBody>
      </p:sp>
      <p:sp>
        <p:nvSpPr>
          <p:cNvPr id="27651" name="投影片編號版面配置區 3"/>
          <p:cNvSpPr>
            <a:spLocks noGrp="1"/>
          </p:cNvSpPr>
          <p:nvPr>
            <p:ph type="sldNum" sz="quarter" idx="12"/>
          </p:nvPr>
        </p:nvSpPr>
        <p:spPr>
          <a:noFill/>
        </p:spPr>
        <p:txBody>
          <a:bodyPr/>
          <a:lstStyle/>
          <a:p>
            <a:fld id="{CB9DF93E-6E2C-49EA-B7F2-5EFBB0E65EFD}" type="slidenum">
              <a:rPr lang="zh-TW" altLang="en-US" smtClean="0">
                <a:latin typeface="+mn-ea"/>
                <a:ea typeface="+mn-ea"/>
              </a:rPr>
              <a:pPr/>
              <a:t>42</a:t>
            </a:fld>
            <a:endParaRPr lang="en-US" altLang="zh-TW" smtClean="0">
              <a:latin typeface="+mn-ea"/>
              <a:ea typeface="+mn-ea"/>
            </a:endParaRPr>
          </a:p>
        </p:txBody>
      </p:sp>
    </p:spTree>
    <p:extLst>
      <p:ext uri="{BB962C8B-B14F-4D97-AF65-F5344CB8AC3E}">
        <p14:creationId xmlns:p14="http://schemas.microsoft.com/office/powerpoint/2010/main" xmlns="" val="2655748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標題 1"/>
          <p:cNvSpPr>
            <a:spLocks noGrp="1"/>
          </p:cNvSpPr>
          <p:nvPr>
            <p:ph type="title"/>
          </p:nvPr>
        </p:nvSpPr>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zh-TW" dirty="0">
                <a:solidFill>
                  <a:srgbClr val="7030A0"/>
                </a:solidFill>
                <a:latin typeface="+mn-ea"/>
              </a:rPr>
              <a:t>重要日程</a:t>
            </a:r>
            <a:endParaRPr lang="zh-TW" altLang="en-US" dirty="0">
              <a:solidFill>
                <a:srgbClr val="7030A0"/>
              </a:solidFill>
              <a:latin typeface="+mn-ea"/>
            </a:endParaRPr>
          </a:p>
        </p:txBody>
      </p:sp>
      <p:graphicFrame>
        <p:nvGraphicFramePr>
          <p:cNvPr id="2" name="表格 1"/>
          <p:cNvGraphicFramePr>
            <a:graphicFrameLocks noGrp="1"/>
          </p:cNvGraphicFramePr>
          <p:nvPr>
            <p:extLst>
              <p:ext uri="{D42A27DB-BD31-4B8C-83A1-F6EECF244321}">
                <p14:modId xmlns:p14="http://schemas.microsoft.com/office/powerpoint/2010/main" xmlns="" val="2150864669"/>
              </p:ext>
            </p:extLst>
          </p:nvPr>
        </p:nvGraphicFramePr>
        <p:xfrm>
          <a:off x="179512" y="980721"/>
          <a:ext cx="8712968" cy="5328598"/>
        </p:xfrm>
        <a:graphic>
          <a:graphicData uri="http://schemas.openxmlformats.org/drawingml/2006/table">
            <a:tbl>
              <a:tblPr firstRow="1" firstCol="1" lastRow="1" lastCol="1" bandRow="1" bandCol="1">
                <a:tableStyleId>{5C22544A-7EE6-4342-B048-85BDC9FD1C3A}</a:tableStyleId>
              </a:tblPr>
              <a:tblGrid>
                <a:gridCol w="3312368"/>
                <a:gridCol w="5400600"/>
              </a:tblGrid>
              <a:tr h="266430">
                <a:tc>
                  <a:txBody>
                    <a:bodyPr/>
                    <a:lstStyle/>
                    <a:p>
                      <a:pPr algn="ctr">
                        <a:lnSpc>
                          <a:spcPct val="100000"/>
                        </a:lnSpc>
                        <a:spcBef>
                          <a:spcPts val="60"/>
                        </a:spcBef>
                        <a:spcAft>
                          <a:spcPts val="60"/>
                        </a:spcAft>
                      </a:pPr>
                      <a:r>
                        <a:rPr lang="zh-TW" sz="1400" b="0" kern="0" spc="-30" dirty="0">
                          <a:solidFill>
                            <a:schemeClr val="tx1"/>
                          </a:solidFill>
                          <a:effectLst/>
                          <a:latin typeface="+mn-ea"/>
                          <a:ea typeface="+mn-ea"/>
                          <a:cs typeface="Arial Unicode MS" panose="020B0604020202020204" pitchFamily="34" charset="-120"/>
                        </a:rPr>
                        <a:t>日期</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pPr algn="ctr">
                        <a:lnSpc>
                          <a:spcPct val="100000"/>
                        </a:lnSpc>
                        <a:spcBef>
                          <a:spcPts val="60"/>
                        </a:spcBef>
                        <a:spcAft>
                          <a:spcPts val="60"/>
                        </a:spcAft>
                      </a:pPr>
                      <a:r>
                        <a:rPr lang="zh-TW" sz="1400" b="0" kern="0" dirty="0">
                          <a:solidFill>
                            <a:schemeClr val="tx1"/>
                          </a:solidFill>
                          <a:effectLst/>
                          <a:latin typeface="+mn-ea"/>
                          <a:ea typeface="+mn-ea"/>
                          <a:cs typeface="Arial Unicode MS" panose="020B0604020202020204" pitchFamily="34" charset="-120"/>
                        </a:rPr>
                        <a:t>項目</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106.12.14(</a:t>
                      </a:r>
                      <a:r>
                        <a:rPr lang="zh-TW" altLang="en-US" sz="1400" b="0" kern="0" dirty="0" smtClean="0">
                          <a:solidFill>
                            <a:schemeClr val="tx1"/>
                          </a:solidFill>
                          <a:effectLst/>
                          <a:latin typeface="+mn-ea"/>
                          <a:ea typeface="+mn-ea"/>
                          <a:cs typeface="Arial Unicode MS" panose="020B0604020202020204" pitchFamily="34" charset="-120"/>
                        </a:rPr>
                        <a:t>四</a:t>
                      </a:r>
                      <a:r>
                        <a:rPr lang="en-US" altLang="zh-TW" sz="1400" b="0" kern="0" dirty="0" smtClean="0">
                          <a:solidFill>
                            <a:schemeClr val="tx1"/>
                          </a:solidFill>
                          <a:effectLst/>
                          <a:latin typeface="+mn-ea"/>
                          <a:ea typeface="+mn-ea"/>
                          <a:cs typeface="Arial Unicode MS" panose="020B0604020202020204" pitchFamily="34" charset="-120"/>
                        </a:rPr>
                        <a:t>)-106.12.26(</a:t>
                      </a:r>
                      <a:r>
                        <a:rPr lang="zh-TW" altLang="en-US" sz="1400" b="0" kern="0" dirty="0" smtClean="0">
                          <a:solidFill>
                            <a:schemeClr val="tx1"/>
                          </a:solidFill>
                          <a:effectLst/>
                          <a:latin typeface="+mn-ea"/>
                          <a:ea typeface="+mn-ea"/>
                          <a:cs typeface="Arial Unicode MS" panose="020B0604020202020204" pitchFamily="34" charset="-120"/>
                        </a:rPr>
                        <a:t>二</a:t>
                      </a:r>
                      <a:r>
                        <a:rPr lang="en-US" altLang="zh-TW" sz="1400" b="0" kern="0" dirty="0" smtClean="0">
                          <a:solidFill>
                            <a:schemeClr val="tx1"/>
                          </a:solidFill>
                          <a:effectLst/>
                          <a:latin typeface="+mn-ea"/>
                          <a:ea typeface="+mn-ea"/>
                          <a:cs typeface="Arial Unicode MS" panose="020B0604020202020204" pitchFamily="34" charset="-120"/>
                        </a:rPr>
                        <a:t>)</a:t>
                      </a:r>
                      <a:endParaRPr lang="zh-TW" sz="1400" b="0" kern="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報名四技二專統一入學測驗</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107.5.5(</a:t>
                      </a:r>
                      <a:r>
                        <a:rPr lang="zh-TW" altLang="zh-TW" sz="1400" b="0" kern="0" dirty="0" smtClean="0">
                          <a:solidFill>
                            <a:schemeClr val="tx1"/>
                          </a:solidFill>
                          <a:effectLst/>
                          <a:latin typeface="+mn-ea"/>
                          <a:ea typeface="+mn-ea"/>
                          <a:cs typeface="Arial Unicode MS" panose="020B0604020202020204" pitchFamily="34" charset="-120"/>
                        </a:rPr>
                        <a:t>六</a:t>
                      </a:r>
                      <a:r>
                        <a:rPr lang="en-US" altLang="zh-TW" sz="1400" b="0" kern="0" dirty="0" smtClean="0">
                          <a:solidFill>
                            <a:schemeClr val="tx1"/>
                          </a:solidFill>
                          <a:effectLst/>
                          <a:latin typeface="+mn-ea"/>
                          <a:ea typeface="+mn-ea"/>
                          <a:cs typeface="Arial Unicode MS" panose="020B0604020202020204" pitchFamily="34" charset="-120"/>
                        </a:rPr>
                        <a:t>)-107.5.6(</a:t>
                      </a:r>
                      <a:r>
                        <a:rPr lang="zh-TW" altLang="zh-TW" sz="1400" b="0" kern="0" dirty="0" smtClean="0">
                          <a:solidFill>
                            <a:schemeClr val="tx1"/>
                          </a:solidFill>
                          <a:effectLst/>
                          <a:latin typeface="+mn-ea"/>
                          <a:ea typeface="+mn-ea"/>
                          <a:cs typeface="Arial Unicode MS" panose="020B0604020202020204" pitchFamily="34" charset="-120"/>
                        </a:rPr>
                        <a:t>日</a:t>
                      </a:r>
                      <a:r>
                        <a:rPr lang="en-US" altLang="zh-TW" sz="1400" b="0" kern="0" dirty="0" smtClean="0">
                          <a:solidFill>
                            <a:schemeClr val="tx1"/>
                          </a:solidFill>
                          <a:effectLst/>
                          <a:latin typeface="+mn-ea"/>
                          <a:ea typeface="+mn-ea"/>
                          <a:cs typeface="Arial Unicode MS" panose="020B0604020202020204" pitchFamily="34" charset="-120"/>
                        </a:rPr>
                        <a:t>)</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參加四技二專統一入學測驗考試</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107.4.25(</a:t>
                      </a:r>
                      <a:r>
                        <a:rPr lang="zh-TW" altLang="zh-TW" sz="1400" b="0" kern="0" dirty="0" smtClean="0">
                          <a:solidFill>
                            <a:schemeClr val="tx1"/>
                          </a:solidFill>
                          <a:effectLst/>
                          <a:latin typeface="+mn-ea"/>
                          <a:ea typeface="+mn-ea"/>
                          <a:cs typeface="Arial Unicode MS" panose="020B0604020202020204" pitchFamily="34" charset="-120"/>
                        </a:rPr>
                        <a:t>三</a:t>
                      </a:r>
                      <a:r>
                        <a:rPr lang="en-US" altLang="zh-TW" sz="1400" b="0" kern="0" dirty="0" smtClean="0">
                          <a:solidFill>
                            <a:schemeClr val="tx1"/>
                          </a:solidFill>
                          <a:effectLst/>
                          <a:latin typeface="+mn-ea"/>
                          <a:ea typeface="+mn-ea"/>
                          <a:cs typeface="Arial Unicode MS" panose="020B0604020202020204" pitchFamily="34" charset="-120"/>
                        </a:rPr>
                        <a:t>)10:00-107.5.9(</a:t>
                      </a:r>
                      <a:r>
                        <a:rPr lang="zh-TW" altLang="en-US" sz="1400" b="0" kern="0" dirty="0" smtClean="0">
                          <a:solidFill>
                            <a:schemeClr val="tx1"/>
                          </a:solidFill>
                          <a:effectLst/>
                          <a:latin typeface="+mn-ea"/>
                          <a:ea typeface="+mn-ea"/>
                          <a:cs typeface="Arial Unicode MS" panose="020B0604020202020204" pitchFamily="34" charset="-120"/>
                        </a:rPr>
                        <a:t>三</a:t>
                      </a:r>
                      <a:r>
                        <a:rPr lang="en-US" altLang="zh-TW" sz="1400" b="0" kern="0" dirty="0" smtClean="0">
                          <a:solidFill>
                            <a:schemeClr val="tx1"/>
                          </a:solidFill>
                          <a:effectLst/>
                          <a:latin typeface="+mn-ea"/>
                          <a:ea typeface="+mn-ea"/>
                          <a:cs typeface="Arial Unicode MS" panose="020B0604020202020204" pitchFamily="34" charset="-120"/>
                        </a:rPr>
                        <a:t>)17:00</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spc="-30" dirty="0" smtClean="0">
                          <a:solidFill>
                            <a:schemeClr val="tx1"/>
                          </a:solidFill>
                          <a:effectLst/>
                          <a:latin typeface="+mn-ea"/>
                          <a:ea typeface="+mn-ea"/>
                          <a:cs typeface="Arial Unicode MS" panose="020B0604020202020204" pitchFamily="34" charset="-120"/>
                        </a:rPr>
                        <a:t>考生報名資格、低收或中低收入戶及原住民身分審查資料登錄及繳件</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66430">
                <a:tc>
                  <a:txBody>
                    <a:bodyPr/>
                    <a:lstStyle/>
                    <a:p>
                      <a:pPr marL="0" algn="just" defTabSz="914400" rtl="0" eaLnBrk="1" latinLnBrk="0" hangingPunct="1">
                        <a:lnSpc>
                          <a:spcPct val="100000"/>
                        </a:lnSpc>
                        <a:spcBef>
                          <a:spcPts val="0"/>
                        </a:spcBef>
                        <a:spcAft>
                          <a:spcPts val="0"/>
                        </a:spcAft>
                      </a:pPr>
                      <a:r>
                        <a:rPr lang="en-US" sz="1400" b="0" kern="0" spc="-30" dirty="0">
                          <a:solidFill>
                            <a:schemeClr val="tx1"/>
                          </a:solidFill>
                          <a:effectLst/>
                          <a:latin typeface="+mn-ea"/>
                          <a:ea typeface="+mn-ea"/>
                          <a:cs typeface="Arial Unicode MS" panose="020B0604020202020204" pitchFamily="34" charset="-120"/>
                        </a:rPr>
                        <a:t>107.5.10</a:t>
                      </a:r>
                      <a:r>
                        <a:rPr lang="en-US" sz="1400" b="0" kern="0" spc="-30" dirty="0" smtClean="0">
                          <a:solidFill>
                            <a:schemeClr val="tx1"/>
                          </a:solidFill>
                          <a:effectLst/>
                          <a:latin typeface="+mn-ea"/>
                          <a:ea typeface="+mn-ea"/>
                          <a:cs typeface="Arial Unicode MS" panose="020B0604020202020204" pitchFamily="34" charset="-120"/>
                        </a:rPr>
                        <a:t>(</a:t>
                      </a:r>
                      <a:r>
                        <a:rPr lang="zh-TW" sz="1400" b="0" kern="0" spc="-30" dirty="0" smtClean="0">
                          <a:solidFill>
                            <a:schemeClr val="tx1"/>
                          </a:solidFill>
                          <a:effectLst/>
                          <a:latin typeface="+mn-ea"/>
                          <a:ea typeface="+mn-ea"/>
                          <a:cs typeface="Arial Unicode MS" panose="020B0604020202020204" pitchFamily="34" charset="-120"/>
                        </a:rPr>
                        <a:t>四</a:t>
                      </a:r>
                      <a:r>
                        <a:rPr lang="en-US" sz="1400" b="0" kern="0" spc="-30" dirty="0" smtClean="0">
                          <a:solidFill>
                            <a:schemeClr val="tx1"/>
                          </a:solidFill>
                          <a:effectLst/>
                          <a:latin typeface="+mn-ea"/>
                          <a:ea typeface="+mn-ea"/>
                          <a:cs typeface="Arial Unicode MS" panose="020B0604020202020204" pitchFamily="34" charset="-120"/>
                        </a:rPr>
                        <a:t>)10:00</a:t>
                      </a:r>
                      <a:r>
                        <a:rPr lang="en-US" altLang="zh-TW" sz="1400" b="0" kern="0" spc="-30" dirty="0" smtClean="0">
                          <a:solidFill>
                            <a:schemeClr val="tx1"/>
                          </a:solidFill>
                          <a:effectLst/>
                          <a:latin typeface="+mn-ea"/>
                          <a:ea typeface="+mn-ea"/>
                          <a:cs typeface="Arial Unicode MS" panose="020B0604020202020204" pitchFamily="34" charset="-120"/>
                        </a:rPr>
                        <a:t>-</a:t>
                      </a:r>
                      <a:r>
                        <a:rPr lang="en-US" sz="1400" b="0" kern="0" spc="-30" dirty="0" smtClean="0">
                          <a:solidFill>
                            <a:schemeClr val="tx1"/>
                          </a:solidFill>
                          <a:effectLst/>
                          <a:latin typeface="+mn-ea"/>
                          <a:ea typeface="+mn-ea"/>
                          <a:cs typeface="Arial Unicode MS" panose="020B0604020202020204" pitchFamily="34" charset="-120"/>
                        </a:rPr>
                        <a:t>107.5.17(</a:t>
                      </a:r>
                      <a:r>
                        <a:rPr lang="zh-TW" sz="1400" b="0" kern="0" spc="-30" dirty="0" smtClean="0">
                          <a:solidFill>
                            <a:schemeClr val="tx1"/>
                          </a:solidFill>
                          <a:effectLst/>
                          <a:latin typeface="+mn-ea"/>
                          <a:ea typeface="+mn-ea"/>
                          <a:cs typeface="Arial Unicode MS" panose="020B0604020202020204" pitchFamily="34" charset="-120"/>
                        </a:rPr>
                        <a:t>四</a:t>
                      </a:r>
                      <a:r>
                        <a:rPr lang="en-US" sz="1400" b="0" kern="0" spc="-30" dirty="0" smtClean="0">
                          <a:solidFill>
                            <a:schemeClr val="tx1"/>
                          </a:solidFill>
                          <a:effectLst/>
                          <a:latin typeface="+mn-ea"/>
                          <a:ea typeface="+mn-ea"/>
                          <a:cs typeface="Arial Unicode MS" panose="020B0604020202020204" pitchFamily="34" charset="-120"/>
                        </a:rPr>
                        <a:t>)17:00</a:t>
                      </a:r>
                      <a:endParaRPr lang="zh-TW" sz="1400" b="0" kern="0" spc="-30" dirty="0">
                        <a:solidFill>
                          <a:schemeClr val="tx1"/>
                        </a:solidFill>
                        <a:effectLst/>
                        <a:latin typeface="+mn-ea"/>
                        <a:ea typeface="+mn-ea"/>
                        <a:cs typeface="Arial Unicode MS" panose="020B0604020202020204" pitchFamily="34" charset="-12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just" defTabSz="914400" rtl="0" eaLnBrk="1" latinLnBrk="0" hangingPunct="1">
                        <a:lnSpc>
                          <a:spcPct val="100000"/>
                        </a:lnSpc>
                        <a:spcBef>
                          <a:spcPts val="0"/>
                        </a:spcBef>
                        <a:spcAft>
                          <a:spcPts val="0"/>
                        </a:spcAft>
                      </a:pPr>
                      <a:r>
                        <a:rPr lang="zh-TW" sz="1400" b="0" kern="0" spc="-30" dirty="0">
                          <a:solidFill>
                            <a:schemeClr val="tx1"/>
                          </a:solidFill>
                          <a:effectLst/>
                          <a:latin typeface="+mn-ea"/>
                          <a:ea typeface="+mn-ea"/>
                          <a:cs typeface="Arial Unicode MS" panose="020B0604020202020204" pitchFamily="34" charset="-120"/>
                        </a:rPr>
                        <a:t>考生確認在校學業成績證明</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1400" b="0" kern="0" dirty="0" smtClean="0">
                          <a:solidFill>
                            <a:schemeClr val="tx1"/>
                          </a:solidFill>
                          <a:effectLst/>
                          <a:latin typeface="+mn-ea"/>
                          <a:ea typeface="+mn-ea"/>
                          <a:cs typeface="Arial Unicode MS" panose="020B0604020202020204" pitchFamily="34" charset="-120"/>
                        </a:rPr>
                        <a:t>107.5.23(</a:t>
                      </a:r>
                      <a:r>
                        <a:rPr lang="zh-TW" altLang="zh-TW" sz="1400" b="0" kern="0" dirty="0" smtClean="0">
                          <a:solidFill>
                            <a:schemeClr val="tx1"/>
                          </a:solidFill>
                          <a:effectLst/>
                          <a:latin typeface="+mn-ea"/>
                          <a:ea typeface="+mn-ea"/>
                          <a:cs typeface="Arial Unicode MS" panose="020B0604020202020204" pitchFamily="34" charset="-120"/>
                        </a:rPr>
                        <a:t>三</a:t>
                      </a:r>
                      <a:r>
                        <a:rPr lang="en-US" altLang="zh-TW" sz="1400" b="0" kern="0" dirty="0" smtClean="0">
                          <a:solidFill>
                            <a:schemeClr val="tx1"/>
                          </a:solidFill>
                          <a:effectLst/>
                          <a:latin typeface="+mn-ea"/>
                          <a:ea typeface="+mn-ea"/>
                          <a:cs typeface="Arial Unicode MS" panose="020B0604020202020204" pitchFamily="34" charset="-120"/>
                        </a:rPr>
                        <a:t>)10:00</a:t>
                      </a:r>
                      <a:r>
                        <a:rPr lang="zh-TW" altLang="zh-TW" sz="1400" b="0" kern="0" dirty="0" smtClean="0">
                          <a:solidFill>
                            <a:schemeClr val="tx1"/>
                          </a:solidFill>
                          <a:effectLst/>
                          <a:latin typeface="+mn-ea"/>
                          <a:ea typeface="+mn-ea"/>
                          <a:cs typeface="Arial Unicode MS" panose="020B0604020202020204" pitchFamily="34" charset="-120"/>
                        </a:rPr>
                        <a:t>起</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sz="1400" b="0" kern="0" spc="-30" dirty="0">
                          <a:solidFill>
                            <a:schemeClr val="tx1"/>
                          </a:solidFill>
                          <a:effectLst/>
                          <a:latin typeface="+mn-ea"/>
                          <a:ea typeface="+mn-ea"/>
                          <a:cs typeface="Arial Unicode MS" panose="020B0604020202020204" pitchFamily="34" charset="-120"/>
                        </a:rPr>
                        <a:t>考生報名</a:t>
                      </a:r>
                      <a:r>
                        <a:rPr lang="zh-TW" sz="1400" b="0" kern="0" spc="-30" dirty="0" smtClean="0">
                          <a:solidFill>
                            <a:schemeClr val="tx1"/>
                          </a:solidFill>
                          <a:effectLst/>
                          <a:latin typeface="+mn-ea"/>
                          <a:ea typeface="+mn-ea"/>
                          <a:cs typeface="Arial Unicode MS" panose="020B0604020202020204" pitchFamily="34" charset="-120"/>
                        </a:rPr>
                        <a:t>資格審查</a:t>
                      </a:r>
                      <a:r>
                        <a:rPr lang="zh-TW" sz="1400" b="0" kern="0" spc="-30" dirty="0">
                          <a:solidFill>
                            <a:schemeClr val="tx1"/>
                          </a:solidFill>
                          <a:effectLst/>
                          <a:latin typeface="+mn-ea"/>
                          <a:ea typeface="+mn-ea"/>
                          <a:cs typeface="Arial Unicode MS" panose="020B0604020202020204" pitchFamily="34" charset="-120"/>
                        </a:rPr>
                        <a:t>結果公告、查詢</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107.5.25(</a:t>
                      </a:r>
                      <a:r>
                        <a:rPr lang="zh-TW" altLang="en-US" sz="1400" b="0" kern="0" dirty="0" smtClean="0">
                          <a:solidFill>
                            <a:schemeClr val="tx1"/>
                          </a:solidFill>
                          <a:effectLst/>
                          <a:latin typeface="+mn-ea"/>
                          <a:ea typeface="+mn-ea"/>
                          <a:cs typeface="Arial Unicode MS" panose="020B0604020202020204" pitchFamily="34" charset="-120"/>
                        </a:rPr>
                        <a:t>五</a:t>
                      </a:r>
                      <a:r>
                        <a:rPr lang="en-US" altLang="zh-TW" sz="1400" b="0" kern="0" dirty="0" smtClean="0">
                          <a:solidFill>
                            <a:schemeClr val="tx1"/>
                          </a:solidFill>
                          <a:effectLst/>
                          <a:latin typeface="+mn-ea"/>
                          <a:ea typeface="+mn-ea"/>
                          <a:cs typeface="Arial Unicode MS" panose="020B0604020202020204" pitchFamily="34" charset="-120"/>
                        </a:rPr>
                        <a:t>)10:00-107.5.31(</a:t>
                      </a:r>
                      <a:r>
                        <a:rPr lang="zh-TW" altLang="en-US" sz="1400" b="0" kern="0" dirty="0" smtClean="0">
                          <a:solidFill>
                            <a:schemeClr val="tx1"/>
                          </a:solidFill>
                          <a:effectLst/>
                          <a:latin typeface="+mn-ea"/>
                          <a:ea typeface="+mn-ea"/>
                          <a:cs typeface="Arial Unicode MS" panose="020B0604020202020204" pitchFamily="34" charset="-120"/>
                        </a:rPr>
                        <a:t>四</a:t>
                      </a:r>
                      <a:r>
                        <a:rPr lang="en-US" altLang="zh-TW" sz="1400" b="0" kern="0" dirty="0" smtClean="0">
                          <a:solidFill>
                            <a:schemeClr val="tx1"/>
                          </a:solidFill>
                          <a:effectLst/>
                          <a:latin typeface="+mn-ea"/>
                          <a:ea typeface="+mn-ea"/>
                          <a:cs typeface="Arial Unicode MS" panose="020B0604020202020204" pitchFamily="34" charset="-120"/>
                        </a:rPr>
                        <a:t>)17:00</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第一階段學校集體報名及繳費</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107.5.25(</a:t>
                      </a:r>
                      <a:r>
                        <a:rPr lang="zh-TW" altLang="en-US" sz="1400" b="0" kern="0" dirty="0" smtClean="0">
                          <a:solidFill>
                            <a:schemeClr val="tx1"/>
                          </a:solidFill>
                          <a:effectLst/>
                          <a:latin typeface="+mn-ea"/>
                          <a:ea typeface="+mn-ea"/>
                          <a:cs typeface="Arial Unicode MS" panose="020B0604020202020204" pitchFamily="34" charset="-120"/>
                        </a:rPr>
                        <a:t>五</a:t>
                      </a:r>
                      <a:r>
                        <a:rPr lang="en-US" altLang="zh-TW" sz="1400" b="0" kern="0" dirty="0" smtClean="0">
                          <a:solidFill>
                            <a:schemeClr val="tx1"/>
                          </a:solidFill>
                          <a:effectLst/>
                          <a:latin typeface="+mn-ea"/>
                          <a:ea typeface="+mn-ea"/>
                          <a:cs typeface="Arial Unicode MS" panose="020B0604020202020204" pitchFamily="34" charset="-120"/>
                        </a:rPr>
                        <a:t>)10:00-107.5.31(</a:t>
                      </a:r>
                      <a:r>
                        <a:rPr lang="zh-TW" altLang="zh-TW" sz="1400" b="0" kern="0" dirty="0" smtClean="0">
                          <a:solidFill>
                            <a:schemeClr val="tx1"/>
                          </a:solidFill>
                          <a:effectLst/>
                          <a:latin typeface="+mn-ea"/>
                          <a:ea typeface="+mn-ea"/>
                          <a:cs typeface="Arial Unicode MS" panose="020B0604020202020204" pitchFamily="34" charset="-120"/>
                        </a:rPr>
                        <a:t>四</a:t>
                      </a:r>
                      <a:r>
                        <a:rPr lang="en-US" altLang="zh-TW" sz="1400" b="0" kern="0" dirty="0" smtClean="0">
                          <a:solidFill>
                            <a:schemeClr val="tx1"/>
                          </a:solidFill>
                          <a:effectLst/>
                          <a:latin typeface="+mn-ea"/>
                          <a:ea typeface="+mn-ea"/>
                          <a:cs typeface="Arial Unicode MS" panose="020B0604020202020204" pitchFamily="34" charset="-120"/>
                        </a:rPr>
                        <a:t>)24:00</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91440" indent="-121920"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第一階段考生個別繳費</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107.5.25(</a:t>
                      </a:r>
                      <a:r>
                        <a:rPr lang="zh-TW" altLang="en-US" sz="1400" b="0" kern="0" dirty="0" smtClean="0">
                          <a:solidFill>
                            <a:schemeClr val="tx1"/>
                          </a:solidFill>
                          <a:effectLst/>
                          <a:latin typeface="+mn-ea"/>
                          <a:ea typeface="+mn-ea"/>
                          <a:cs typeface="Arial Unicode MS" panose="020B0604020202020204" pitchFamily="34" charset="-120"/>
                        </a:rPr>
                        <a:t>五</a:t>
                      </a:r>
                      <a:r>
                        <a:rPr lang="en-US" altLang="zh-TW" sz="1400" b="0" kern="0" dirty="0" smtClean="0">
                          <a:solidFill>
                            <a:schemeClr val="tx1"/>
                          </a:solidFill>
                          <a:effectLst/>
                          <a:latin typeface="+mn-ea"/>
                          <a:ea typeface="+mn-ea"/>
                          <a:cs typeface="Arial Unicode MS" panose="020B0604020202020204" pitchFamily="34" charset="-120"/>
                        </a:rPr>
                        <a:t>)10:00-107.6.1(</a:t>
                      </a:r>
                      <a:r>
                        <a:rPr lang="zh-TW" altLang="en-US" sz="1400" b="0" kern="0" dirty="0" smtClean="0">
                          <a:solidFill>
                            <a:schemeClr val="tx1"/>
                          </a:solidFill>
                          <a:effectLst/>
                          <a:latin typeface="+mn-ea"/>
                          <a:ea typeface="+mn-ea"/>
                          <a:cs typeface="Arial Unicode MS" panose="020B0604020202020204" pitchFamily="34" charset="-120"/>
                        </a:rPr>
                        <a:t>五</a:t>
                      </a:r>
                      <a:r>
                        <a:rPr lang="en-US" altLang="zh-TW" sz="1400" b="0" kern="0" dirty="0" smtClean="0">
                          <a:solidFill>
                            <a:schemeClr val="tx1"/>
                          </a:solidFill>
                          <a:effectLst/>
                          <a:latin typeface="+mn-ea"/>
                          <a:ea typeface="+mn-ea"/>
                          <a:cs typeface="Arial Unicode MS" panose="020B0604020202020204" pitchFamily="34" charset="-120"/>
                        </a:rPr>
                        <a:t>)17:00</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91440" indent="-121920"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第一階段考生個別報名</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1400" b="0" kern="0" dirty="0" smtClean="0">
                          <a:solidFill>
                            <a:schemeClr val="tx1"/>
                          </a:solidFill>
                          <a:effectLst/>
                          <a:latin typeface="+mn-ea"/>
                          <a:ea typeface="+mn-ea"/>
                          <a:cs typeface="Arial Unicode MS" panose="020B0604020202020204" pitchFamily="34" charset="-120"/>
                        </a:rPr>
                        <a:t>107.6.5(</a:t>
                      </a:r>
                      <a:r>
                        <a:rPr lang="zh-TW" altLang="en-US" sz="1400" b="0" kern="0" dirty="0" smtClean="0">
                          <a:solidFill>
                            <a:schemeClr val="tx1"/>
                          </a:solidFill>
                          <a:effectLst/>
                          <a:latin typeface="+mn-ea"/>
                          <a:ea typeface="+mn-ea"/>
                          <a:cs typeface="Arial Unicode MS" panose="020B0604020202020204" pitchFamily="34" charset="-120"/>
                        </a:rPr>
                        <a:t>二</a:t>
                      </a:r>
                      <a:r>
                        <a:rPr lang="en-US" altLang="zh-TW" sz="1400" b="0" kern="0" dirty="0" smtClean="0">
                          <a:solidFill>
                            <a:schemeClr val="tx1"/>
                          </a:solidFill>
                          <a:effectLst/>
                          <a:latin typeface="+mn-ea"/>
                          <a:ea typeface="+mn-ea"/>
                          <a:cs typeface="Arial Unicode MS" panose="020B0604020202020204" pitchFamily="34" charset="-120"/>
                        </a:rPr>
                        <a:t>)10:00</a:t>
                      </a:r>
                      <a:r>
                        <a:rPr lang="zh-TW" altLang="zh-TW" sz="1400" b="0" kern="0" dirty="0" smtClean="0">
                          <a:solidFill>
                            <a:schemeClr val="tx1"/>
                          </a:solidFill>
                          <a:effectLst/>
                          <a:latin typeface="+mn-ea"/>
                          <a:ea typeface="+mn-ea"/>
                          <a:cs typeface="Arial Unicode MS" panose="020B0604020202020204" pitchFamily="34" charset="-120"/>
                        </a:rPr>
                        <a:t>起</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第一階段篩選結果公告、查詢</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53285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p>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107.6.5(</a:t>
                      </a:r>
                      <a:r>
                        <a:rPr lang="zh-TW" altLang="en-US" sz="1400" b="0" kern="0" dirty="0" smtClean="0">
                          <a:solidFill>
                            <a:schemeClr val="tx1"/>
                          </a:solidFill>
                          <a:effectLst/>
                          <a:latin typeface="+mn-ea"/>
                          <a:ea typeface="+mn-ea"/>
                          <a:cs typeface="Arial Unicode MS" panose="020B0604020202020204" pitchFamily="34" charset="-120"/>
                        </a:rPr>
                        <a:t>二</a:t>
                      </a:r>
                      <a:r>
                        <a:rPr lang="en-US" altLang="zh-TW" sz="1400" b="0" kern="0" dirty="0" smtClean="0">
                          <a:solidFill>
                            <a:schemeClr val="tx1"/>
                          </a:solidFill>
                          <a:effectLst/>
                          <a:latin typeface="+mn-ea"/>
                          <a:ea typeface="+mn-ea"/>
                          <a:cs typeface="Arial Unicode MS" panose="020B0604020202020204" pitchFamily="34" charset="-120"/>
                        </a:rPr>
                        <a:t>)10:00-107.6.14(</a:t>
                      </a:r>
                      <a:r>
                        <a:rPr lang="zh-TW" altLang="en-US" sz="1400" b="0" kern="0" dirty="0" smtClean="0">
                          <a:solidFill>
                            <a:schemeClr val="tx1"/>
                          </a:solidFill>
                          <a:effectLst/>
                          <a:latin typeface="+mn-ea"/>
                          <a:ea typeface="+mn-ea"/>
                          <a:cs typeface="Arial Unicode MS" panose="020B0604020202020204" pitchFamily="34" charset="-120"/>
                        </a:rPr>
                        <a:t>四</a:t>
                      </a:r>
                      <a:r>
                        <a:rPr lang="en-US" altLang="zh-TW" sz="1400" b="0" kern="0" dirty="0" smtClean="0">
                          <a:solidFill>
                            <a:schemeClr val="tx1"/>
                          </a:solidFill>
                          <a:effectLst/>
                          <a:latin typeface="+mn-ea"/>
                          <a:ea typeface="+mn-ea"/>
                          <a:cs typeface="Arial Unicode MS" panose="020B0604020202020204" pitchFamily="34" charset="-120"/>
                        </a:rPr>
                        <a:t>)24:00</a:t>
                      </a:r>
                      <a:endParaRPr lang="zh-TW" altLang="zh-TW" sz="1400" b="0" kern="0" dirty="0" smtClean="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1" kern="0" dirty="0" smtClean="0">
                          <a:solidFill>
                            <a:srgbClr val="FF0000"/>
                          </a:solidFill>
                          <a:effectLst/>
                          <a:latin typeface="+mn-ea"/>
                          <a:ea typeface="+mn-ea"/>
                          <a:cs typeface="Arial Unicode MS" panose="020B0604020202020204" pitchFamily="34" charset="-120"/>
                        </a:rPr>
                        <a:t>第二階段報名、繳費並網路上傳考生備審資料</a:t>
                      </a:r>
                      <a:endParaRPr lang="zh-TW" sz="1400" b="1" kern="100" dirty="0">
                        <a:solidFill>
                          <a:srgbClr val="FF0000"/>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各甄選學校公告第二階段甄試名單</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532859">
                <a:tc>
                  <a:txBody>
                    <a:bodyPr/>
                    <a:lstStyle/>
                    <a:p>
                      <a:pPr marL="0" algn="just" defTabSz="914400" rtl="0" eaLnBrk="1" latinLnBrk="0" hangingPunct="1">
                        <a:lnSpc>
                          <a:spcPct val="100000"/>
                        </a:lnSpc>
                        <a:spcBef>
                          <a:spcPts val="0"/>
                        </a:spcBef>
                        <a:spcAft>
                          <a:spcPts val="0"/>
                        </a:spcAft>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endParaRPr lang="en-US" altLang="zh-TW" sz="1400" b="0" kern="0" dirty="0" smtClean="0">
                        <a:solidFill>
                          <a:schemeClr val="tx1"/>
                        </a:solidFill>
                        <a:effectLst/>
                        <a:latin typeface="+mn-ea"/>
                        <a:ea typeface="+mn-ea"/>
                        <a:cs typeface="Arial Unicode MS" panose="020B0604020202020204" pitchFamily="34" charset="-120"/>
                      </a:endParaRPr>
                    </a:p>
                    <a:p>
                      <a:pPr marL="0" algn="just" defTabSz="914400" rtl="0" eaLnBrk="1" latinLnBrk="0" hangingPunct="1">
                        <a:lnSpc>
                          <a:spcPct val="100000"/>
                        </a:lnSpc>
                        <a:spcBef>
                          <a:spcPts val="0"/>
                        </a:spcBef>
                        <a:spcAft>
                          <a:spcPts val="0"/>
                        </a:spcAft>
                      </a:pPr>
                      <a:r>
                        <a:rPr lang="zh-TW" altLang="zh-TW" sz="1400" b="0" kern="0" dirty="0" smtClean="0">
                          <a:solidFill>
                            <a:schemeClr val="tx1"/>
                          </a:solidFill>
                          <a:effectLst/>
                          <a:latin typeface="+mn-ea"/>
                          <a:ea typeface="+mn-ea"/>
                          <a:cs typeface="Arial Unicode MS" panose="020B0604020202020204" pitchFamily="34" charset="-120"/>
                        </a:rPr>
                        <a:t>【</a:t>
                      </a:r>
                      <a:r>
                        <a:rPr lang="en-US" altLang="zh-TW" sz="1400" b="0" kern="0" dirty="0" smtClean="0">
                          <a:solidFill>
                            <a:schemeClr val="tx1"/>
                          </a:solidFill>
                          <a:effectLst/>
                          <a:latin typeface="+mn-ea"/>
                          <a:ea typeface="+mn-ea"/>
                          <a:cs typeface="Arial Unicode MS" panose="020B0604020202020204" pitchFamily="34" charset="-120"/>
                        </a:rPr>
                        <a:t>107.6.15(</a:t>
                      </a:r>
                      <a:r>
                        <a:rPr lang="zh-TW" altLang="zh-TW" sz="1400" b="0" kern="0" dirty="0" smtClean="0">
                          <a:solidFill>
                            <a:schemeClr val="tx1"/>
                          </a:solidFill>
                          <a:effectLst/>
                          <a:latin typeface="+mn-ea"/>
                          <a:ea typeface="+mn-ea"/>
                          <a:cs typeface="Arial Unicode MS" panose="020B0604020202020204" pitchFamily="34" charset="-120"/>
                        </a:rPr>
                        <a:t>五</a:t>
                      </a:r>
                      <a:r>
                        <a:rPr lang="en-US" altLang="zh-TW" sz="1400" b="0" kern="0" dirty="0" smtClean="0">
                          <a:solidFill>
                            <a:schemeClr val="tx1"/>
                          </a:solidFill>
                          <a:effectLst/>
                          <a:latin typeface="+mn-ea"/>
                          <a:ea typeface="+mn-ea"/>
                          <a:cs typeface="Arial Unicode MS" panose="020B0604020202020204" pitchFamily="34" charset="-120"/>
                        </a:rPr>
                        <a:t>)-107.7.1(</a:t>
                      </a:r>
                      <a:r>
                        <a:rPr lang="zh-TW" altLang="zh-TW" sz="1400" b="0" kern="0" dirty="0" smtClean="0">
                          <a:solidFill>
                            <a:schemeClr val="tx1"/>
                          </a:solidFill>
                          <a:effectLst/>
                          <a:latin typeface="+mn-ea"/>
                          <a:ea typeface="+mn-ea"/>
                          <a:cs typeface="Arial Unicode MS" panose="020B0604020202020204" pitchFamily="34" charset="-120"/>
                        </a:rPr>
                        <a:t>日</a:t>
                      </a:r>
                      <a:r>
                        <a:rPr lang="en-US" altLang="zh-TW" sz="1400" b="0" kern="0" dirty="0" smtClean="0">
                          <a:solidFill>
                            <a:schemeClr val="tx1"/>
                          </a:solidFill>
                          <a:effectLst/>
                          <a:latin typeface="+mn-ea"/>
                          <a:ea typeface="+mn-ea"/>
                          <a:cs typeface="Arial Unicode MS" panose="020B0604020202020204" pitchFamily="34" charset="-120"/>
                        </a:rPr>
                        <a:t>)</a:t>
                      </a:r>
                      <a:r>
                        <a:rPr lang="zh-TW" altLang="zh-TW" sz="1400" b="0" kern="0" dirty="0" smtClean="0">
                          <a:solidFill>
                            <a:schemeClr val="tx1"/>
                          </a:solidFill>
                          <a:effectLst/>
                          <a:latin typeface="+mn-ea"/>
                          <a:ea typeface="+mn-ea"/>
                          <a:cs typeface="Arial Unicode MS" panose="020B0604020202020204" pitchFamily="34" charset="-120"/>
                        </a:rPr>
                        <a:t>】</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各甄選學校進行第二階段指定項目甄試</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各甄選學校寄發甄選總成績單</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各甄選學校網站公告錄取正</a:t>
                      </a:r>
                      <a:r>
                        <a:rPr lang="en-US" altLang="zh-TW" sz="1400" b="0" kern="0" dirty="0" smtClean="0">
                          <a:solidFill>
                            <a:schemeClr val="tx1"/>
                          </a:solidFill>
                          <a:effectLst/>
                          <a:latin typeface="+mn-ea"/>
                          <a:ea typeface="+mn-ea"/>
                          <a:cs typeface="Arial Unicode MS" panose="020B0604020202020204" pitchFamily="34" charset="-120"/>
                        </a:rPr>
                        <a:t>(</a:t>
                      </a:r>
                      <a:r>
                        <a:rPr lang="zh-TW" altLang="en-US" sz="1400" b="0" kern="0" dirty="0" smtClean="0">
                          <a:solidFill>
                            <a:schemeClr val="tx1"/>
                          </a:solidFill>
                          <a:effectLst/>
                          <a:latin typeface="+mn-ea"/>
                          <a:ea typeface="+mn-ea"/>
                          <a:cs typeface="Arial Unicode MS" panose="020B0604020202020204" pitchFamily="34" charset="-120"/>
                        </a:rPr>
                        <a:t>備</a:t>
                      </a:r>
                      <a:r>
                        <a:rPr lang="en-US" altLang="zh-TW" sz="1400" b="0" kern="0" dirty="0" smtClean="0">
                          <a:solidFill>
                            <a:schemeClr val="tx1"/>
                          </a:solidFill>
                          <a:effectLst/>
                          <a:latin typeface="+mn-ea"/>
                          <a:ea typeface="+mn-ea"/>
                          <a:cs typeface="Arial Unicode MS" panose="020B0604020202020204" pitchFamily="34" charset="-120"/>
                        </a:rPr>
                        <a:t>)</a:t>
                      </a:r>
                      <a:r>
                        <a:rPr lang="zh-TW" altLang="en-US" sz="1400" b="0" kern="0" dirty="0" smtClean="0">
                          <a:solidFill>
                            <a:schemeClr val="tx1"/>
                          </a:solidFill>
                          <a:effectLst/>
                          <a:latin typeface="+mn-ea"/>
                          <a:ea typeface="+mn-ea"/>
                          <a:cs typeface="Arial Unicode MS" panose="020B0604020202020204" pitchFamily="34" charset="-120"/>
                        </a:rPr>
                        <a:t>取生名單</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266430">
                <a:tc>
                  <a:txBody>
                    <a:bodyPr/>
                    <a:lstStyle/>
                    <a:p>
                      <a:pPr marL="0" algn="just" defTabSz="914400" rtl="0" eaLnBrk="1" latinLnBrk="0" hangingPunct="1">
                        <a:lnSpc>
                          <a:spcPct val="100000"/>
                        </a:lnSpc>
                        <a:spcBef>
                          <a:spcPts val="0"/>
                        </a:spcBef>
                        <a:spcAft>
                          <a:spcPts val="0"/>
                        </a:spcAft>
                      </a:pPr>
                      <a:r>
                        <a:rPr lang="en-US" altLang="zh-TW" sz="1400" b="0" kern="0" dirty="0" smtClean="0">
                          <a:solidFill>
                            <a:schemeClr val="tx1"/>
                          </a:solidFill>
                          <a:effectLst/>
                          <a:latin typeface="+mn-ea"/>
                          <a:ea typeface="+mn-ea"/>
                          <a:cs typeface="Arial Unicode MS" panose="020B0604020202020204" pitchFamily="34" charset="-120"/>
                        </a:rPr>
                        <a:t>107.7.4(</a:t>
                      </a:r>
                      <a:r>
                        <a:rPr lang="zh-TW" altLang="en-US" sz="1400" b="0" kern="0" dirty="0" smtClean="0">
                          <a:solidFill>
                            <a:schemeClr val="tx1"/>
                          </a:solidFill>
                          <a:effectLst/>
                          <a:latin typeface="+mn-ea"/>
                          <a:ea typeface="+mn-ea"/>
                          <a:cs typeface="Arial Unicode MS" panose="020B0604020202020204" pitchFamily="34" charset="-120"/>
                        </a:rPr>
                        <a:t>三</a:t>
                      </a:r>
                      <a:r>
                        <a:rPr lang="en-US" altLang="zh-TW" sz="1400" b="0" kern="0" dirty="0" smtClean="0">
                          <a:solidFill>
                            <a:schemeClr val="tx1"/>
                          </a:solidFill>
                          <a:effectLst/>
                          <a:latin typeface="+mn-ea"/>
                          <a:ea typeface="+mn-ea"/>
                          <a:cs typeface="Arial Unicode MS" panose="020B0604020202020204" pitchFamily="34" charset="-120"/>
                        </a:rPr>
                        <a:t>)10:00-</a:t>
                      </a:r>
                      <a:r>
                        <a:rPr lang="en-US" altLang="zh-TW" sz="1400" b="0" kern="0" dirty="0" smtClean="0">
                          <a:solidFill>
                            <a:srgbClr val="FF0000"/>
                          </a:solidFill>
                          <a:effectLst/>
                          <a:latin typeface="+mn-ea"/>
                          <a:ea typeface="+mn-ea"/>
                          <a:cs typeface="Arial Unicode MS" panose="020B0604020202020204" pitchFamily="34" charset="-120"/>
                        </a:rPr>
                        <a:t>107.7.7(</a:t>
                      </a:r>
                      <a:r>
                        <a:rPr lang="zh-TW" altLang="en-US" sz="1400" b="0" kern="0" dirty="0" smtClean="0">
                          <a:solidFill>
                            <a:srgbClr val="FF0000"/>
                          </a:solidFill>
                          <a:effectLst/>
                          <a:latin typeface="+mn-ea"/>
                          <a:ea typeface="+mn-ea"/>
                          <a:cs typeface="Arial Unicode MS" panose="020B0604020202020204" pitchFamily="34" charset="-120"/>
                        </a:rPr>
                        <a:t>六</a:t>
                      </a:r>
                      <a:r>
                        <a:rPr lang="en-US" altLang="zh-TW" sz="1400" b="0" kern="0" dirty="0" smtClean="0">
                          <a:solidFill>
                            <a:srgbClr val="FF0000"/>
                          </a:solidFill>
                          <a:effectLst/>
                          <a:latin typeface="+mn-ea"/>
                          <a:ea typeface="+mn-ea"/>
                          <a:cs typeface="Arial Unicode MS" panose="020B0604020202020204" pitchFamily="34" charset="-120"/>
                        </a:rPr>
                        <a:t>)17:00</a:t>
                      </a:r>
                      <a:endParaRPr lang="zh-TW" altLang="zh-TW" sz="1400" b="0" kern="0" dirty="0" smtClean="0">
                        <a:solidFill>
                          <a:srgbClr val="FF0000"/>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dirty="0" smtClean="0">
                          <a:solidFill>
                            <a:schemeClr val="tx1"/>
                          </a:solidFill>
                          <a:effectLst/>
                          <a:latin typeface="+mn-ea"/>
                          <a:ea typeface="+mn-ea"/>
                          <a:cs typeface="Arial Unicode MS" panose="020B0604020202020204" pitchFamily="34" charset="-120"/>
                        </a:rPr>
                        <a:t>正</a:t>
                      </a:r>
                      <a:r>
                        <a:rPr lang="en-US" altLang="zh-TW" sz="1400" b="0" kern="0" dirty="0" smtClean="0">
                          <a:solidFill>
                            <a:schemeClr val="tx1"/>
                          </a:solidFill>
                          <a:effectLst/>
                          <a:latin typeface="+mn-ea"/>
                          <a:ea typeface="+mn-ea"/>
                          <a:cs typeface="Arial Unicode MS" panose="020B0604020202020204" pitchFamily="34" charset="-120"/>
                        </a:rPr>
                        <a:t>(</a:t>
                      </a:r>
                      <a:r>
                        <a:rPr lang="zh-TW" altLang="en-US" sz="1400" b="0" kern="0" dirty="0" smtClean="0">
                          <a:solidFill>
                            <a:schemeClr val="tx1"/>
                          </a:solidFill>
                          <a:effectLst/>
                          <a:latin typeface="+mn-ea"/>
                          <a:ea typeface="+mn-ea"/>
                          <a:cs typeface="Arial Unicode MS" panose="020B0604020202020204" pitchFamily="34" charset="-120"/>
                        </a:rPr>
                        <a:t>備</a:t>
                      </a:r>
                      <a:r>
                        <a:rPr lang="en-US" altLang="zh-TW" sz="1400" b="0" kern="0" dirty="0" smtClean="0">
                          <a:solidFill>
                            <a:schemeClr val="tx1"/>
                          </a:solidFill>
                          <a:effectLst/>
                          <a:latin typeface="+mn-ea"/>
                          <a:ea typeface="+mn-ea"/>
                          <a:cs typeface="Arial Unicode MS" panose="020B0604020202020204" pitchFamily="34" charset="-120"/>
                        </a:rPr>
                        <a:t>)</a:t>
                      </a:r>
                      <a:r>
                        <a:rPr lang="zh-TW" altLang="en-US" sz="1400" b="0" kern="0" dirty="0" smtClean="0">
                          <a:solidFill>
                            <a:schemeClr val="tx1"/>
                          </a:solidFill>
                          <a:effectLst/>
                          <a:latin typeface="+mn-ea"/>
                          <a:ea typeface="+mn-ea"/>
                          <a:cs typeface="Arial Unicode MS" panose="020B0604020202020204" pitchFamily="34" charset="-120"/>
                        </a:rPr>
                        <a:t>取生至本委員會網站登記就讀志願序</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6643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1400" b="0" kern="0" dirty="0" smtClean="0">
                          <a:solidFill>
                            <a:schemeClr val="tx1"/>
                          </a:solidFill>
                          <a:effectLst/>
                          <a:latin typeface="+mn-ea"/>
                          <a:ea typeface="+mn-ea"/>
                          <a:cs typeface="Arial Unicode MS" panose="020B0604020202020204" pitchFamily="34" charset="-120"/>
                        </a:rPr>
                        <a:t>107.7.11(</a:t>
                      </a:r>
                      <a:r>
                        <a:rPr lang="zh-TW" altLang="en-US" sz="1400" b="0" kern="0" dirty="0" smtClean="0">
                          <a:solidFill>
                            <a:schemeClr val="tx1"/>
                          </a:solidFill>
                          <a:effectLst/>
                          <a:latin typeface="+mn-ea"/>
                          <a:ea typeface="+mn-ea"/>
                          <a:cs typeface="Arial Unicode MS" panose="020B0604020202020204" pitchFamily="34" charset="-120"/>
                        </a:rPr>
                        <a:t>三</a:t>
                      </a:r>
                      <a:r>
                        <a:rPr lang="en-US" altLang="zh-TW" sz="1400" b="0" kern="0" dirty="0" smtClean="0">
                          <a:solidFill>
                            <a:schemeClr val="tx1"/>
                          </a:solidFill>
                          <a:effectLst/>
                          <a:latin typeface="+mn-ea"/>
                          <a:ea typeface="+mn-ea"/>
                          <a:cs typeface="Arial Unicode MS" panose="020B0604020202020204" pitchFamily="34" charset="-120"/>
                        </a:rPr>
                        <a:t>)10:00</a:t>
                      </a:r>
                      <a:r>
                        <a:rPr lang="zh-TW" altLang="zh-TW" sz="1400" b="0" kern="0" dirty="0" smtClean="0">
                          <a:solidFill>
                            <a:schemeClr val="tx1"/>
                          </a:solidFill>
                          <a:effectLst/>
                          <a:latin typeface="+mn-ea"/>
                          <a:ea typeface="+mn-ea"/>
                          <a:cs typeface="Arial Unicode MS" panose="020B0604020202020204" pitchFamily="34" charset="-120"/>
                        </a:rPr>
                        <a:t>起</a:t>
                      </a: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spc="-30" dirty="0" smtClean="0">
                          <a:solidFill>
                            <a:schemeClr val="tx1"/>
                          </a:solidFill>
                          <a:effectLst/>
                          <a:latin typeface="+mn-ea"/>
                          <a:ea typeface="+mn-ea"/>
                          <a:cs typeface="Arial Unicode MS" panose="020B0604020202020204" pitchFamily="34" charset="-120"/>
                        </a:rPr>
                        <a:t>就讀志願序統一分發放榜</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66430">
                <a:tc>
                  <a:txBody>
                    <a:bodyPr/>
                    <a:lstStyle/>
                    <a:p>
                      <a:pPr marL="0" algn="just" defTabSz="914400" rtl="0" eaLnBrk="1" latinLnBrk="0" hangingPunct="1">
                        <a:lnSpc>
                          <a:spcPct val="100000"/>
                        </a:lnSpc>
                        <a:spcBef>
                          <a:spcPts val="0"/>
                        </a:spcBef>
                        <a:spcAft>
                          <a:spcPts val="0"/>
                        </a:spcAft>
                      </a:pPr>
                      <a:r>
                        <a:rPr lang="zh-TW" altLang="zh-TW" sz="1400" b="0" kern="0" dirty="0" smtClean="0">
                          <a:solidFill>
                            <a:schemeClr val="tx1"/>
                          </a:solidFill>
                          <a:effectLst/>
                          <a:latin typeface="+mn-ea"/>
                          <a:ea typeface="+mn-ea"/>
                          <a:cs typeface="Arial Unicode MS" panose="020B0604020202020204" pitchFamily="34" charset="-120"/>
                        </a:rPr>
                        <a:t>各校自訂【詳見招生學校甄選辦法】</a:t>
                      </a:r>
                      <a:endParaRPr lang="zh-TW" altLang="zh-TW" sz="1400" b="0" kern="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zh-TW" altLang="en-US" sz="1400" b="0" kern="0" spc="-30" dirty="0" smtClean="0">
                          <a:solidFill>
                            <a:schemeClr val="tx1"/>
                          </a:solidFill>
                          <a:effectLst/>
                          <a:latin typeface="+mn-ea"/>
                          <a:ea typeface="+mn-ea"/>
                          <a:cs typeface="Arial Unicode MS" panose="020B0604020202020204" pitchFamily="34" charset="-120"/>
                        </a:rPr>
                        <a:t>分發錄取生依分發錄取學校所定報到時間及方式辦理報到手續</a:t>
                      </a:r>
                      <a:endParaRPr lang="zh-TW" sz="1400" b="0" kern="100" dirty="0">
                        <a:solidFill>
                          <a:schemeClr val="tx1"/>
                        </a:solidFill>
                        <a:effectLst/>
                        <a:latin typeface="+mn-ea"/>
                        <a:ea typeface="+mn-ea"/>
                        <a:cs typeface="Arial Unicode MS" panose="020B0604020202020204" pitchFamily="34" charset="-120"/>
                      </a:endParaRPr>
                    </a:p>
                  </a:txBody>
                  <a:tcPr marL="62617" marR="6261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bl>
          </a:graphicData>
        </a:graphic>
      </p:graphicFrame>
      <p:sp>
        <p:nvSpPr>
          <p:cNvPr id="31800" name="投影片編號版面配置區 6"/>
          <p:cNvSpPr>
            <a:spLocks noGrp="1"/>
          </p:cNvSpPr>
          <p:nvPr>
            <p:ph type="sldNum" sz="quarter" idx="12"/>
          </p:nvPr>
        </p:nvSpPr>
        <p:spPr>
          <a:xfrm>
            <a:off x="6553200" y="6453335"/>
            <a:ext cx="2133600" cy="268139"/>
          </a:xfrm>
          <a:noFill/>
        </p:spPr>
        <p:txBody>
          <a:bodyPr/>
          <a:lstStyle/>
          <a:p>
            <a:fld id="{10753879-1B9F-47FB-A45F-F80B4A46629C}" type="slidenum">
              <a:rPr lang="zh-TW" altLang="en-US" smtClean="0">
                <a:latin typeface="+mn-ea"/>
                <a:ea typeface="+mn-ea"/>
              </a:rPr>
              <a:pPr/>
              <a:t>43</a:t>
            </a:fld>
            <a:endParaRPr lang="en-US" altLang="zh-TW" smtClean="0">
              <a:latin typeface="+mn-ea"/>
              <a:ea typeface="+mn-ea"/>
            </a:endParaRPr>
          </a:p>
        </p:txBody>
      </p:sp>
    </p:spTree>
    <p:extLst>
      <p:ext uri="{BB962C8B-B14F-4D97-AF65-F5344CB8AC3E}">
        <p14:creationId xmlns:p14="http://schemas.microsoft.com/office/powerpoint/2010/main" xmlns="" val="8838792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79512"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考生參加統一入學測驗考試</a:t>
            </a:r>
          </a:p>
        </p:txBody>
      </p:sp>
      <p:sp>
        <p:nvSpPr>
          <p:cNvPr id="5" name="文字方塊 4"/>
          <p:cNvSpPr txBox="1"/>
          <p:nvPr/>
        </p:nvSpPr>
        <p:spPr>
          <a:xfrm>
            <a:off x="910995" y="1261900"/>
            <a:ext cx="738664" cy="4537075"/>
          </a:xfrm>
          <a:prstGeom prst="rect">
            <a:avLst/>
          </a:prstGeom>
          <a:solidFill>
            <a:srgbClr val="FFC000"/>
          </a:solidFill>
          <a:ln>
            <a:solidFill>
              <a:srgbClr val="FFC000"/>
            </a:solidFill>
          </a:ln>
        </p:spPr>
        <p:txBody>
          <a:bodyPr vert="eaVert">
            <a:spAutoFit/>
          </a:bodyPr>
          <a:lstStyle/>
          <a:p>
            <a:pPr algn="ctr">
              <a:defRPr/>
            </a:pPr>
            <a:r>
              <a:rPr lang="zh-TW" altLang="en-US" dirty="0" smtClean="0">
                <a:solidFill>
                  <a:srgbClr val="FF0000"/>
                </a:solidFill>
                <a:latin typeface="微軟正黑體" panose="020B0604030504040204" pitchFamily="34" charset="-120"/>
                <a:ea typeface="微軟正黑體" panose="020B0604030504040204" pitchFamily="34" charset="-120"/>
              </a:rPr>
              <a:t>（高職學校</a:t>
            </a:r>
            <a:r>
              <a:rPr lang="zh-TW" altLang="en-US" dirty="0">
                <a:solidFill>
                  <a:srgbClr val="FF0000"/>
                </a:solidFill>
                <a:latin typeface="微軟正黑體" panose="020B0604030504040204" pitchFamily="34" charset="-120"/>
                <a:ea typeface="微軟正黑體" panose="020B0604030504040204" pitchFamily="34" charset="-120"/>
              </a:rPr>
              <a:t>上傳考生歷年成績單</a:t>
            </a:r>
            <a:r>
              <a:rPr lang="en-US" altLang="zh-TW" dirty="0">
                <a:solidFill>
                  <a:srgbClr val="FF0000"/>
                </a:solidFill>
                <a:latin typeface="微軟正黑體" panose="020B0604030504040204" pitchFamily="34" charset="-120"/>
                <a:ea typeface="微軟正黑體" panose="020B0604030504040204" pitchFamily="34" charset="-120"/>
              </a:rPr>
              <a:t>PDF</a:t>
            </a:r>
            <a:r>
              <a:rPr lang="zh-TW" altLang="en-US" dirty="0">
                <a:solidFill>
                  <a:srgbClr val="FF0000"/>
                </a:solidFill>
                <a:latin typeface="微軟正黑體" panose="020B0604030504040204" pitchFamily="34" charset="-120"/>
                <a:ea typeface="微軟正黑體" panose="020B0604030504040204" pitchFamily="34" charset="-120"/>
              </a:rPr>
              <a:t>檔）</a:t>
            </a:r>
          </a:p>
          <a:p>
            <a:pPr algn="ctr">
              <a:defRPr/>
            </a:pPr>
            <a:r>
              <a:rPr lang="zh-TW" altLang="en-US" dirty="0" smtClean="0">
                <a:latin typeface="微軟正黑體" panose="020B0604030504040204" pitchFamily="34" charset="-120"/>
                <a:ea typeface="微軟正黑體" panose="020B0604030504040204" pitchFamily="34" charset="-120"/>
              </a:rPr>
              <a:t>考生</a:t>
            </a:r>
            <a:r>
              <a:rPr lang="zh-TW" altLang="en-US" dirty="0">
                <a:latin typeface="微軟正黑體" panose="020B0604030504040204" pitchFamily="34" charset="-120"/>
                <a:ea typeface="微軟正黑體" panose="020B0604030504040204" pitchFamily="34" charset="-120"/>
              </a:rPr>
              <a:t>報名資格及身分</a:t>
            </a:r>
            <a:r>
              <a:rPr lang="zh-TW" altLang="en-US" dirty="0" smtClean="0">
                <a:latin typeface="微軟正黑體" panose="020B0604030504040204" pitchFamily="34" charset="-120"/>
                <a:ea typeface="微軟正黑體" panose="020B0604030504040204" pitchFamily="34" charset="-120"/>
              </a:rPr>
              <a:t>審查</a:t>
            </a:r>
            <a:endParaRPr lang="zh-TW" altLang="en-US"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650960" y="1268189"/>
            <a:ext cx="461665" cy="4537075"/>
          </a:xfrm>
          <a:prstGeom prst="rect">
            <a:avLst/>
          </a:prstGeom>
          <a:solidFill>
            <a:srgbClr val="FFC000"/>
          </a:soli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第一階段</a:t>
            </a:r>
            <a:r>
              <a:rPr lang="zh-TW" altLang="en-US" dirty="0" smtClean="0">
                <a:latin typeface="微軟正黑體" panose="020B0604030504040204" pitchFamily="34" charset="-120"/>
                <a:ea typeface="微軟正黑體" panose="020B0604030504040204" pitchFamily="34" charset="-120"/>
              </a:rPr>
              <a:t>報名</a:t>
            </a:r>
            <a:endParaRPr lang="zh-TW" altLang="en-US"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113926"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defPPr>
              <a:defRPr lang="zh-TW"/>
            </a:defPPr>
            <a:lvl1pPr algn="ctr">
              <a:defRPr>
                <a:solidFill>
                  <a:srgbClr val="FF0000"/>
                </a:solidFill>
                <a:latin typeface="微軟正黑體" panose="020B0604030504040204" pitchFamily="34" charset="-120"/>
                <a:ea typeface="微軟正黑體" panose="020B0604030504040204" pitchFamily="34" charset="-120"/>
              </a:defRPr>
            </a:lvl1pPr>
          </a:lstStyle>
          <a:p>
            <a:r>
              <a:rPr lang="zh-TW" altLang="en-US" dirty="0">
                <a:solidFill>
                  <a:schemeClr val="tx1"/>
                </a:solidFill>
              </a:rPr>
              <a:t>第二階段報名</a:t>
            </a:r>
            <a:r>
              <a:rPr lang="en-US" altLang="zh-TW" dirty="0">
                <a:solidFill>
                  <a:schemeClr val="tx1"/>
                </a:solidFill>
              </a:rPr>
              <a:t>(</a:t>
            </a:r>
            <a:r>
              <a:rPr lang="zh-TW" altLang="en-US" dirty="0">
                <a:solidFill>
                  <a:schemeClr val="tx1"/>
                </a:solidFill>
              </a:rPr>
              <a:t>含備審資料上傳作業</a:t>
            </a:r>
            <a:r>
              <a:rPr lang="en-US" altLang="zh-TW" dirty="0">
                <a:solidFill>
                  <a:schemeClr val="tx1"/>
                </a:solidFill>
              </a:rPr>
              <a:t>)</a:t>
            </a:r>
            <a:endParaRPr lang="zh-TW" altLang="en-US" dirty="0">
              <a:solidFill>
                <a:schemeClr val="tx1"/>
              </a:solidFill>
            </a:endParaRPr>
          </a:p>
        </p:txBody>
      </p:sp>
      <p:sp>
        <p:nvSpPr>
          <p:cNvPr id="9" name="文字方塊 8"/>
          <p:cNvSpPr txBox="1"/>
          <p:nvPr/>
        </p:nvSpPr>
        <p:spPr>
          <a:xfrm>
            <a:off x="4845409"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dirty="0" smtClean="0">
                <a:latin typeface="微軟正黑體" panose="020B0604030504040204" pitchFamily="34" charset="-120"/>
                <a:ea typeface="微軟正黑體" panose="020B0604030504040204" pitchFamily="34" charset="-120"/>
              </a:rPr>
              <a:t>各招生委員學校進行</a:t>
            </a:r>
            <a:r>
              <a:rPr lang="zh-TW" altLang="en-US" dirty="0">
                <a:latin typeface="微軟正黑體" panose="020B0604030504040204" pitchFamily="34" charset="-120"/>
                <a:ea typeface="微軟正黑體" panose="020B0604030504040204" pitchFamily="34" charset="-120"/>
              </a:rPr>
              <a:t>第二階段指定項目甄試</a:t>
            </a:r>
          </a:p>
        </p:txBody>
      </p:sp>
      <p:sp>
        <p:nvSpPr>
          <p:cNvPr id="10" name="文字方塊 9"/>
          <p:cNvSpPr txBox="1"/>
          <p:nvPr/>
        </p:nvSpPr>
        <p:spPr>
          <a:xfrm>
            <a:off x="5576892"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甄選總成績公告</a:t>
            </a:r>
          </a:p>
        </p:txBody>
      </p:sp>
      <p:sp>
        <p:nvSpPr>
          <p:cNvPr id="11" name="文字方塊 10"/>
          <p:cNvSpPr txBox="1"/>
          <p:nvPr/>
        </p:nvSpPr>
        <p:spPr>
          <a:xfrm>
            <a:off x="6308375"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a:latin typeface="微軟正黑體" panose="020B0604030504040204" pitchFamily="34" charset="-120"/>
                <a:ea typeface="微軟正黑體" panose="020B0604030504040204" pitchFamily="34" charset="-120"/>
              </a:rPr>
              <a:t>正備取生名單公告</a:t>
            </a:r>
            <a:endParaRPr lang="zh-TW" altLang="en-US"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7039858"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登記就讀志願序</a:t>
            </a:r>
          </a:p>
        </p:txBody>
      </p:sp>
      <p:sp>
        <p:nvSpPr>
          <p:cNvPr id="13" name="文字方塊 12"/>
          <p:cNvSpPr txBox="1"/>
          <p:nvPr/>
        </p:nvSpPr>
        <p:spPr>
          <a:xfrm>
            <a:off x="7771341" y="1268189"/>
            <a:ext cx="461665" cy="4537075"/>
          </a:xfrm>
          <a:prstGeom prst="rect">
            <a:avLst/>
          </a:prstGeom>
          <a:solidFill>
            <a:srgbClr val="92D050"/>
          </a:solidFill>
          <a:ln>
            <a:solidFill>
              <a:srgbClr val="FFC000"/>
            </a:solidFill>
          </a:ln>
        </p:spPr>
        <p:txBody>
          <a:bodyPr vert="eaVert">
            <a:spAutoFit/>
          </a:bodyPr>
          <a:lstStyle>
            <a:defPPr>
              <a:defRPr lang="zh-TW"/>
            </a:defPPr>
            <a:lvl1pPr algn="ctr">
              <a:defRPr>
                <a:latin typeface="微軟正黑體" panose="020B0604030504040204" pitchFamily="34" charset="-120"/>
                <a:ea typeface="微軟正黑體" panose="020B0604030504040204" pitchFamily="34" charset="-120"/>
              </a:defRPr>
            </a:lvl1pPr>
          </a:lstStyle>
          <a:p>
            <a:r>
              <a:rPr lang="zh-TW" altLang="en-US" dirty="0"/>
              <a:t>就讀志願序統一分發</a:t>
            </a:r>
          </a:p>
        </p:txBody>
      </p:sp>
      <p:sp>
        <p:nvSpPr>
          <p:cNvPr id="14" name="文字方塊 13"/>
          <p:cNvSpPr txBox="1"/>
          <p:nvPr/>
        </p:nvSpPr>
        <p:spPr>
          <a:xfrm>
            <a:off x="8502821" y="1268189"/>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分發錄取生報到</a:t>
            </a:r>
          </a:p>
        </p:txBody>
      </p:sp>
      <p:sp>
        <p:nvSpPr>
          <p:cNvPr id="25" name="文字方塊 24"/>
          <p:cNvSpPr txBox="1"/>
          <p:nvPr/>
        </p:nvSpPr>
        <p:spPr>
          <a:xfrm>
            <a:off x="3382443" y="1268189"/>
            <a:ext cx="461665" cy="4537075"/>
          </a:xfrm>
          <a:prstGeom prst="rect">
            <a:avLst/>
          </a:prstGeom>
          <a:solidFill>
            <a:srgbClr val="92D050"/>
          </a:solidFill>
          <a:ln>
            <a:solidFill>
              <a:srgbClr val="FFC000"/>
            </a:solidFill>
          </a:ln>
        </p:spPr>
        <p:txBody>
          <a:bodyPr vert="eaVert">
            <a:spAutoFit/>
          </a:bodyPr>
          <a:lstStyle/>
          <a:p>
            <a:pPr algn="ctr">
              <a:defRPr/>
            </a:pPr>
            <a:r>
              <a:rPr lang="zh-TW" altLang="en-US" dirty="0">
                <a:latin typeface="微軟正黑體" panose="020B0604030504040204" pitchFamily="34" charset="-120"/>
                <a:ea typeface="微軟正黑體" panose="020B0604030504040204" pitchFamily="34" charset="-120"/>
              </a:rPr>
              <a:t>第一階段統一入學測驗成績篩選</a:t>
            </a:r>
          </a:p>
        </p:txBody>
      </p:sp>
      <p:sp>
        <p:nvSpPr>
          <p:cNvPr id="27" name="標題 1"/>
          <p:cNvSpPr>
            <a:spLocks noGrp="1"/>
          </p:cNvSpPr>
          <p:nvPr>
            <p:ph type="title"/>
          </p:nvPr>
        </p:nvSpPr>
        <p:spPr>
          <a:xfrm>
            <a:off x="0" y="260352"/>
            <a:ext cx="8229600" cy="633413"/>
          </a:xfrm>
        </p:spPr>
        <p:txBody>
          <a:bodyPr>
            <a:normAutofit fontScale="90000"/>
          </a:bodyPr>
          <a:lstStyle/>
          <a:p>
            <a:r>
              <a:rPr lang="zh-TW" altLang="en-US" sz="36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600" dirty="0" smtClean="0">
                <a:solidFill>
                  <a:schemeClr val="tx1"/>
                </a:solidFill>
                <a:latin typeface="+mn-ea"/>
                <a:ea typeface="+mn-ea"/>
              </a:rPr>
              <a:t>-</a:t>
            </a:r>
            <a:r>
              <a:rPr lang="zh-TW" altLang="en-US" sz="3100" dirty="0">
                <a:solidFill>
                  <a:srgbClr val="7030A0"/>
                </a:solidFill>
                <a:latin typeface="+mn-ea"/>
              </a:rPr>
              <a:t>作業流程</a:t>
            </a:r>
          </a:p>
        </p:txBody>
      </p:sp>
      <p:sp>
        <p:nvSpPr>
          <p:cNvPr id="2" name="投影片編號版面配置區 1"/>
          <p:cNvSpPr>
            <a:spLocks noGrp="1"/>
          </p:cNvSpPr>
          <p:nvPr>
            <p:ph type="sldNum" sz="quarter" idx="12"/>
          </p:nvPr>
        </p:nvSpPr>
        <p:spPr/>
        <p:txBody>
          <a:bodyPr/>
          <a:lstStyle/>
          <a:p>
            <a:pPr>
              <a:defRPr/>
            </a:pPr>
            <a:fld id="{52B5522C-A27E-428C-8770-BD9512493397}" type="slidenum">
              <a:rPr lang="zh-TW" altLang="en-US" smtClean="0"/>
              <a:pPr>
                <a:defRPr/>
              </a:pPr>
              <a:t>44</a:t>
            </a:fld>
            <a:endParaRPr lang="en-US" altLang="zh-TW"/>
          </a:p>
        </p:txBody>
      </p:sp>
      <p:cxnSp>
        <p:nvCxnSpPr>
          <p:cNvPr id="8" name="直線單箭頭接點 7"/>
          <p:cNvCxnSpPr>
            <a:stCxn id="4" idx="3"/>
            <a:endCxn id="5" idx="1"/>
          </p:cNvCxnSpPr>
          <p:nvPr/>
        </p:nvCxnSpPr>
        <p:spPr>
          <a:xfrm flipV="1">
            <a:off x="641177" y="3530438"/>
            <a:ext cx="269818" cy="6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42" idx="3"/>
            <a:endCxn id="6" idx="1"/>
          </p:cNvCxnSpPr>
          <p:nvPr/>
        </p:nvCxnSpPr>
        <p:spPr>
          <a:xfrm>
            <a:off x="2381142" y="3530439"/>
            <a:ext cx="269818" cy="6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6" idx="3"/>
            <a:endCxn id="25" idx="1"/>
          </p:cNvCxnSpPr>
          <p:nvPr/>
        </p:nvCxnSpPr>
        <p:spPr>
          <a:xfrm>
            <a:off x="3112625"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stCxn id="25" idx="3"/>
            <a:endCxn id="7" idx="1"/>
          </p:cNvCxnSpPr>
          <p:nvPr/>
        </p:nvCxnSpPr>
        <p:spPr>
          <a:xfrm>
            <a:off x="3844108"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7" idx="3"/>
            <a:endCxn id="9" idx="1"/>
          </p:cNvCxnSpPr>
          <p:nvPr/>
        </p:nvCxnSpPr>
        <p:spPr>
          <a:xfrm>
            <a:off x="4575591"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9" idx="3"/>
            <a:endCxn id="10" idx="1"/>
          </p:cNvCxnSpPr>
          <p:nvPr/>
        </p:nvCxnSpPr>
        <p:spPr>
          <a:xfrm>
            <a:off x="5307074"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0" idx="3"/>
            <a:endCxn id="11" idx="1"/>
          </p:cNvCxnSpPr>
          <p:nvPr/>
        </p:nvCxnSpPr>
        <p:spPr>
          <a:xfrm>
            <a:off x="6038557"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11" idx="3"/>
            <a:endCxn id="12" idx="1"/>
          </p:cNvCxnSpPr>
          <p:nvPr/>
        </p:nvCxnSpPr>
        <p:spPr>
          <a:xfrm>
            <a:off x="6770040"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2" idx="3"/>
            <a:endCxn id="13" idx="1"/>
          </p:cNvCxnSpPr>
          <p:nvPr/>
        </p:nvCxnSpPr>
        <p:spPr>
          <a:xfrm>
            <a:off x="7501523" y="3536727"/>
            <a:ext cx="269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3" idx="3"/>
            <a:endCxn id="14" idx="1"/>
          </p:cNvCxnSpPr>
          <p:nvPr/>
        </p:nvCxnSpPr>
        <p:spPr>
          <a:xfrm>
            <a:off x="8233006" y="3536727"/>
            <a:ext cx="2698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1919477" y="1261901"/>
            <a:ext cx="461665" cy="4537075"/>
          </a:xfrm>
          <a:prstGeom prst="rect">
            <a:avLst/>
          </a:prstGeom>
          <a:gradFill>
            <a:gsLst>
              <a:gs pos="0">
                <a:schemeClr val="accent1">
                  <a:lumMod val="5000"/>
                  <a:lumOff val="95000"/>
                </a:schemeClr>
              </a:gs>
              <a:gs pos="0">
                <a:srgbClr val="FFFF99"/>
              </a:gs>
            </a:gsLst>
            <a:lin ang="5400000" scaled="1"/>
          </a:gradFill>
          <a:ln>
            <a:solidFill>
              <a:srgbClr val="FFC000"/>
            </a:solidFill>
          </a:ln>
        </p:spPr>
        <p:txBody>
          <a:bodyPr vert="eaVert">
            <a:spAutoFit/>
          </a:bodyPr>
          <a:lstStyle/>
          <a:p>
            <a:pPr algn="ctr">
              <a:defRPr/>
            </a:pPr>
            <a:r>
              <a:rPr lang="zh-TW" altLang="zh-TW" dirty="0">
                <a:latin typeface="微軟正黑體" panose="020B0604030504040204" pitchFamily="34" charset="-120"/>
                <a:ea typeface="微軟正黑體" panose="020B0604030504040204" pitchFamily="34" charset="-120"/>
              </a:rPr>
              <a:t>考生確認在校學業成績證明</a:t>
            </a:r>
          </a:p>
        </p:txBody>
      </p:sp>
      <p:cxnSp>
        <p:nvCxnSpPr>
          <p:cNvPr id="46" name="直線單箭頭接點 45"/>
          <p:cNvCxnSpPr>
            <a:stCxn id="5" idx="3"/>
            <a:endCxn id="42" idx="1"/>
          </p:cNvCxnSpPr>
          <p:nvPr/>
        </p:nvCxnSpPr>
        <p:spPr>
          <a:xfrm>
            <a:off x="1649659" y="3530438"/>
            <a:ext cx="26981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32403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ChangeArrowheads="1"/>
          </p:cNvSpPr>
          <p:nvPr/>
        </p:nvSpPr>
        <p:spPr bwMode="auto">
          <a:xfrm>
            <a:off x="149813" y="1062542"/>
            <a:ext cx="8830142" cy="4493538"/>
          </a:xfrm>
          <a:prstGeom prst="rect">
            <a:avLst/>
          </a:prstGeom>
          <a:noFill/>
          <a:ln w="9525">
            <a:noFill/>
            <a:miter lim="800000"/>
            <a:headEnd/>
            <a:tailEnd/>
          </a:ln>
        </p:spPr>
        <p:txBody>
          <a:bodyPr wrap="square" anchor="t">
            <a:spAutoFit/>
          </a:bodyPr>
          <a:lstStyle/>
          <a:p>
            <a:pPr marL="176213" indent="-176213" eaLnBrk="0" hangingPunct="0">
              <a:buFontTx/>
              <a:buBlip>
                <a:blip r:embed="rId3"/>
              </a:buBlip>
            </a:pPr>
            <a:r>
              <a:rPr lang="zh-TW" altLang="en-US" b="1" dirty="0" smtClean="0">
                <a:latin typeface="+mn-ea"/>
                <a:ea typeface="+mn-ea"/>
              </a:rPr>
              <a:t>學歷資格</a:t>
            </a:r>
            <a:endParaRPr lang="en-US" altLang="zh-TW" b="1" dirty="0" smtClean="0">
              <a:latin typeface="+mn-ea"/>
              <a:ea typeface="+mn-ea"/>
            </a:endParaRPr>
          </a:p>
          <a:p>
            <a:pPr marL="176213" indent="-176213" eaLnBrk="0" hangingPunct="0">
              <a:buFontTx/>
              <a:buBlip>
                <a:blip r:embed="rId3"/>
              </a:buBlip>
            </a:pPr>
            <a:endParaRPr lang="en-US" altLang="zh-TW" b="1" dirty="0">
              <a:latin typeface="+mn-ea"/>
              <a:ea typeface="+mn-ea"/>
            </a:endParaRPr>
          </a:p>
          <a:p>
            <a:pPr marL="176213" indent="-176213" eaLnBrk="0" hangingPunct="0">
              <a:buFontTx/>
              <a:buBlip>
                <a:blip r:embed="rId3"/>
              </a:buBlip>
            </a:pPr>
            <a:endParaRPr lang="en-US" altLang="zh-TW" b="1" dirty="0" smtClean="0">
              <a:latin typeface="+mn-ea"/>
              <a:ea typeface="+mn-ea"/>
            </a:endParaRPr>
          </a:p>
          <a:p>
            <a:pPr marL="176213" indent="-176213" eaLnBrk="0" hangingPunct="0">
              <a:buFontTx/>
              <a:buBlip>
                <a:blip r:embed="rId3"/>
              </a:buBlip>
            </a:pPr>
            <a:endParaRPr lang="en-US" altLang="zh-TW" dirty="0">
              <a:latin typeface="+mn-ea"/>
              <a:ea typeface="+mn-ea"/>
            </a:endParaRPr>
          </a:p>
          <a:p>
            <a:pPr marL="176213" indent="-176213" eaLnBrk="0" hangingPunct="0">
              <a:buFontTx/>
              <a:buBlip>
                <a:blip r:embed="rId3"/>
              </a:buBlip>
            </a:pPr>
            <a:endParaRPr lang="en-US" altLang="zh-TW" dirty="0" smtClean="0">
              <a:latin typeface="+mn-ea"/>
              <a:ea typeface="+mn-ea"/>
            </a:endParaRPr>
          </a:p>
          <a:p>
            <a:pPr marL="176213" indent="-176213" eaLnBrk="0" hangingPunct="0">
              <a:buFontTx/>
              <a:buBlip>
                <a:blip r:embed="rId3"/>
              </a:buBlip>
            </a:pPr>
            <a:endParaRPr lang="en-US" altLang="zh-TW" dirty="0" smtClean="0">
              <a:latin typeface="+mn-ea"/>
              <a:ea typeface="+mn-ea"/>
            </a:endParaRPr>
          </a:p>
          <a:p>
            <a:pPr marL="176213" indent="-176213" eaLnBrk="0" hangingPunct="0">
              <a:buFontTx/>
              <a:buBlip>
                <a:blip r:embed="rId3"/>
              </a:buBlip>
            </a:pPr>
            <a:r>
              <a:rPr lang="zh-TW" altLang="en-US" sz="2000" b="1" dirty="0" smtClean="0">
                <a:latin typeface="+mn-ea"/>
                <a:ea typeface="+mn-ea"/>
              </a:rPr>
              <a:t>低</a:t>
            </a:r>
            <a:r>
              <a:rPr lang="zh-TW" altLang="en-US" sz="2000" b="1" dirty="0">
                <a:latin typeface="+mn-ea"/>
                <a:ea typeface="+mn-ea"/>
              </a:rPr>
              <a:t>收或中低收入戶考生</a:t>
            </a:r>
            <a:r>
              <a:rPr lang="zh-TW" altLang="en-US" sz="2000" dirty="0">
                <a:latin typeface="+mn-ea"/>
                <a:ea typeface="+mn-ea"/>
              </a:rPr>
              <a:t>之資格認定依「社會救助法」之相關規定辦</a:t>
            </a:r>
            <a:r>
              <a:rPr lang="zh-TW" altLang="en-US" sz="2000" dirty="0" smtClean="0">
                <a:latin typeface="+mn-ea"/>
                <a:ea typeface="+mn-ea"/>
              </a:rPr>
              <a:t>理</a:t>
            </a:r>
            <a:endParaRPr lang="en-US" altLang="zh-TW" sz="2000" dirty="0" smtClean="0">
              <a:latin typeface="+mn-ea"/>
              <a:ea typeface="+mn-ea"/>
            </a:endParaRPr>
          </a:p>
          <a:p>
            <a:pPr marL="176213" indent="-176213" eaLnBrk="0" hangingPunct="0">
              <a:buFontTx/>
              <a:buBlip>
                <a:blip r:embed="rId3"/>
              </a:buBlip>
            </a:pPr>
            <a:r>
              <a:rPr lang="zh-TW" altLang="en-US" sz="2000" b="1" dirty="0" smtClean="0">
                <a:latin typeface="+mn-ea"/>
                <a:ea typeface="+mn-ea"/>
              </a:rPr>
              <a:t>原住民</a:t>
            </a:r>
            <a:r>
              <a:rPr lang="zh-TW" altLang="en-US" sz="2000" b="1" dirty="0">
                <a:latin typeface="+mn-ea"/>
                <a:ea typeface="+mn-ea"/>
              </a:rPr>
              <a:t>考生</a:t>
            </a:r>
            <a:r>
              <a:rPr lang="zh-TW" altLang="en-US" sz="2000" dirty="0">
                <a:latin typeface="+mn-ea"/>
                <a:ea typeface="+mn-ea"/>
              </a:rPr>
              <a:t>之資格認定依「原住民身分法」之相關規定辦</a:t>
            </a:r>
            <a:r>
              <a:rPr lang="zh-TW" altLang="en-US" sz="2000" dirty="0" smtClean="0">
                <a:latin typeface="+mn-ea"/>
                <a:ea typeface="+mn-ea"/>
              </a:rPr>
              <a:t>理</a:t>
            </a:r>
            <a:endParaRPr lang="zh-TW" altLang="en-US" sz="2000" dirty="0">
              <a:latin typeface="+mn-ea"/>
              <a:ea typeface="+mn-ea"/>
            </a:endParaRPr>
          </a:p>
          <a:p>
            <a:pPr marL="176213" indent="-176213" eaLnBrk="0" hangingPunct="0">
              <a:buFontTx/>
              <a:buBlip>
                <a:blip r:embed="rId3"/>
              </a:buBlip>
            </a:pPr>
            <a:r>
              <a:rPr lang="zh-TW" altLang="en-US" sz="2000" b="1" dirty="0">
                <a:latin typeface="+mn-ea"/>
                <a:ea typeface="+mn-ea"/>
              </a:rPr>
              <a:t>離島考生</a:t>
            </a:r>
            <a:r>
              <a:rPr lang="zh-TW" altLang="en-US" sz="2000" dirty="0">
                <a:latin typeface="+mn-ea"/>
                <a:ea typeface="+mn-ea"/>
              </a:rPr>
              <a:t>身分依「離島地區學生保送高級中等以上學校辦法」之相關</a:t>
            </a:r>
            <a:r>
              <a:rPr lang="zh-TW" altLang="en-US" sz="2000" dirty="0" smtClean="0">
                <a:latin typeface="+mn-ea"/>
                <a:ea typeface="+mn-ea"/>
              </a:rPr>
              <a:t>規定</a:t>
            </a:r>
            <a:r>
              <a:rPr lang="en-US" altLang="zh-TW" sz="2000" dirty="0" smtClean="0">
                <a:latin typeface="+mn-ea"/>
                <a:ea typeface="+mn-ea"/>
              </a:rPr>
              <a:t/>
            </a:r>
            <a:br>
              <a:rPr lang="en-US" altLang="zh-TW" sz="2000" dirty="0" smtClean="0">
                <a:latin typeface="+mn-ea"/>
                <a:ea typeface="+mn-ea"/>
              </a:rPr>
            </a:br>
            <a:r>
              <a:rPr lang="en-US" altLang="zh-TW" sz="2000" dirty="0" smtClean="0">
                <a:latin typeface="+mn-ea"/>
                <a:ea typeface="+mn-ea"/>
              </a:rPr>
              <a:t>        </a:t>
            </a:r>
            <a:r>
              <a:rPr lang="zh-TW" altLang="en-US" sz="2000" b="1" dirty="0" smtClean="0">
                <a:latin typeface="+mn-ea"/>
                <a:ea typeface="+mn-ea"/>
              </a:rPr>
              <a:t>非</a:t>
            </a:r>
            <a:r>
              <a:rPr lang="zh-TW" altLang="en-US" sz="2000" b="1" dirty="0">
                <a:latin typeface="+mn-ea"/>
                <a:ea typeface="+mn-ea"/>
              </a:rPr>
              <a:t>應屆畢業生不得以離島考生身分</a:t>
            </a:r>
            <a:r>
              <a:rPr lang="zh-TW" altLang="en-US" sz="2000" b="1" dirty="0" smtClean="0">
                <a:latin typeface="+mn-ea"/>
                <a:ea typeface="+mn-ea"/>
              </a:rPr>
              <a:t>報名</a:t>
            </a:r>
            <a:endParaRPr lang="en-US" altLang="zh-TW" sz="2000" b="1" dirty="0" smtClean="0">
              <a:latin typeface="+mn-ea"/>
              <a:ea typeface="+mn-ea"/>
            </a:endParaRPr>
          </a:p>
          <a:p>
            <a:pPr marL="176213" indent="-176213" eaLnBrk="0" hangingPunct="0">
              <a:buFontTx/>
              <a:buBlip>
                <a:blip r:embed="rId3"/>
              </a:buBlip>
            </a:pPr>
            <a:endParaRPr lang="en-US" altLang="zh-TW" sz="2000" b="1" dirty="0" smtClean="0">
              <a:latin typeface="+mn-ea"/>
              <a:ea typeface="+mn-ea"/>
            </a:endParaRPr>
          </a:p>
          <a:p>
            <a:pPr marL="176213" indent="-176213" eaLnBrk="0" hangingPunct="0">
              <a:buFontTx/>
              <a:buBlip>
                <a:blip r:embed="rId3"/>
              </a:buBlip>
            </a:pPr>
            <a:r>
              <a:rPr lang="zh-TW" altLang="en-US" sz="2000" b="1" dirty="0" smtClean="0">
                <a:solidFill>
                  <a:srgbClr val="FF0000"/>
                </a:solidFill>
                <a:latin typeface="+mn-ea"/>
                <a:ea typeface="+mn-ea"/>
              </a:rPr>
              <a:t>低</a:t>
            </a:r>
            <a:r>
              <a:rPr lang="zh-TW" altLang="en-US" sz="2000" b="1" dirty="0">
                <a:solidFill>
                  <a:srgbClr val="FF0000"/>
                </a:solidFill>
                <a:latin typeface="+mn-ea"/>
                <a:ea typeface="+mn-ea"/>
              </a:rPr>
              <a:t>收或中低收入戶</a:t>
            </a:r>
            <a:r>
              <a:rPr lang="zh-TW" altLang="en-US" sz="2000" b="1" dirty="0" smtClean="0">
                <a:solidFill>
                  <a:srgbClr val="FF0000"/>
                </a:solidFill>
                <a:latin typeface="+mn-ea"/>
                <a:ea typeface="+mn-ea"/>
              </a:rPr>
              <a:t>考生，</a:t>
            </a:r>
            <a:r>
              <a:rPr lang="zh-TW" altLang="en-US" sz="2000" b="1" dirty="0">
                <a:solidFill>
                  <a:srgbClr val="FF0000"/>
                </a:solidFill>
                <a:latin typeface="+mn-ea"/>
                <a:ea typeface="+mn-ea"/>
              </a:rPr>
              <a:t>可同時具有原住民考生或離島生考生身分</a:t>
            </a:r>
            <a:endParaRPr lang="en-US" altLang="zh-TW" sz="2000" b="1" dirty="0">
              <a:solidFill>
                <a:srgbClr val="FF0000"/>
              </a:solidFill>
              <a:latin typeface="+mn-ea"/>
              <a:ea typeface="+mn-ea"/>
            </a:endParaRPr>
          </a:p>
          <a:p>
            <a:pPr marL="176213" indent="-176213" eaLnBrk="0" hangingPunct="0">
              <a:buFontTx/>
              <a:buBlip>
                <a:blip r:embed="rId3"/>
              </a:buBlip>
            </a:pPr>
            <a:r>
              <a:rPr lang="zh-TW" altLang="zh-TW" sz="2000" dirty="0">
                <a:latin typeface="+mn-ea"/>
                <a:ea typeface="+mn-ea"/>
              </a:rPr>
              <a:t>同時符合原住民考生及離島考生身分者，僅能就</a:t>
            </a:r>
            <a:r>
              <a:rPr lang="zh-TW" altLang="zh-TW" sz="2000" dirty="0" smtClean="0">
                <a:latin typeface="+mn-ea"/>
                <a:ea typeface="+mn-ea"/>
              </a:rPr>
              <a:t>其中</a:t>
            </a:r>
            <a:r>
              <a:rPr lang="en-US" altLang="zh-TW" sz="2000" dirty="0" smtClean="0">
                <a:solidFill>
                  <a:srgbClr val="FF0000"/>
                </a:solidFill>
                <a:latin typeface="+mn-ea"/>
                <a:ea typeface="+mn-ea"/>
              </a:rPr>
              <a:t>1</a:t>
            </a:r>
            <a:r>
              <a:rPr lang="zh-TW" altLang="zh-TW" sz="2000" dirty="0" smtClean="0">
                <a:solidFill>
                  <a:srgbClr val="FF0000"/>
                </a:solidFill>
                <a:latin typeface="+mn-ea"/>
                <a:ea typeface="+mn-ea"/>
              </a:rPr>
              <a:t>種</a:t>
            </a:r>
            <a:r>
              <a:rPr lang="zh-TW" altLang="zh-TW" sz="2000" dirty="0">
                <a:latin typeface="+mn-ea"/>
                <a:ea typeface="+mn-ea"/>
              </a:rPr>
              <a:t>特</a:t>
            </a:r>
            <a:r>
              <a:rPr lang="zh-TW" altLang="en-US" sz="2000" dirty="0">
                <a:latin typeface="+mn-ea"/>
                <a:ea typeface="+mn-ea"/>
              </a:rPr>
              <a:t>種</a:t>
            </a:r>
            <a:r>
              <a:rPr lang="zh-TW" altLang="zh-TW" sz="2000" dirty="0">
                <a:latin typeface="+mn-ea"/>
                <a:ea typeface="+mn-ea"/>
              </a:rPr>
              <a:t>身分報名參加甄選入學</a:t>
            </a:r>
            <a:r>
              <a:rPr lang="zh-TW" altLang="zh-TW" sz="2000" dirty="0" smtClean="0">
                <a:latin typeface="+mn-ea"/>
                <a:ea typeface="+mn-ea"/>
              </a:rPr>
              <a:t>招生</a:t>
            </a:r>
            <a:endParaRPr lang="en-US" altLang="zh-TW" sz="2000" dirty="0" smtClean="0">
              <a:latin typeface="+mn-ea"/>
              <a:ea typeface="+mn-ea"/>
            </a:endParaRPr>
          </a:p>
          <a:p>
            <a:pPr marL="176213" indent="-176213" eaLnBrk="0" hangingPunct="0">
              <a:buFontTx/>
              <a:buBlip>
                <a:blip r:embed="rId3"/>
              </a:buBlip>
            </a:pPr>
            <a:endParaRPr lang="zh-TW" altLang="en-US" b="1" dirty="0">
              <a:latin typeface="+mn-ea"/>
              <a:ea typeface="+mn-ea"/>
            </a:endParaRPr>
          </a:p>
        </p:txBody>
      </p:sp>
      <p:sp>
        <p:nvSpPr>
          <p:cNvPr id="33799" name="投影片編號版面配置區 17"/>
          <p:cNvSpPr>
            <a:spLocks noGrp="1"/>
          </p:cNvSpPr>
          <p:nvPr>
            <p:ph type="sldNum" sz="quarter" idx="12"/>
          </p:nvPr>
        </p:nvSpPr>
        <p:spPr>
          <a:noFill/>
        </p:spPr>
        <p:txBody>
          <a:bodyPr/>
          <a:lstStyle/>
          <a:p>
            <a:fld id="{68F94FD4-07F6-4E53-96C5-0B65F180AF97}" type="slidenum">
              <a:rPr lang="zh-TW" altLang="en-US" smtClean="0"/>
              <a:pPr/>
              <a:t>45</a:t>
            </a:fld>
            <a:endParaRPr lang="en-US" altLang="zh-TW" smtClean="0"/>
          </a:p>
        </p:txBody>
      </p:sp>
      <p:graphicFrame>
        <p:nvGraphicFramePr>
          <p:cNvPr id="21" name="表格 20"/>
          <p:cNvGraphicFramePr>
            <a:graphicFrameLocks noGrp="1"/>
          </p:cNvGraphicFramePr>
          <p:nvPr>
            <p:extLst>
              <p:ext uri="{D42A27DB-BD31-4B8C-83A1-F6EECF244321}">
                <p14:modId xmlns:p14="http://schemas.microsoft.com/office/powerpoint/2010/main" xmlns="" val="2100514596"/>
              </p:ext>
            </p:extLst>
          </p:nvPr>
        </p:nvGraphicFramePr>
        <p:xfrm>
          <a:off x="460187" y="1426619"/>
          <a:ext cx="8531542" cy="1280160"/>
        </p:xfrm>
        <a:graphic>
          <a:graphicData uri="http://schemas.openxmlformats.org/drawingml/2006/table">
            <a:tbl>
              <a:tblPr/>
              <a:tblGrid>
                <a:gridCol w="1871662"/>
                <a:gridCol w="6659880"/>
              </a:tblGrid>
              <a:tr h="5031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應屆畢業生</a:t>
                      </a:r>
                    </a:p>
                  </a:txBody>
                  <a:tcPr anchor="ctr" horzOverflow="overflow">
                    <a:lnL>
                      <a:noFill/>
                    </a:lnL>
                    <a:lnR>
                      <a:noFill/>
                    </a:lnR>
                    <a:lnT>
                      <a:noFill/>
                    </a:lnT>
                    <a:lnB w="12700" cap="flat" cmpd="sng" algn="ctr">
                      <a:solidFill>
                        <a:schemeClr val="tx1"/>
                      </a:solidFill>
                      <a:prstDash val="sysDash"/>
                      <a:round/>
                      <a:headEnd type="none" w="med" len="med"/>
                      <a:tailEnd type="none" w="med" len="med"/>
                    </a:lnB>
                    <a:lnTlToBr>
                      <a:noFill/>
                    </a:lnTlToBr>
                    <a:lnBlToTr>
                      <a:noFill/>
                    </a:lnBlToTr>
                    <a:solidFill>
                      <a:srgbClr val="F5D0B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a:t>
                      </a:r>
                      <a:r>
                        <a:rPr kumimoji="0" lang="zh-TW" altLang="zh-TW" sz="1800" b="0" i="0" u="none" strike="noStrike" cap="none" normalizeH="0" baseline="0" dirty="0" smtClean="0">
                          <a:ln>
                            <a:noFill/>
                          </a:ln>
                          <a:solidFill>
                            <a:schemeClr val="tx1"/>
                          </a:solidFill>
                          <a:effectLst/>
                          <a:latin typeface="+mn-ea"/>
                          <a:ea typeface="+mn-ea"/>
                        </a:rPr>
                        <a:t>各高職學校</a:t>
                      </a:r>
                      <a:r>
                        <a:rPr kumimoji="0" lang="en-US" altLang="zh-TW" sz="1800" b="0" i="0" u="none" strike="noStrike" cap="none" normalizeH="0" baseline="0" dirty="0" smtClean="0">
                          <a:ln>
                            <a:noFill/>
                          </a:ln>
                          <a:solidFill>
                            <a:schemeClr val="tx1"/>
                          </a:solidFill>
                          <a:effectLst/>
                          <a:latin typeface="+mn-ea"/>
                          <a:ea typeface="+mn-ea"/>
                        </a:rPr>
                        <a:t>106</a:t>
                      </a:r>
                      <a:r>
                        <a:rPr kumimoji="0" lang="zh-TW" altLang="zh-TW" sz="1800" b="0" i="0" u="none" strike="noStrike" cap="none" normalizeH="0" baseline="0" dirty="0" smtClean="0">
                          <a:ln>
                            <a:noFill/>
                          </a:ln>
                          <a:solidFill>
                            <a:schemeClr val="tx1"/>
                          </a:solidFill>
                          <a:effectLst/>
                          <a:latin typeface="+mn-ea"/>
                          <a:ea typeface="+mn-ea"/>
                        </a:rPr>
                        <a:t>學年度應屆畢業生</a:t>
                      </a:r>
                      <a:endParaRPr kumimoji="0" lang="en-US" altLang="zh-TW" sz="1800" b="0" i="0" u="none" strike="noStrike" cap="none" normalizeH="0" baseline="0" dirty="0" smtClean="0">
                        <a:ln>
                          <a:noFill/>
                        </a:ln>
                        <a:solidFill>
                          <a:schemeClr val="tx1"/>
                        </a:solidFill>
                        <a:effectLst/>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a:t>
                      </a:r>
                      <a:r>
                        <a:rPr kumimoji="0" lang="zh-TW" altLang="zh-TW" sz="1800" b="0" i="0" u="none" strike="noStrike" cap="none" normalizeH="0" baseline="0" dirty="0" smtClean="0">
                          <a:ln>
                            <a:noFill/>
                          </a:ln>
                          <a:solidFill>
                            <a:schemeClr val="tx1"/>
                          </a:solidFill>
                          <a:effectLst/>
                          <a:latin typeface="+mn-ea"/>
                          <a:ea typeface="+mn-ea"/>
                        </a:rPr>
                        <a:t>綜合高中修畢專門學程科目</a:t>
                      </a:r>
                      <a:r>
                        <a:rPr kumimoji="0" lang="en-US" altLang="zh-TW" sz="1800" b="0" i="0" u="none" strike="noStrike" cap="none" normalizeH="0" baseline="0" dirty="0" smtClean="0">
                          <a:ln>
                            <a:noFill/>
                          </a:ln>
                          <a:solidFill>
                            <a:schemeClr val="tx1"/>
                          </a:solidFill>
                          <a:effectLst/>
                          <a:latin typeface="+mn-ea"/>
                          <a:ea typeface="+mn-ea"/>
                        </a:rPr>
                        <a:t>25</a:t>
                      </a:r>
                      <a:r>
                        <a:rPr kumimoji="0" lang="zh-TW" altLang="zh-TW" sz="1800" b="0" i="0" u="none" strike="noStrike" cap="none" normalizeH="0" baseline="0" dirty="0" smtClean="0">
                          <a:ln>
                            <a:noFill/>
                          </a:ln>
                          <a:solidFill>
                            <a:schemeClr val="tx1"/>
                          </a:solidFill>
                          <a:effectLst/>
                          <a:latin typeface="+mn-ea"/>
                          <a:ea typeface="+mn-ea"/>
                        </a:rPr>
                        <a:t>學分以上</a:t>
                      </a:r>
                      <a:endParaRPr kumimoji="0" lang="zh-TW" altLang="en-US" sz="1800" b="0" i="0" u="none" strike="noStrike" cap="none" normalizeH="0" baseline="0" dirty="0" smtClean="0">
                        <a:ln>
                          <a:noFill/>
                        </a:ln>
                        <a:solidFill>
                          <a:schemeClr val="tx1"/>
                        </a:solidFill>
                        <a:effectLst/>
                        <a:latin typeface="+mn-ea"/>
                        <a:ea typeface="+mn-ea"/>
                      </a:endParaRPr>
                    </a:p>
                  </a:txBody>
                  <a:tcPr horzOverflow="overflow">
                    <a:lnL>
                      <a:noFill/>
                    </a:lnL>
                    <a:lnR>
                      <a:noFill/>
                    </a:lnR>
                    <a:lnT>
                      <a:noFill/>
                    </a:lnT>
                    <a:lnB w="12700" cap="flat" cmpd="sng" algn="ctr">
                      <a:solidFill>
                        <a:schemeClr val="tx1"/>
                      </a:solidFill>
                      <a:prstDash val="sysDash"/>
                      <a:round/>
                      <a:headEnd type="none" w="med" len="med"/>
                      <a:tailEnd type="none" w="med" len="med"/>
                    </a:lnB>
                    <a:lnTlToBr>
                      <a:noFill/>
                    </a:lnTlToBr>
                    <a:lnBlToTr>
                      <a:noFill/>
                    </a:lnBlToTr>
                    <a:solidFill>
                      <a:srgbClr val="FAE8DE"/>
                    </a:solidFill>
                  </a:tcPr>
                </a:tc>
              </a:tr>
              <a:tr h="459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非應屆畢業生</a:t>
                      </a:r>
                    </a:p>
                  </a:txBody>
                  <a:tcPr anchor="ctr"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solidFill>
                      <a:srgbClr val="F5D0B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a:t>
                      </a:r>
                      <a:r>
                        <a:rPr kumimoji="0" lang="zh-TW" altLang="zh-TW" sz="1800" b="0" i="0" u="none" strike="noStrike" cap="none" normalizeH="0" baseline="0" dirty="0" smtClean="0">
                          <a:ln>
                            <a:noFill/>
                          </a:ln>
                          <a:solidFill>
                            <a:schemeClr val="tx1"/>
                          </a:solidFill>
                          <a:effectLst/>
                          <a:latin typeface="+mn-ea"/>
                          <a:ea typeface="+mn-ea"/>
                        </a:rPr>
                        <a:t>各公私立高職學校、高級中學畢業一年以上之</a:t>
                      </a:r>
                      <a:r>
                        <a:rPr kumimoji="0" lang="zh-TW" altLang="en-US" sz="1800" b="0" i="0" u="none" strike="noStrike" cap="none" normalizeH="0" baseline="0" dirty="0" smtClean="0">
                          <a:ln>
                            <a:noFill/>
                          </a:ln>
                          <a:solidFill>
                            <a:schemeClr val="tx1"/>
                          </a:solidFill>
                          <a:effectLst/>
                          <a:latin typeface="+mn-ea"/>
                          <a:ea typeface="+mn-ea"/>
                        </a:rPr>
                        <a:t>已</a:t>
                      </a:r>
                      <a:r>
                        <a:rPr kumimoji="0" lang="zh-TW" altLang="zh-TW" sz="1800" b="0" i="0" u="none" strike="noStrike" cap="none" normalizeH="0" baseline="0" dirty="0" smtClean="0">
                          <a:ln>
                            <a:noFill/>
                          </a:ln>
                          <a:solidFill>
                            <a:schemeClr val="tx1"/>
                          </a:solidFill>
                          <a:effectLst/>
                          <a:latin typeface="+mn-ea"/>
                          <a:ea typeface="+mn-ea"/>
                        </a:rPr>
                        <a:t>畢業生</a:t>
                      </a:r>
                      <a:endParaRPr kumimoji="0" lang="en-US" altLang="zh-TW" sz="1800" b="0" i="0" u="none" strike="noStrike" cap="none" normalizeH="0" baseline="0" dirty="0" smtClean="0">
                        <a:ln>
                          <a:noFill/>
                        </a:ln>
                        <a:solidFill>
                          <a:schemeClr val="tx1"/>
                        </a:solidFill>
                        <a:effectLst/>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a:t>
                      </a:r>
                      <a:r>
                        <a:rPr kumimoji="0" lang="zh-TW" altLang="zh-TW" sz="1800" b="0" i="0" u="none" strike="noStrike" cap="none" normalizeH="0" baseline="0" dirty="0" smtClean="0">
                          <a:ln>
                            <a:noFill/>
                          </a:ln>
                          <a:solidFill>
                            <a:schemeClr val="tx1"/>
                          </a:solidFill>
                          <a:effectLst/>
                          <a:latin typeface="+mn-ea"/>
                          <a:ea typeface="+mn-ea"/>
                        </a:rPr>
                        <a:t>符合教育部認定具有同等學力者</a:t>
                      </a:r>
                      <a:endParaRPr kumimoji="0" lang="zh-TW" altLang="en-US" sz="1800" b="0" i="0" u="none" strike="noStrike" cap="none" normalizeH="0" baseline="0" dirty="0" smtClean="0">
                        <a:ln>
                          <a:noFill/>
                        </a:ln>
                        <a:solidFill>
                          <a:schemeClr val="tx1"/>
                        </a:solidFill>
                        <a:effectLst/>
                        <a:latin typeface="+mn-ea"/>
                        <a:ea typeface="+mn-ea"/>
                      </a:endParaRPr>
                    </a:p>
                  </a:txBody>
                  <a:tcPr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solidFill>
                      <a:srgbClr val="FAE8DE"/>
                    </a:solidFill>
                  </a:tcPr>
                </a:tc>
              </a:tr>
            </a:tbl>
          </a:graphicData>
        </a:graphic>
      </p:graphicFrame>
      <p:sp>
        <p:nvSpPr>
          <p:cNvPr id="16"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資格條件</a:t>
            </a:r>
          </a:p>
        </p:txBody>
      </p:sp>
      <p:grpSp>
        <p:nvGrpSpPr>
          <p:cNvPr id="6" name="群組 11"/>
          <p:cNvGrpSpPr>
            <a:grpSpLocks/>
          </p:cNvGrpSpPr>
          <p:nvPr/>
        </p:nvGrpSpPr>
        <p:grpSpPr bwMode="auto">
          <a:xfrm>
            <a:off x="324297" y="5356473"/>
            <a:ext cx="1163637" cy="406400"/>
            <a:chOff x="477078" y="2045597"/>
            <a:chExt cx="729397" cy="408139"/>
          </a:xfrm>
        </p:grpSpPr>
        <p:sp>
          <p:nvSpPr>
            <p:cNvPr id="7" name="圓角矩形 8"/>
            <p:cNvSpPr>
              <a:spLocks noChangeArrowheads="1"/>
            </p:cNvSpPr>
            <p:nvPr/>
          </p:nvSpPr>
          <p:spPr bwMode="auto">
            <a:xfrm>
              <a:off x="477078" y="2045597"/>
              <a:ext cx="715618" cy="408139"/>
            </a:xfrm>
            <a:prstGeom prst="roundRect">
              <a:avLst>
                <a:gd name="adj" fmla="val 16667"/>
              </a:avLst>
            </a:prstGeom>
            <a:solidFill>
              <a:srgbClr val="FFA600"/>
            </a:solidFill>
            <a:ln w="9525" algn="ctr">
              <a:noFill/>
              <a:round/>
              <a:headEnd/>
              <a:tailEnd/>
            </a:ln>
          </p:spPr>
          <p:txBody>
            <a:bodyPr/>
            <a:lstStyle/>
            <a:p>
              <a:endParaRPr lang="zh-TW" altLang="zh-TW"/>
            </a:p>
          </p:txBody>
        </p:sp>
        <p:sp>
          <p:nvSpPr>
            <p:cNvPr id="8" name="矩形 5"/>
            <p:cNvSpPr>
              <a:spLocks noChangeArrowheads="1"/>
            </p:cNvSpPr>
            <p:nvPr/>
          </p:nvSpPr>
          <p:spPr bwMode="auto">
            <a:xfrm>
              <a:off x="512064" y="2064654"/>
              <a:ext cx="694411" cy="370912"/>
            </a:xfrm>
            <a:prstGeom prst="rect">
              <a:avLst/>
            </a:prstGeom>
            <a:noFill/>
            <a:ln w="9525">
              <a:noFill/>
              <a:miter lim="800000"/>
              <a:headEnd/>
              <a:tailEnd/>
            </a:ln>
          </p:spPr>
          <p:txBody>
            <a:bodyPr wrap="none">
              <a:spAutoFit/>
            </a:bodyPr>
            <a:lstStyle/>
            <a:p>
              <a:r>
                <a:rPr lang="zh-TW" altLang="en-US" b="1" dirty="0">
                  <a:latin typeface="華康粗明體" pitchFamily="49" charset="-120"/>
                </a:rPr>
                <a:t>考</a:t>
              </a:r>
              <a:r>
                <a:rPr lang="en-US" altLang="zh-TW" b="1" dirty="0">
                  <a:latin typeface="華康粗明體" pitchFamily="49" charset="-120"/>
                </a:rPr>
                <a:t>    </a:t>
              </a:r>
              <a:r>
                <a:rPr lang="zh-TW" altLang="en-US" b="1" dirty="0">
                  <a:latin typeface="華康粗明體" pitchFamily="49" charset="-120"/>
                </a:rPr>
                <a:t>試</a:t>
              </a:r>
              <a:endParaRPr lang="zh-TW" altLang="en-US" dirty="0"/>
            </a:p>
          </p:txBody>
        </p:sp>
      </p:grpSp>
      <p:sp>
        <p:nvSpPr>
          <p:cNvPr id="9" name="矩形 3"/>
          <p:cNvSpPr>
            <a:spLocks noChangeArrowheads="1"/>
          </p:cNvSpPr>
          <p:nvPr/>
        </p:nvSpPr>
        <p:spPr bwMode="auto">
          <a:xfrm>
            <a:off x="1619672" y="5301208"/>
            <a:ext cx="6451600" cy="923330"/>
          </a:xfrm>
          <a:prstGeom prst="rect">
            <a:avLst/>
          </a:prstGeom>
          <a:noFill/>
          <a:ln w="9525">
            <a:noFill/>
            <a:miter lim="800000"/>
            <a:headEnd/>
            <a:tailEnd/>
          </a:ln>
        </p:spPr>
        <p:txBody>
          <a:bodyPr>
            <a:spAutoFit/>
          </a:bodyPr>
          <a:lstStyle/>
          <a:p>
            <a:pPr>
              <a:lnSpc>
                <a:spcPct val="150000"/>
              </a:lnSpc>
            </a:pPr>
            <a:r>
              <a:rPr lang="zh-TW" altLang="en-US" b="1" dirty="0">
                <a:latin typeface="華康細黑體" pitchFamily="49" charset="-120"/>
                <a:ea typeface="華康細黑體" pitchFamily="49" charset="-120"/>
              </a:rPr>
              <a:t>報名</a:t>
            </a:r>
            <a:r>
              <a:rPr lang="zh-TW" altLang="en-US" dirty="0">
                <a:latin typeface="華康細黑體" pitchFamily="49" charset="-120"/>
                <a:ea typeface="華康細黑體" pitchFamily="49" charset="-120"/>
              </a:rPr>
              <a:t>四技二專統一入學</a:t>
            </a:r>
            <a:r>
              <a:rPr lang="zh-TW" altLang="en-US" dirty="0" smtClean="0">
                <a:latin typeface="華康細黑體" pitchFamily="49" charset="-120"/>
                <a:ea typeface="華康細黑體" pitchFamily="49" charset="-120"/>
              </a:rPr>
              <a:t>測驗</a:t>
            </a:r>
            <a:r>
              <a:rPr lang="en-US" altLang="zh-TW" dirty="0" smtClean="0">
                <a:latin typeface="華康細黑體" pitchFamily="49" charset="-120"/>
                <a:ea typeface="華康細黑體" pitchFamily="49" charset="-120"/>
              </a:rPr>
              <a:t>(106.12.14-106.12.26</a:t>
            </a:r>
            <a:r>
              <a:rPr lang="zh-TW" altLang="en-US" dirty="0" smtClean="0">
                <a:latin typeface="華康細黑體" pitchFamily="49" charset="-120"/>
                <a:ea typeface="華康細黑體" pitchFamily="49" charset="-120"/>
              </a:rPr>
              <a:t>止</a:t>
            </a:r>
            <a:r>
              <a:rPr lang="en-US" altLang="zh-TW" dirty="0">
                <a:latin typeface="華康細黑體" pitchFamily="49" charset="-120"/>
                <a:ea typeface="華康細黑體" pitchFamily="49" charset="-120"/>
              </a:rPr>
              <a:t>)	</a:t>
            </a:r>
          </a:p>
          <a:p>
            <a:pPr>
              <a:lnSpc>
                <a:spcPct val="150000"/>
              </a:lnSpc>
            </a:pPr>
            <a:r>
              <a:rPr lang="zh-TW" altLang="en-US" b="1" dirty="0">
                <a:latin typeface="華康細黑體" pitchFamily="49" charset="-120"/>
                <a:ea typeface="華康細黑體" pitchFamily="49" charset="-120"/>
              </a:rPr>
              <a:t>參加</a:t>
            </a:r>
            <a:r>
              <a:rPr lang="zh-TW" altLang="en-US" dirty="0">
                <a:latin typeface="華康細黑體" pitchFamily="49" charset="-120"/>
                <a:ea typeface="華康細黑體" pitchFamily="49" charset="-120"/>
              </a:rPr>
              <a:t>四技二專統一入學測驗</a:t>
            </a:r>
            <a:r>
              <a:rPr lang="zh-TW" altLang="en-US" dirty="0" smtClean="0">
                <a:latin typeface="華康細黑體" pitchFamily="49" charset="-120"/>
                <a:ea typeface="華康細黑體" pitchFamily="49" charset="-120"/>
              </a:rPr>
              <a:t>考試</a:t>
            </a:r>
            <a:r>
              <a:rPr lang="en-US" altLang="zh-TW" dirty="0" smtClean="0">
                <a:latin typeface="華康細黑體" pitchFamily="49" charset="-120"/>
                <a:ea typeface="華康細黑體" pitchFamily="49" charset="-120"/>
              </a:rPr>
              <a:t>(107.5.5-107.5.6</a:t>
            </a:r>
            <a:r>
              <a:rPr lang="zh-TW" altLang="en-US" dirty="0" smtClean="0">
                <a:latin typeface="華康細黑體" pitchFamily="49" charset="-120"/>
                <a:ea typeface="華康細黑體" pitchFamily="49" charset="-120"/>
              </a:rPr>
              <a:t>止</a:t>
            </a:r>
            <a:r>
              <a:rPr lang="en-US" altLang="zh-TW" dirty="0">
                <a:latin typeface="華康細黑體" pitchFamily="49" charset="-120"/>
                <a:ea typeface="華康細黑體" pitchFamily="49" charset="-120"/>
              </a:rPr>
              <a:t>)</a:t>
            </a:r>
          </a:p>
        </p:txBody>
      </p:sp>
    </p:spTree>
    <p:extLst>
      <p:ext uri="{BB962C8B-B14F-4D97-AF65-F5344CB8AC3E}">
        <p14:creationId xmlns:p14="http://schemas.microsoft.com/office/powerpoint/2010/main" xmlns="" val="32640417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457200" y="1174750"/>
            <a:ext cx="8229600" cy="4951413"/>
          </a:xfrm>
          <a:prstGeom prst="rect">
            <a:avLst/>
          </a:prstGeom>
          <a:noFill/>
          <a:ln w="9525">
            <a:noFill/>
            <a:miter lim="800000"/>
            <a:headEnd/>
            <a:tailEnd/>
          </a:ln>
        </p:spPr>
        <p:txBody>
          <a:bodyPr/>
          <a:lstStyle/>
          <a:p>
            <a:pPr marL="342900" indent="-342900" eaLnBrk="0" hangingPunct="0">
              <a:spcBef>
                <a:spcPct val="20000"/>
              </a:spcBef>
              <a:buFontTx/>
              <a:buBlip>
                <a:blip r:embed="rId3"/>
              </a:buBlip>
            </a:pPr>
            <a:r>
              <a:rPr lang="zh-TW" altLang="zh-TW" sz="3200" dirty="0">
                <a:solidFill>
                  <a:srgbClr val="002060"/>
                </a:solidFill>
                <a:latin typeface="+mn-ea"/>
                <a:ea typeface="+mn-ea"/>
              </a:rPr>
              <a:t>綜合高中生之專門學程科目認定</a:t>
            </a:r>
          </a:p>
          <a:p>
            <a:pPr marL="342900" indent="-342900" eaLnBrk="0" hangingPunct="0">
              <a:spcBef>
                <a:spcPct val="20000"/>
              </a:spcBef>
            </a:pPr>
            <a:r>
              <a:rPr lang="en-US" altLang="zh-TW" sz="2000" dirty="0">
                <a:latin typeface="+mn-ea"/>
                <a:ea typeface="+mn-ea"/>
              </a:rPr>
              <a:t>1.</a:t>
            </a:r>
            <a:r>
              <a:rPr lang="zh-TW" altLang="en-US" sz="2000" dirty="0">
                <a:latin typeface="+mn-ea"/>
                <a:ea typeface="+mn-ea"/>
              </a:rPr>
              <a:t>專門學程科目：全部採計</a:t>
            </a:r>
          </a:p>
          <a:p>
            <a:pPr marL="342900" indent="-342900" eaLnBrk="0" hangingPunct="0">
              <a:spcBef>
                <a:spcPct val="20000"/>
              </a:spcBef>
            </a:pPr>
            <a:r>
              <a:rPr lang="en-US" altLang="zh-TW" sz="2000" dirty="0">
                <a:latin typeface="+mn-ea"/>
                <a:ea typeface="+mn-ea"/>
              </a:rPr>
              <a:t>2.</a:t>
            </a:r>
            <a:r>
              <a:rPr lang="zh-TW" altLang="en-US" sz="2000" dirty="0">
                <a:latin typeface="+mn-ea"/>
                <a:ea typeface="+mn-ea"/>
              </a:rPr>
              <a:t>其他科目可採計者如下：</a:t>
            </a:r>
          </a:p>
          <a:p>
            <a:pPr marL="830263" lvl="1" indent="-373063" eaLnBrk="0" hangingPunct="0">
              <a:spcBef>
                <a:spcPct val="20000"/>
              </a:spcBef>
            </a:pPr>
            <a:r>
              <a:rPr lang="en-US" altLang="zh-TW" sz="2000" dirty="0" smtClean="0">
                <a:latin typeface="+mn-ea"/>
                <a:ea typeface="+mn-ea"/>
              </a:rPr>
              <a:t>(1)</a:t>
            </a:r>
            <a:r>
              <a:rPr lang="zh-TW" altLang="en-US" sz="2000" dirty="0" smtClean="0">
                <a:solidFill>
                  <a:srgbClr val="5A2781"/>
                </a:solidFill>
                <a:latin typeface="+mn-ea"/>
                <a:ea typeface="+mn-ea"/>
              </a:rPr>
              <a:t>工程</a:t>
            </a:r>
            <a:r>
              <a:rPr lang="zh-TW" altLang="en-US" sz="2000" dirty="0">
                <a:solidFill>
                  <a:srgbClr val="5A2781"/>
                </a:solidFill>
                <a:latin typeface="+mn-ea"/>
                <a:ea typeface="+mn-ea"/>
              </a:rPr>
              <a:t>與管理類：</a:t>
            </a:r>
            <a:r>
              <a:rPr lang="zh-TW" altLang="en-US" sz="2000" dirty="0">
                <a:latin typeface="+mn-ea"/>
                <a:ea typeface="+mn-ea"/>
              </a:rPr>
              <a:t>基礎物理及</a:t>
            </a:r>
            <a:r>
              <a:rPr lang="zh-TW" altLang="en-US" sz="2000" dirty="0" smtClean="0">
                <a:latin typeface="+mn-ea"/>
                <a:ea typeface="+mn-ea"/>
              </a:rPr>
              <a:t>物理</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r>
              <a:rPr lang="zh-TW" altLang="en-US" sz="2000" dirty="0" smtClean="0">
                <a:latin typeface="+mn-ea"/>
                <a:ea typeface="+mn-ea"/>
              </a:rPr>
              <a:t>、</a:t>
            </a:r>
            <a:r>
              <a:rPr lang="zh-TW" altLang="en-US" sz="2000" dirty="0">
                <a:latin typeface="+mn-ea"/>
                <a:ea typeface="+mn-ea"/>
              </a:rPr>
              <a:t>基礎化學及</a:t>
            </a:r>
            <a:r>
              <a:rPr lang="zh-TW" altLang="en-US" sz="2000" dirty="0" smtClean="0">
                <a:latin typeface="+mn-ea"/>
                <a:ea typeface="+mn-ea"/>
              </a:rPr>
              <a:t>化學</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endParaRPr lang="zh-TW" altLang="en-US" sz="2000" dirty="0">
              <a:latin typeface="+mn-ea"/>
              <a:ea typeface="+mn-ea"/>
            </a:endParaRPr>
          </a:p>
          <a:p>
            <a:pPr marL="830263" lvl="1" indent="-373063" eaLnBrk="0" hangingPunct="0">
              <a:spcBef>
                <a:spcPct val="20000"/>
              </a:spcBef>
            </a:pPr>
            <a:r>
              <a:rPr lang="en-US" altLang="zh-TW" sz="2000" dirty="0" smtClean="0">
                <a:latin typeface="+mn-ea"/>
                <a:ea typeface="+mn-ea"/>
              </a:rPr>
              <a:t>(2)</a:t>
            </a:r>
            <a:r>
              <a:rPr lang="zh-TW" altLang="en-US" sz="2000" dirty="0" smtClean="0">
                <a:solidFill>
                  <a:srgbClr val="5A2781"/>
                </a:solidFill>
                <a:latin typeface="+mn-ea"/>
                <a:ea typeface="+mn-ea"/>
              </a:rPr>
              <a:t>外語</a:t>
            </a:r>
            <a:r>
              <a:rPr lang="zh-TW" altLang="en-US" sz="2000" dirty="0">
                <a:solidFill>
                  <a:srgbClr val="5A2781"/>
                </a:solidFill>
                <a:latin typeface="+mn-ea"/>
                <a:ea typeface="+mn-ea"/>
              </a:rPr>
              <a:t>群英語類</a:t>
            </a:r>
            <a:r>
              <a:rPr lang="zh-TW" altLang="en-US" sz="2000" dirty="0">
                <a:latin typeface="+mn-ea"/>
                <a:ea typeface="+mn-ea"/>
              </a:rPr>
              <a:t>：英文、英文會話</a:t>
            </a:r>
          </a:p>
          <a:p>
            <a:pPr marL="830263" lvl="1" indent="-373063" eaLnBrk="0" hangingPunct="0">
              <a:spcBef>
                <a:spcPct val="20000"/>
              </a:spcBef>
            </a:pPr>
            <a:r>
              <a:rPr lang="en-US" altLang="zh-TW" sz="2000" dirty="0" smtClean="0">
                <a:latin typeface="+mn-ea"/>
                <a:ea typeface="+mn-ea"/>
              </a:rPr>
              <a:t>(3)</a:t>
            </a:r>
            <a:r>
              <a:rPr lang="zh-TW" altLang="en-US" sz="2000" dirty="0" smtClean="0">
                <a:solidFill>
                  <a:srgbClr val="5A2781"/>
                </a:solidFill>
                <a:latin typeface="+mn-ea"/>
                <a:ea typeface="+mn-ea"/>
              </a:rPr>
              <a:t>化工</a:t>
            </a:r>
            <a:r>
              <a:rPr lang="zh-TW" altLang="en-US" sz="2000" dirty="0">
                <a:solidFill>
                  <a:srgbClr val="5A2781"/>
                </a:solidFill>
                <a:latin typeface="+mn-ea"/>
                <a:ea typeface="+mn-ea"/>
              </a:rPr>
              <a:t>群、農業群、食品群</a:t>
            </a:r>
            <a:r>
              <a:rPr lang="zh-TW" altLang="en-US" sz="2000" dirty="0">
                <a:latin typeface="+mn-ea"/>
                <a:ea typeface="+mn-ea"/>
              </a:rPr>
              <a:t>：基礎生物及</a:t>
            </a:r>
            <a:r>
              <a:rPr lang="zh-TW" altLang="en-US" sz="2000" dirty="0" smtClean="0">
                <a:latin typeface="+mn-ea"/>
                <a:ea typeface="+mn-ea"/>
              </a:rPr>
              <a:t>生物</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r>
              <a:rPr lang="zh-TW" altLang="en-US" sz="2000" dirty="0" smtClean="0">
                <a:latin typeface="+mn-ea"/>
                <a:ea typeface="+mn-ea"/>
              </a:rPr>
              <a:t>、</a:t>
            </a:r>
            <a:r>
              <a:rPr lang="zh-TW" altLang="en-US" sz="2000" dirty="0">
                <a:latin typeface="+mn-ea"/>
                <a:ea typeface="+mn-ea"/>
              </a:rPr>
              <a:t>基礎化學及</a:t>
            </a:r>
            <a:r>
              <a:rPr lang="zh-TW" altLang="en-US" sz="2000" dirty="0" smtClean="0">
                <a:latin typeface="+mn-ea"/>
                <a:ea typeface="+mn-ea"/>
              </a:rPr>
              <a:t>化學</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endParaRPr lang="zh-TW" altLang="en-US" sz="2000" dirty="0">
              <a:latin typeface="+mn-ea"/>
              <a:ea typeface="+mn-ea"/>
            </a:endParaRPr>
          </a:p>
          <a:p>
            <a:pPr marL="830263" lvl="1" indent="-373063" eaLnBrk="0" hangingPunct="0">
              <a:spcBef>
                <a:spcPct val="20000"/>
              </a:spcBef>
            </a:pPr>
            <a:r>
              <a:rPr lang="en-US" altLang="zh-TW" sz="2000" dirty="0" smtClean="0">
                <a:latin typeface="+mn-ea"/>
                <a:ea typeface="+mn-ea"/>
              </a:rPr>
              <a:t>(4)</a:t>
            </a:r>
            <a:r>
              <a:rPr lang="zh-TW" altLang="en-US" sz="2000" dirty="0" smtClean="0">
                <a:solidFill>
                  <a:srgbClr val="5A2781"/>
                </a:solidFill>
                <a:latin typeface="+mn-ea"/>
                <a:ea typeface="+mn-ea"/>
              </a:rPr>
              <a:t>衛生</a:t>
            </a:r>
            <a:r>
              <a:rPr lang="zh-TW" altLang="en-US" sz="2000" dirty="0">
                <a:solidFill>
                  <a:srgbClr val="5A2781"/>
                </a:solidFill>
                <a:latin typeface="+mn-ea"/>
                <a:ea typeface="+mn-ea"/>
              </a:rPr>
              <a:t>與護理類：</a:t>
            </a:r>
            <a:r>
              <a:rPr lang="zh-TW" altLang="en-US" sz="2000" dirty="0">
                <a:latin typeface="+mn-ea"/>
                <a:ea typeface="+mn-ea"/>
              </a:rPr>
              <a:t>基礎生物及</a:t>
            </a:r>
            <a:r>
              <a:rPr lang="zh-TW" altLang="en-US" sz="2000" dirty="0" smtClean="0">
                <a:latin typeface="+mn-ea"/>
                <a:ea typeface="+mn-ea"/>
              </a:rPr>
              <a:t>生物</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r>
              <a:rPr lang="zh-TW" altLang="en-US" sz="2000" dirty="0" smtClean="0">
                <a:latin typeface="+mn-ea"/>
                <a:ea typeface="+mn-ea"/>
              </a:rPr>
              <a:t>、</a:t>
            </a:r>
            <a:r>
              <a:rPr lang="zh-TW" altLang="en-US" sz="2000" dirty="0">
                <a:latin typeface="+mn-ea"/>
                <a:ea typeface="+mn-ea"/>
              </a:rPr>
              <a:t>基礎化學及</a:t>
            </a:r>
            <a:r>
              <a:rPr lang="zh-TW" altLang="en-US" sz="2000" dirty="0" smtClean="0">
                <a:latin typeface="+mn-ea"/>
                <a:ea typeface="+mn-ea"/>
              </a:rPr>
              <a:t>化學</a:t>
            </a:r>
            <a:r>
              <a:rPr lang="en-US" altLang="zh-TW" sz="2000" dirty="0" smtClean="0">
                <a:latin typeface="+mn-ea"/>
                <a:ea typeface="+mn-ea"/>
              </a:rPr>
              <a:t>(</a:t>
            </a:r>
            <a:r>
              <a:rPr lang="zh-TW" altLang="en-US" sz="2000" dirty="0" smtClean="0">
                <a:latin typeface="+mn-ea"/>
                <a:ea typeface="+mn-ea"/>
              </a:rPr>
              <a:t>含實驗</a:t>
            </a:r>
            <a:r>
              <a:rPr lang="en-US" altLang="zh-TW" sz="2000" dirty="0" smtClean="0">
                <a:latin typeface="+mn-ea"/>
                <a:ea typeface="+mn-ea"/>
              </a:rPr>
              <a:t>)</a:t>
            </a:r>
            <a:r>
              <a:rPr lang="zh-TW" altLang="en-US" sz="2000" dirty="0" smtClean="0">
                <a:latin typeface="+mn-ea"/>
                <a:ea typeface="+mn-ea"/>
              </a:rPr>
              <a:t>、</a:t>
            </a:r>
            <a:r>
              <a:rPr lang="zh-TW" altLang="en-US" sz="2000" dirty="0">
                <a:latin typeface="+mn-ea"/>
                <a:ea typeface="+mn-ea"/>
              </a:rPr>
              <a:t>健康與護理</a:t>
            </a:r>
          </a:p>
          <a:p>
            <a:pPr marL="830263" lvl="1" indent="-373063" eaLnBrk="0" hangingPunct="0">
              <a:spcBef>
                <a:spcPct val="20000"/>
              </a:spcBef>
            </a:pPr>
            <a:r>
              <a:rPr lang="en-US" altLang="zh-TW" sz="2000" dirty="0" smtClean="0">
                <a:latin typeface="+mn-ea"/>
                <a:ea typeface="+mn-ea"/>
              </a:rPr>
              <a:t>(5)</a:t>
            </a:r>
            <a:r>
              <a:rPr lang="zh-TW" altLang="en-US" sz="2000" dirty="0" smtClean="0">
                <a:solidFill>
                  <a:srgbClr val="5A2781"/>
                </a:solidFill>
                <a:latin typeface="+mn-ea"/>
                <a:ea typeface="+mn-ea"/>
              </a:rPr>
              <a:t>家政</a:t>
            </a:r>
            <a:r>
              <a:rPr lang="zh-TW" altLang="en-US" sz="2000" dirty="0">
                <a:solidFill>
                  <a:srgbClr val="5A2781"/>
                </a:solidFill>
                <a:latin typeface="+mn-ea"/>
                <a:ea typeface="+mn-ea"/>
              </a:rPr>
              <a:t>群之幼保類及生活應用類：</a:t>
            </a:r>
            <a:r>
              <a:rPr lang="zh-TW" altLang="en-US" sz="2000" dirty="0">
                <a:latin typeface="+mn-ea"/>
                <a:ea typeface="+mn-ea"/>
              </a:rPr>
              <a:t>家政</a:t>
            </a:r>
            <a:endParaRPr lang="en-US" altLang="zh-TW" sz="2000" dirty="0">
              <a:latin typeface="+mn-ea"/>
              <a:ea typeface="+mn-ea"/>
            </a:endParaRPr>
          </a:p>
          <a:p>
            <a:pPr marL="1081088" lvl="1" indent="-623888" eaLnBrk="0" hangingPunct="0">
              <a:spcBef>
                <a:spcPct val="20000"/>
              </a:spcBef>
            </a:pPr>
            <a:r>
              <a:rPr lang="zh-TW" altLang="en-US" sz="2000" dirty="0">
                <a:latin typeface="+mn-ea"/>
                <a:ea typeface="+mn-ea"/>
              </a:rPr>
              <a:t>計算機概論可列入任</a:t>
            </a:r>
            <a:r>
              <a:rPr lang="zh-TW" altLang="en-US" sz="2000" dirty="0" smtClean="0">
                <a:latin typeface="+mn-ea"/>
                <a:ea typeface="+mn-ea"/>
              </a:rPr>
              <a:t>一群</a:t>
            </a:r>
            <a:r>
              <a:rPr lang="en-US" altLang="zh-TW" sz="2000" dirty="0" smtClean="0">
                <a:latin typeface="+mn-ea"/>
                <a:ea typeface="+mn-ea"/>
              </a:rPr>
              <a:t>(</a:t>
            </a:r>
            <a:r>
              <a:rPr lang="zh-TW" altLang="en-US" sz="2000" dirty="0" smtClean="0">
                <a:latin typeface="+mn-ea"/>
                <a:ea typeface="+mn-ea"/>
              </a:rPr>
              <a:t>類</a:t>
            </a:r>
            <a:r>
              <a:rPr lang="en-US" altLang="zh-TW" sz="2000" dirty="0" smtClean="0">
                <a:latin typeface="+mn-ea"/>
                <a:ea typeface="+mn-ea"/>
              </a:rPr>
              <a:t>)</a:t>
            </a:r>
            <a:r>
              <a:rPr lang="zh-TW" altLang="en-US" sz="2000" dirty="0" smtClean="0">
                <a:latin typeface="+mn-ea"/>
                <a:ea typeface="+mn-ea"/>
              </a:rPr>
              <a:t>之</a:t>
            </a:r>
            <a:r>
              <a:rPr lang="zh-TW" altLang="en-US" sz="2000" dirty="0">
                <a:latin typeface="+mn-ea"/>
                <a:ea typeface="+mn-ea"/>
              </a:rPr>
              <a:t>專門學程科目</a:t>
            </a:r>
          </a:p>
        </p:txBody>
      </p:sp>
      <p:sp>
        <p:nvSpPr>
          <p:cNvPr id="35843" name="投影片編號版面配置區 3"/>
          <p:cNvSpPr>
            <a:spLocks noGrp="1"/>
          </p:cNvSpPr>
          <p:nvPr>
            <p:ph type="sldNum" sz="quarter" idx="12"/>
          </p:nvPr>
        </p:nvSpPr>
        <p:spPr>
          <a:noFill/>
        </p:spPr>
        <p:txBody>
          <a:bodyPr/>
          <a:lstStyle/>
          <a:p>
            <a:fld id="{5C50A834-4B92-4ED4-8A5D-6B1ACCED78A6}" type="slidenum">
              <a:rPr lang="zh-TW" altLang="en-US" smtClean="0"/>
              <a:pPr/>
              <a:t>46</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資格條件</a:t>
            </a:r>
          </a:p>
        </p:txBody>
      </p:sp>
    </p:spTree>
    <p:extLst>
      <p:ext uri="{BB962C8B-B14F-4D97-AF65-F5344CB8AC3E}">
        <p14:creationId xmlns:p14="http://schemas.microsoft.com/office/powerpoint/2010/main" xmlns="" val="2335575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內容版面配置區 3"/>
          <p:cNvSpPr>
            <a:spLocks noGrp="1"/>
          </p:cNvSpPr>
          <p:nvPr>
            <p:ph idx="1"/>
          </p:nvPr>
        </p:nvSpPr>
        <p:spPr>
          <a:xfrm>
            <a:off x="251520" y="1052513"/>
            <a:ext cx="8712967" cy="5256212"/>
          </a:xfrm>
        </p:spPr>
        <p:txBody>
          <a:bodyPr/>
          <a:lstStyle/>
          <a:p>
            <a:pPr>
              <a:lnSpc>
                <a:spcPct val="110000"/>
              </a:lnSpc>
              <a:spcBef>
                <a:spcPts val="600"/>
              </a:spcBef>
              <a:buFontTx/>
              <a:buBlip>
                <a:blip r:embed="rId3"/>
              </a:buBlip>
            </a:pPr>
            <a:r>
              <a:rPr lang="zh-TW" altLang="zh-TW" sz="2800" dirty="0" smtClean="0">
                <a:solidFill>
                  <a:srgbClr val="002060"/>
                </a:solidFill>
                <a:latin typeface="華康儷中黑" pitchFamily="49" charset="-120"/>
                <a:ea typeface="華康儷中黑" pitchFamily="49" charset="-120"/>
              </a:rPr>
              <a:t>考生報名資格</a:t>
            </a:r>
            <a:r>
              <a:rPr lang="zh-TW" altLang="en-US" sz="2800" dirty="0" smtClean="0">
                <a:solidFill>
                  <a:srgbClr val="002060"/>
                </a:solidFill>
                <a:latin typeface="華康儷中黑" pitchFamily="49" charset="-120"/>
                <a:ea typeface="華康儷中黑" pitchFamily="49" charset="-120"/>
              </a:rPr>
              <a:t>及</a:t>
            </a:r>
            <a:r>
              <a:rPr lang="zh-TW" altLang="zh-TW" sz="2800" dirty="0" smtClean="0">
                <a:solidFill>
                  <a:srgbClr val="002060"/>
                </a:solidFill>
                <a:latin typeface="華康儷中黑" pitchFamily="49" charset="-120"/>
                <a:ea typeface="華康儷中黑" pitchFamily="49" charset="-120"/>
              </a:rPr>
              <a:t>身分登錄</a:t>
            </a:r>
            <a:r>
              <a:rPr lang="en-US" altLang="zh-TW" sz="2000" dirty="0" smtClean="0">
                <a:solidFill>
                  <a:srgbClr val="002060"/>
                </a:solidFill>
                <a:latin typeface="華康儷中黑" pitchFamily="49" charset="-120"/>
                <a:ea typeface="華康儷中黑" pitchFamily="49" charset="-120"/>
              </a:rPr>
              <a:t>(</a:t>
            </a:r>
            <a:r>
              <a:rPr lang="en-US" altLang="zh-TW" sz="1600" dirty="0" smtClean="0">
                <a:solidFill>
                  <a:srgbClr val="002060"/>
                </a:solidFill>
                <a:latin typeface="華康儷中黑" pitchFamily="49" charset="-120"/>
                <a:ea typeface="華康儷中黑" pitchFamily="49" charset="-120"/>
              </a:rPr>
              <a:t>107.4.25 10:00-5.9 17:00)</a:t>
            </a:r>
            <a:endParaRPr lang="zh-TW" altLang="zh-TW" sz="1600" dirty="0" smtClean="0">
              <a:solidFill>
                <a:srgbClr val="C00000"/>
              </a:solidFill>
              <a:latin typeface="華康儷中黑" pitchFamily="49" charset="-120"/>
              <a:ea typeface="華康儷中黑" pitchFamily="49" charset="-120"/>
            </a:endParaRPr>
          </a:p>
          <a:p>
            <a:pPr lvl="1">
              <a:spcBef>
                <a:spcPts val="600"/>
              </a:spcBef>
              <a:buFontTx/>
              <a:buChar char="−"/>
            </a:pPr>
            <a:r>
              <a:rPr lang="zh-TW" altLang="en-US" sz="1800" dirty="0" smtClean="0">
                <a:latin typeface="華康中黑體" pitchFamily="49" charset="-120"/>
              </a:rPr>
              <a:t>作業重點：</a:t>
            </a:r>
            <a:endParaRPr lang="en-US" altLang="zh-TW" sz="1800" dirty="0" smtClean="0">
              <a:latin typeface="華康中黑體" pitchFamily="49" charset="-120"/>
            </a:endParaRPr>
          </a:p>
          <a:p>
            <a:pPr marL="1200150" lvl="2" indent="-342900">
              <a:spcBef>
                <a:spcPts val="600"/>
              </a:spcBef>
              <a:buFont typeface="+mj-lt"/>
              <a:buAutoNum type="arabicPeriod"/>
            </a:pPr>
            <a:r>
              <a:rPr lang="zh-TW" altLang="en-US" sz="1800" dirty="0" smtClean="0">
                <a:latin typeface="華康中黑體" pitchFamily="49" charset="-120"/>
              </a:rPr>
              <a:t>考生報名資格及</a:t>
            </a:r>
            <a:r>
              <a:rPr lang="zh-TW" altLang="zh-TW" sz="1800" dirty="0" smtClean="0">
                <a:latin typeface="華康中黑體" pitchFamily="49" charset="-120"/>
              </a:rPr>
              <a:t>個人基本資料、身分、在校成績</a:t>
            </a:r>
            <a:r>
              <a:rPr lang="zh-TW" altLang="en-US" sz="1800" dirty="0" smtClean="0">
                <a:latin typeface="華康中黑體" pitchFamily="49" charset="-120"/>
              </a:rPr>
              <a:t>、</a:t>
            </a:r>
            <a:r>
              <a:rPr lang="zh-TW" altLang="zh-TW" sz="1800" dirty="0" smtClean="0">
                <a:latin typeface="華康中黑體" pitchFamily="49" charset="-120"/>
              </a:rPr>
              <a:t>綜合高中生專門學程科目名稱及學分</a:t>
            </a:r>
            <a:r>
              <a:rPr lang="zh-TW" altLang="en-US" sz="1800" dirty="0" smtClean="0">
                <a:latin typeface="華康中黑體" pitchFamily="49" charset="-120"/>
              </a:rPr>
              <a:t>核對</a:t>
            </a:r>
            <a:endParaRPr lang="zh-TW" altLang="zh-TW" sz="1800" dirty="0" smtClean="0">
              <a:latin typeface="華康中黑體" pitchFamily="49" charset="-120"/>
            </a:endParaRPr>
          </a:p>
          <a:p>
            <a:pPr marL="1200150" lvl="2" indent="-342900">
              <a:spcBef>
                <a:spcPts val="600"/>
              </a:spcBef>
              <a:buFont typeface="+mj-lt"/>
              <a:buAutoNum type="arabicPeriod"/>
            </a:pPr>
            <a:r>
              <a:rPr lang="zh-TW" altLang="zh-TW" sz="1800" dirty="0" smtClean="0">
                <a:latin typeface="華康中黑體" pitchFamily="49" charset="-120"/>
              </a:rPr>
              <a:t>低收入戶</a:t>
            </a:r>
            <a:r>
              <a:rPr lang="zh-TW" altLang="en-US" sz="1800" dirty="0" smtClean="0">
                <a:latin typeface="華康中黑體" pitchFamily="49" charset="-120"/>
              </a:rPr>
              <a:t>或中低收入戶考生</a:t>
            </a:r>
            <a:r>
              <a:rPr lang="zh-TW" altLang="zh-TW" sz="1800" dirty="0" smtClean="0">
                <a:latin typeface="華康中黑體" pitchFamily="49" charset="-120"/>
              </a:rPr>
              <a:t>：報名統測時未</a:t>
            </a:r>
            <a:r>
              <a:rPr lang="zh-TW" altLang="en-US" sz="1800" dirty="0" smtClean="0">
                <a:latin typeface="華康中黑體" pitchFamily="49" charset="-120"/>
              </a:rPr>
              <a:t>登錄列冊</a:t>
            </a:r>
            <a:r>
              <a:rPr lang="zh-TW" altLang="zh-TW" sz="1800" dirty="0" smtClean="0">
                <a:latin typeface="華康中黑體" pitchFamily="49" charset="-120"/>
              </a:rPr>
              <a:t>者，須繳交低收入戶</a:t>
            </a:r>
            <a:r>
              <a:rPr lang="zh-TW" altLang="en-US" sz="1800" dirty="0" smtClean="0">
                <a:latin typeface="華康中黑體" pitchFamily="49" charset="-120"/>
              </a:rPr>
              <a:t>或中低收入戶</a:t>
            </a:r>
            <a:r>
              <a:rPr lang="zh-TW" altLang="zh-TW" sz="1800" dirty="0" smtClean="0">
                <a:latin typeface="華康中黑體" pitchFamily="49" charset="-120"/>
              </a:rPr>
              <a:t>證明</a:t>
            </a:r>
            <a:r>
              <a:rPr lang="zh-TW" altLang="en-US" sz="1800" dirty="0" smtClean="0">
                <a:latin typeface="華康中黑體" pitchFamily="49" charset="-120"/>
              </a:rPr>
              <a:t>文件</a:t>
            </a:r>
            <a:endParaRPr lang="en-US" altLang="zh-TW" sz="1800" dirty="0" smtClean="0">
              <a:latin typeface="華康中黑體" pitchFamily="49" charset="-120"/>
            </a:endParaRPr>
          </a:p>
          <a:p>
            <a:pPr marL="1200150" lvl="2" indent="-342900">
              <a:spcBef>
                <a:spcPts val="600"/>
              </a:spcBef>
              <a:buFont typeface="+mj-lt"/>
              <a:buAutoNum type="arabicPeriod"/>
            </a:pPr>
            <a:r>
              <a:rPr lang="zh-TW" altLang="zh-TW" sz="1800" dirty="0" smtClean="0">
                <a:latin typeface="華康中黑體" pitchFamily="49" charset="-120"/>
              </a:rPr>
              <a:t>原住民</a:t>
            </a:r>
            <a:r>
              <a:rPr lang="zh-TW" altLang="en-US" sz="1800" dirty="0" smtClean="0">
                <a:latin typeface="華康中黑體" pitchFamily="49" charset="-120"/>
              </a:rPr>
              <a:t>考生</a:t>
            </a:r>
            <a:r>
              <a:rPr lang="zh-TW" altLang="zh-TW" sz="1800" dirty="0" smtClean="0">
                <a:latin typeface="華康中黑體" pitchFamily="49" charset="-120"/>
              </a:rPr>
              <a:t>：</a:t>
            </a:r>
            <a:r>
              <a:rPr lang="zh-TW" altLang="en-US" sz="1800" dirty="0" smtClean="0">
                <a:latin typeface="華康中黑體" pitchFamily="49" charset="-120"/>
              </a:rPr>
              <a:t>登錄原住民考生身分</a:t>
            </a:r>
            <a:r>
              <a:rPr lang="en-US" altLang="zh-TW" sz="1800" dirty="0" smtClean="0">
                <a:latin typeface="華康中黑體" pitchFamily="49" charset="-120"/>
              </a:rPr>
              <a:t>(</a:t>
            </a:r>
            <a:r>
              <a:rPr lang="zh-TW" altLang="en-US" sz="1800" dirty="0" smtClean="0">
                <a:latin typeface="華康中黑體" pitchFamily="49" charset="-120"/>
              </a:rPr>
              <a:t>不須繳交證明文件</a:t>
            </a:r>
            <a:r>
              <a:rPr lang="en-US" altLang="zh-TW" sz="1800" dirty="0" smtClean="0">
                <a:latin typeface="華康中黑體" pitchFamily="49" charset="-120"/>
              </a:rPr>
              <a:t>)</a:t>
            </a:r>
          </a:p>
          <a:p>
            <a:pPr marL="1200150" lvl="2" indent="-342900">
              <a:spcBef>
                <a:spcPts val="600"/>
              </a:spcBef>
              <a:buFont typeface="+mj-lt"/>
              <a:buAutoNum type="arabicPeriod"/>
            </a:pPr>
            <a:r>
              <a:rPr lang="zh-TW" altLang="en-US" sz="1800" dirty="0">
                <a:latin typeface="華康中黑體" pitchFamily="49" charset="-120"/>
              </a:rPr>
              <a:t>高職學校網路上傳在校學業證明</a:t>
            </a:r>
            <a:r>
              <a:rPr lang="en-US" altLang="zh-TW" sz="1800" dirty="0">
                <a:latin typeface="華康中黑體" pitchFamily="49" charset="-120"/>
              </a:rPr>
              <a:t>PDF</a:t>
            </a:r>
            <a:r>
              <a:rPr lang="zh-TW" altLang="en-US" sz="1800" dirty="0">
                <a:latin typeface="華康中黑體" pitchFamily="49" charset="-120"/>
              </a:rPr>
              <a:t>檔</a:t>
            </a:r>
            <a:endParaRPr lang="en-US" altLang="zh-TW" sz="1800" dirty="0">
              <a:latin typeface="華康中黑體" pitchFamily="49" charset="-120"/>
            </a:endParaRPr>
          </a:p>
          <a:p>
            <a:pPr lvl="1">
              <a:spcBef>
                <a:spcPts val="600"/>
              </a:spcBef>
              <a:buFontTx/>
              <a:buChar char="−"/>
            </a:pPr>
            <a:r>
              <a:rPr lang="zh-TW" altLang="zh-TW" sz="1800" u="sng" dirty="0" smtClean="0">
                <a:latin typeface="華康中黑體" pitchFamily="49" charset="-120"/>
              </a:rPr>
              <a:t>應屆畢業生</a:t>
            </a:r>
            <a:r>
              <a:rPr lang="zh-TW" altLang="en-US" sz="1800" u="sng" dirty="0" smtClean="0">
                <a:latin typeface="華康中黑體" pitchFamily="49" charset="-120"/>
              </a:rPr>
              <a:t>統一由就讀</a:t>
            </a:r>
            <a:r>
              <a:rPr lang="zh-TW" altLang="en-US" sz="1800" u="sng" dirty="0">
                <a:latin typeface="華康中黑體" pitchFamily="49" charset="-120"/>
              </a:rPr>
              <a:t>學校辦理</a:t>
            </a:r>
            <a:r>
              <a:rPr lang="zh-TW" altLang="en-US" sz="1800" u="sng" dirty="0" smtClean="0">
                <a:latin typeface="華康中黑體" pitchFamily="49" charset="-120"/>
              </a:rPr>
              <a:t>審查，</a:t>
            </a:r>
            <a:r>
              <a:rPr lang="en-US" altLang="zh-TW" sz="1800" u="sng" dirty="0" smtClean="0">
                <a:latin typeface="華康中黑體" pitchFamily="49" charset="-120"/>
              </a:rPr>
              <a:t/>
            </a:r>
            <a:br>
              <a:rPr lang="en-US" altLang="zh-TW" sz="1800" u="sng" dirty="0" smtClean="0">
                <a:latin typeface="華康中黑體" pitchFamily="49" charset="-120"/>
              </a:rPr>
            </a:br>
            <a:r>
              <a:rPr lang="zh-TW" altLang="en-US" sz="1800" u="sng" dirty="0" smtClean="0">
                <a:latin typeface="華康中黑體" pitchFamily="49" charset="-120"/>
              </a:rPr>
              <a:t>非應屆畢業生或同等學力一律由本委員會辦理審查</a:t>
            </a:r>
            <a:endParaRPr lang="en-US" altLang="zh-TW" sz="1800" u="sng" dirty="0" smtClean="0">
              <a:latin typeface="華康中黑體" pitchFamily="49" charset="-120"/>
            </a:endParaRPr>
          </a:p>
          <a:p>
            <a:pPr lvl="1">
              <a:spcBef>
                <a:spcPts val="600"/>
              </a:spcBef>
              <a:buFontTx/>
              <a:buChar char="−"/>
            </a:pPr>
            <a:r>
              <a:rPr lang="zh-TW" altLang="en-US" sz="1800" dirty="0" smtClean="0">
                <a:latin typeface="華康中黑體" pitchFamily="49" charset="-120"/>
              </a:rPr>
              <a:t>確定送出後</a:t>
            </a:r>
            <a:r>
              <a:rPr lang="zh-TW" altLang="en-US" sz="1800" dirty="0">
                <a:latin typeface="華康中黑體" pitchFamily="49" charset="-120"/>
              </a:rPr>
              <a:t>，</a:t>
            </a:r>
            <a:r>
              <a:rPr lang="zh-TW" altLang="en-US" sz="1800" dirty="0" smtClean="0">
                <a:latin typeface="華康中黑體" pitchFamily="49" charset="-120"/>
              </a:rPr>
              <a:t>將審查</a:t>
            </a:r>
            <a:r>
              <a:rPr lang="zh-TW" altLang="zh-TW" sz="1800" dirty="0" smtClean="0">
                <a:latin typeface="華康中黑體" pitchFamily="49" charset="-120"/>
              </a:rPr>
              <a:t>證明文件於</a:t>
            </a:r>
            <a:r>
              <a:rPr lang="en-US" altLang="zh-TW" sz="1800" dirty="0" smtClean="0">
                <a:solidFill>
                  <a:srgbClr val="FF0000"/>
                </a:solidFill>
                <a:latin typeface="華康中黑體" pitchFamily="49" charset="-120"/>
              </a:rPr>
              <a:t>107.5.9</a:t>
            </a:r>
            <a:r>
              <a:rPr lang="zh-TW" altLang="zh-TW" sz="1800" dirty="0" smtClean="0">
                <a:latin typeface="華康中黑體" pitchFamily="49" charset="-120"/>
              </a:rPr>
              <a:t>前以限時掛號或快遞寄交</a:t>
            </a:r>
            <a:r>
              <a:rPr lang="zh-TW" altLang="en-US" sz="1800" dirty="0" smtClean="0">
                <a:latin typeface="華康中黑體" pitchFamily="49" charset="-120"/>
              </a:rPr>
              <a:t>本委員</a:t>
            </a:r>
            <a:r>
              <a:rPr lang="zh-TW" altLang="zh-TW" sz="1800" dirty="0" smtClean="0">
                <a:latin typeface="華康中黑體" pitchFamily="49" charset="-120"/>
              </a:rPr>
              <a:t>會</a:t>
            </a:r>
          </a:p>
          <a:p>
            <a:pPr>
              <a:lnSpc>
                <a:spcPct val="110000"/>
              </a:lnSpc>
              <a:spcBef>
                <a:spcPts val="600"/>
              </a:spcBef>
              <a:buFontTx/>
              <a:buBlip>
                <a:blip r:embed="rId3"/>
              </a:buBlip>
            </a:pPr>
            <a:r>
              <a:rPr lang="zh-TW" altLang="en-US" sz="2800" dirty="0" smtClean="0">
                <a:solidFill>
                  <a:srgbClr val="002060"/>
                </a:solidFill>
                <a:latin typeface="華康儷中黑" pitchFamily="49" charset="-120"/>
                <a:ea typeface="華康儷中黑" pitchFamily="49" charset="-120"/>
              </a:rPr>
              <a:t>資格審查結果公告</a:t>
            </a:r>
            <a:r>
              <a:rPr lang="en-US" altLang="zh-TW" sz="2000" dirty="0" smtClean="0">
                <a:solidFill>
                  <a:srgbClr val="002060"/>
                </a:solidFill>
                <a:latin typeface="華康儷中黑" pitchFamily="49" charset="-120"/>
                <a:ea typeface="華康儷中黑" pitchFamily="49" charset="-120"/>
              </a:rPr>
              <a:t>(107.5.23 10:00)</a:t>
            </a:r>
          </a:p>
          <a:p>
            <a:pPr lvl="1">
              <a:spcBef>
                <a:spcPts val="600"/>
              </a:spcBef>
              <a:buFontTx/>
              <a:buChar char="−"/>
            </a:pPr>
            <a:r>
              <a:rPr lang="zh-TW" altLang="en-US" sz="1800" dirty="0" smtClean="0">
                <a:latin typeface="華康中黑體" pitchFamily="49" charset="-120"/>
              </a:rPr>
              <a:t>審查結果於本委員會網站公告</a:t>
            </a:r>
            <a:endParaRPr lang="en-US" altLang="zh-TW" sz="1800" dirty="0">
              <a:latin typeface="華康中黑體" pitchFamily="49" charset="-120"/>
            </a:endParaRPr>
          </a:p>
        </p:txBody>
      </p:sp>
      <p:sp>
        <p:nvSpPr>
          <p:cNvPr id="38915" name="Rectangle 3"/>
          <p:cNvSpPr>
            <a:spLocks noChangeArrowheads="1"/>
          </p:cNvSpPr>
          <p:nvPr/>
        </p:nvSpPr>
        <p:spPr bwMode="auto">
          <a:xfrm>
            <a:off x="457200" y="1196975"/>
            <a:ext cx="8229600" cy="4929188"/>
          </a:xfrm>
          <a:prstGeom prst="rect">
            <a:avLst/>
          </a:prstGeom>
          <a:noFill/>
          <a:ln w="9525">
            <a:noFill/>
            <a:miter lim="800000"/>
            <a:headEnd/>
            <a:tailEnd/>
          </a:ln>
        </p:spPr>
        <p:txBody>
          <a:bodyPr/>
          <a:lstStyle/>
          <a:p>
            <a:pPr marL="342900" indent="-342900" eaLnBrk="0" hangingPunct="0">
              <a:spcBef>
                <a:spcPct val="20000"/>
              </a:spcBef>
              <a:buFontTx/>
              <a:buBlip>
                <a:blip r:embed="rId3"/>
              </a:buBlip>
            </a:pPr>
            <a:endParaRPr lang="zh-TW" altLang="zh-TW">
              <a:latin typeface="華康中黑體" pitchFamily="49" charset="-120"/>
              <a:ea typeface="華康中黑體" pitchFamily="49" charset="-120"/>
            </a:endParaRPr>
          </a:p>
        </p:txBody>
      </p:sp>
      <p:sp>
        <p:nvSpPr>
          <p:cNvPr id="38916" name="投影片編號版面配置區 4"/>
          <p:cNvSpPr>
            <a:spLocks noGrp="1"/>
          </p:cNvSpPr>
          <p:nvPr>
            <p:ph type="sldNum" sz="quarter" idx="12"/>
          </p:nvPr>
        </p:nvSpPr>
        <p:spPr>
          <a:noFill/>
        </p:spPr>
        <p:txBody>
          <a:bodyPr/>
          <a:lstStyle/>
          <a:p>
            <a:fld id="{272FE962-F994-4282-9972-39D5E4DD92AA}" type="slidenum">
              <a:rPr lang="zh-TW" altLang="en-US" smtClean="0"/>
              <a:pPr/>
              <a:t>47</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資格審查作業</a:t>
            </a:r>
          </a:p>
        </p:txBody>
      </p:sp>
    </p:spTree>
    <p:extLst>
      <p:ext uri="{BB962C8B-B14F-4D97-AF65-F5344CB8AC3E}">
        <p14:creationId xmlns:p14="http://schemas.microsoft.com/office/powerpoint/2010/main" xmlns="" val="4035618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980728"/>
            <a:ext cx="8229600" cy="5145435"/>
          </a:xfrm>
        </p:spPr>
        <p:txBody>
          <a:bodyPr/>
          <a:lstStyle/>
          <a:p>
            <a:pPr>
              <a:buFont typeface="Wingdings" panose="05000000000000000000" pitchFamily="2" charset="2"/>
              <a:buChar char="u"/>
            </a:pPr>
            <a:r>
              <a:rPr lang="zh-TW" altLang="zh-TW" sz="2000" dirty="0" smtClean="0"/>
              <a:t>審查</a:t>
            </a:r>
            <a:r>
              <a:rPr lang="zh-TW" altLang="zh-TW" sz="2000" dirty="0"/>
              <a:t>通過低收或中低收入戶身分之考生</a:t>
            </a:r>
            <a:r>
              <a:rPr lang="zh-TW" altLang="zh-TW" sz="2000" dirty="0" smtClean="0"/>
              <a:t>，</a:t>
            </a:r>
            <a:r>
              <a:rPr lang="zh-TW" altLang="en-US" sz="2000" dirty="0" smtClean="0"/>
              <a:t>除</a:t>
            </a:r>
            <a:r>
              <a:rPr lang="zh-TW" altLang="zh-TW" sz="2000" dirty="0" smtClean="0"/>
              <a:t>報名</a:t>
            </a:r>
            <a:r>
              <a:rPr lang="zh-TW" altLang="zh-TW" sz="2000" dirty="0"/>
              <a:t>費優待</a:t>
            </a:r>
            <a:r>
              <a:rPr lang="zh-TW" altLang="zh-TW" sz="2000" dirty="0" smtClean="0"/>
              <a:t>資格</a:t>
            </a:r>
            <a:r>
              <a:rPr lang="zh-TW" altLang="en-US" sz="2000" dirty="0" smtClean="0"/>
              <a:t>外，</a:t>
            </a:r>
            <a:r>
              <a:rPr lang="zh-TW" altLang="zh-TW" sz="2000" dirty="0" smtClean="0"/>
              <a:t>網路</a:t>
            </a:r>
            <a:r>
              <a:rPr lang="zh-TW" altLang="zh-TW" sz="2000" dirty="0"/>
              <a:t>報名身分即預設為「低收或中低收入戶考生</a:t>
            </a:r>
            <a:r>
              <a:rPr lang="zh-TW" altLang="zh-TW" sz="2000" dirty="0" smtClean="0"/>
              <a:t>」</a:t>
            </a:r>
            <a:endParaRPr lang="en-US" altLang="zh-TW" sz="2000" dirty="0" smtClean="0"/>
          </a:p>
          <a:p>
            <a:pPr>
              <a:buFont typeface="Wingdings" panose="05000000000000000000" pitchFamily="2" charset="2"/>
              <a:buChar char="u"/>
            </a:pPr>
            <a:r>
              <a:rPr lang="zh-TW" altLang="en-US" sz="2000" dirty="0" smtClean="0"/>
              <a:t>考生</a:t>
            </a:r>
            <a:r>
              <a:rPr lang="zh-TW" altLang="zh-TW" sz="2000" dirty="0" smtClean="0"/>
              <a:t>如</a:t>
            </a:r>
            <a:r>
              <a:rPr lang="zh-TW" altLang="zh-TW" sz="2000" dirty="0"/>
              <a:t>不同意使用該身分報考者</a:t>
            </a:r>
            <a:r>
              <a:rPr lang="zh-TW" altLang="zh-TW" sz="2000" dirty="0" smtClean="0"/>
              <a:t>，於</a:t>
            </a:r>
            <a:r>
              <a:rPr lang="zh-TW" altLang="en-US" sz="2000" dirty="0" smtClean="0"/>
              <a:t>資格審查</a:t>
            </a:r>
            <a:r>
              <a:rPr lang="zh-TW" altLang="zh-TW" sz="2000" dirty="0" smtClean="0"/>
              <a:t>時</a:t>
            </a:r>
            <a:r>
              <a:rPr lang="zh-TW" altLang="zh-TW" sz="2000" dirty="0"/>
              <a:t>聲明</a:t>
            </a:r>
            <a:r>
              <a:rPr lang="zh-TW" altLang="zh-TW" sz="2000" dirty="0" smtClean="0"/>
              <a:t>放棄</a:t>
            </a:r>
            <a:endParaRPr lang="en-US" altLang="zh-TW" sz="2000" dirty="0" smtClean="0"/>
          </a:p>
          <a:p>
            <a:pPr marL="400050" lvl="1" indent="0">
              <a:buNone/>
            </a:pPr>
            <a:r>
              <a:rPr lang="zh-TW" altLang="zh-TW" sz="1600" dirty="0"/>
              <a:t>經聲明放棄「低收或中低收入戶考生」身分者，即不得參加各校系科</a:t>
            </a:r>
            <a:r>
              <a:rPr lang="en-US" altLang="zh-TW" sz="1600" dirty="0"/>
              <a:t>(</a:t>
            </a:r>
            <a:r>
              <a:rPr lang="zh-TW" altLang="zh-TW" sz="1600" dirty="0"/>
              <a:t>組</a:t>
            </a:r>
            <a:r>
              <a:rPr lang="en-US" altLang="zh-TW" sz="1600" dirty="0"/>
              <a:t>)</a:t>
            </a:r>
            <a:r>
              <a:rPr lang="zh-TW" altLang="zh-TW" sz="1600" dirty="0"/>
              <a:t>、學程之「低收或中低收入戶考生」招生</a:t>
            </a:r>
            <a:r>
              <a:rPr lang="zh-TW" altLang="zh-TW" sz="1600" dirty="0" smtClean="0"/>
              <a:t>名額，</a:t>
            </a:r>
            <a:r>
              <a:rPr lang="zh-TW" altLang="zh-TW" sz="1600" dirty="0"/>
              <a:t>但不影響報名費優待資格</a:t>
            </a:r>
          </a:p>
          <a:p>
            <a:pPr>
              <a:buFont typeface="Wingdings" panose="05000000000000000000" pitchFamily="2" charset="2"/>
              <a:buChar char="u"/>
            </a:pPr>
            <a:r>
              <a:rPr lang="zh-TW" altLang="zh-TW" sz="2000" dirty="0" smtClean="0"/>
              <a:t>未</a:t>
            </a:r>
            <a:r>
              <a:rPr lang="zh-TW" altLang="zh-TW" sz="2000" dirty="0"/>
              <a:t>聲明放棄者，概以「低收或中低收入戶考生」身分報名，考生不得</a:t>
            </a:r>
            <a:r>
              <a:rPr lang="zh-TW" altLang="zh-TW" sz="2000" dirty="0" smtClean="0"/>
              <a:t>異議</a:t>
            </a:r>
            <a:endParaRPr lang="en-US" altLang="zh-TW" sz="2000" dirty="0" smtClean="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48</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資格審查作業</a:t>
            </a:r>
          </a:p>
        </p:txBody>
      </p:sp>
    </p:spTree>
    <p:extLst>
      <p:ext uri="{BB962C8B-B14F-4D97-AF65-F5344CB8AC3E}">
        <p14:creationId xmlns:p14="http://schemas.microsoft.com/office/powerpoint/2010/main" xmlns="" val="2432414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942393"/>
            <a:ext cx="8856984" cy="5222912"/>
          </a:xfrm>
        </p:spPr>
        <p:txBody>
          <a:bodyPr/>
          <a:lstStyle/>
          <a:p>
            <a:pPr>
              <a:spcBef>
                <a:spcPts val="600"/>
              </a:spcBef>
              <a:buBlip>
                <a:blip r:embed="rId3"/>
              </a:buBlip>
              <a:defRPr/>
            </a:pPr>
            <a:r>
              <a:rPr lang="zh-TW" altLang="en-US" sz="2800" dirty="0">
                <a:solidFill>
                  <a:srgbClr val="002060"/>
                </a:solidFill>
                <a:latin typeface="華康儷中黑" pitchFamily="49" charset="-120"/>
                <a:ea typeface="華康儷中黑" pitchFamily="49" charset="-120"/>
              </a:rPr>
              <a:t>高職學校</a:t>
            </a:r>
            <a:r>
              <a:rPr lang="zh-TW" altLang="en-US" sz="2800" dirty="0" smtClean="0">
                <a:solidFill>
                  <a:srgbClr val="002060"/>
                </a:solidFill>
                <a:latin typeface="華康儷中黑" pitchFamily="49" charset="-120"/>
                <a:ea typeface="華康儷中黑" pitchFamily="49" charset="-120"/>
              </a:rPr>
              <a:t>作業</a:t>
            </a:r>
            <a:r>
              <a:rPr lang="en-US" altLang="zh-TW" sz="2800" dirty="0" smtClean="0">
                <a:solidFill>
                  <a:srgbClr val="002060"/>
                </a:solidFill>
                <a:latin typeface="華康儷中黑" pitchFamily="49" charset="-120"/>
                <a:ea typeface="華康儷中黑" pitchFamily="49" charset="-120"/>
              </a:rPr>
              <a:t>(107.5.9</a:t>
            </a:r>
            <a:r>
              <a:rPr lang="zh-TW" altLang="en-US" sz="2800" dirty="0" smtClean="0">
                <a:solidFill>
                  <a:srgbClr val="002060"/>
                </a:solidFill>
                <a:latin typeface="華康儷中黑" pitchFamily="49" charset="-120"/>
                <a:ea typeface="華康儷中黑" pitchFamily="49" charset="-120"/>
              </a:rPr>
              <a:t>前</a:t>
            </a:r>
            <a:r>
              <a:rPr lang="zh-TW" altLang="en-US" sz="2800" dirty="0">
                <a:solidFill>
                  <a:srgbClr val="002060"/>
                </a:solidFill>
                <a:latin typeface="華康儷中黑" pitchFamily="49" charset="-120"/>
                <a:ea typeface="華康儷中黑" pitchFamily="49" charset="-120"/>
              </a:rPr>
              <a:t>完成</a:t>
            </a:r>
            <a:r>
              <a:rPr lang="en-US" altLang="zh-TW" sz="2800" dirty="0" smtClean="0">
                <a:solidFill>
                  <a:srgbClr val="002060"/>
                </a:solidFill>
                <a:latin typeface="華康儷中黑" pitchFamily="49" charset="-120"/>
                <a:ea typeface="華康儷中黑" pitchFamily="49" charset="-120"/>
              </a:rPr>
              <a:t>)</a:t>
            </a:r>
            <a:r>
              <a:rPr lang="zh-TW" altLang="en-US" sz="2800" dirty="0" smtClean="0">
                <a:solidFill>
                  <a:srgbClr val="002060"/>
                </a:solidFill>
                <a:latin typeface="華康儷中黑" pitchFamily="49" charset="-120"/>
                <a:ea typeface="華康儷中黑" pitchFamily="49" charset="-120"/>
              </a:rPr>
              <a:t>：</a:t>
            </a:r>
            <a:endParaRPr lang="en-US" altLang="zh-TW" sz="2800" dirty="0">
              <a:solidFill>
                <a:srgbClr val="002060"/>
              </a:solidFill>
              <a:latin typeface="華康儷中黑" pitchFamily="49" charset="-120"/>
              <a:ea typeface="華康儷中黑" pitchFamily="49" charset="-120"/>
            </a:endParaRPr>
          </a:p>
          <a:p>
            <a:pPr lvl="1">
              <a:spcBef>
                <a:spcPts val="600"/>
              </a:spcBef>
              <a:buFont typeface="Wingdings" panose="05000000000000000000" pitchFamily="2" charset="2"/>
              <a:buChar char="u"/>
            </a:pPr>
            <a:r>
              <a:rPr lang="zh-TW" altLang="zh-TW" sz="2000" b="1" dirty="0" smtClean="0">
                <a:latin typeface="+mn-ea"/>
              </a:rPr>
              <a:t>在</a:t>
            </a:r>
            <a:r>
              <a:rPr lang="zh-TW" altLang="zh-TW" sz="2000" b="1" dirty="0">
                <a:latin typeface="+mn-ea"/>
              </a:rPr>
              <a:t>校學業成績之評</a:t>
            </a:r>
            <a:r>
              <a:rPr lang="zh-TW" altLang="zh-TW" sz="2000" b="1" dirty="0" smtClean="0">
                <a:latin typeface="+mn-ea"/>
              </a:rPr>
              <a:t>量</a:t>
            </a:r>
            <a:r>
              <a:rPr lang="zh-TW" altLang="en-US" sz="2000" b="1" dirty="0" smtClean="0">
                <a:latin typeface="+mn-ea"/>
              </a:rPr>
              <a:t>：</a:t>
            </a:r>
            <a:r>
              <a:rPr lang="zh-TW" altLang="zh-TW" sz="2000" dirty="0" smtClean="0">
                <a:latin typeface="+mn-ea"/>
              </a:rPr>
              <a:t>依</a:t>
            </a:r>
            <a:r>
              <a:rPr lang="zh-TW" altLang="zh-TW" sz="2000" dirty="0">
                <a:latin typeface="+mn-ea"/>
              </a:rPr>
              <a:t>「高級中等學校學生學習評量辦法」、「高級中等學校進修部學生學習評量辦法」及教育主管機關相關規定辦</a:t>
            </a:r>
            <a:r>
              <a:rPr lang="zh-TW" altLang="zh-TW" sz="2000" dirty="0" smtClean="0">
                <a:latin typeface="+mn-ea"/>
              </a:rPr>
              <a:t>理</a:t>
            </a:r>
            <a:endParaRPr lang="en-US" altLang="zh-TW" sz="2000" b="1" dirty="0" smtClean="0">
              <a:latin typeface="+mn-ea"/>
            </a:endParaRPr>
          </a:p>
          <a:p>
            <a:pPr lvl="1">
              <a:spcBef>
                <a:spcPts val="600"/>
              </a:spcBef>
              <a:buFont typeface="Wingdings" panose="05000000000000000000" pitchFamily="2" charset="2"/>
              <a:buChar char="u"/>
            </a:pPr>
            <a:r>
              <a:rPr lang="zh-TW" altLang="en-US" sz="2000" b="1" dirty="0" smtClean="0">
                <a:latin typeface="+mn-ea"/>
              </a:rPr>
              <a:t>統一格式：</a:t>
            </a:r>
            <a:r>
              <a:rPr lang="zh-TW" altLang="zh-TW" sz="2000" dirty="0" smtClean="0">
                <a:solidFill>
                  <a:srgbClr val="FF0000"/>
                </a:solidFill>
                <a:latin typeface="+mn-ea"/>
              </a:rPr>
              <a:t>高一</a:t>
            </a:r>
            <a:r>
              <a:rPr lang="zh-TW" altLang="zh-TW" sz="2000" dirty="0">
                <a:solidFill>
                  <a:srgbClr val="FF0000"/>
                </a:solidFill>
                <a:latin typeface="+mn-ea"/>
              </a:rPr>
              <a:t>至高三上學期共計五學期各學科</a:t>
            </a:r>
            <a:r>
              <a:rPr lang="en-US" altLang="zh-TW" sz="2000" dirty="0">
                <a:solidFill>
                  <a:srgbClr val="FF0000"/>
                </a:solidFill>
                <a:latin typeface="+mn-ea"/>
              </a:rPr>
              <a:t>(</a:t>
            </a:r>
            <a:r>
              <a:rPr lang="zh-TW" altLang="zh-TW" sz="2000" dirty="0">
                <a:solidFill>
                  <a:srgbClr val="FF0000"/>
                </a:solidFill>
                <a:latin typeface="+mn-ea"/>
              </a:rPr>
              <a:t>含必修及選修</a:t>
            </a:r>
            <a:r>
              <a:rPr lang="en-US" altLang="zh-TW" sz="2000" dirty="0">
                <a:solidFill>
                  <a:srgbClr val="FF0000"/>
                </a:solidFill>
                <a:latin typeface="+mn-ea"/>
              </a:rPr>
              <a:t>)</a:t>
            </a:r>
            <a:r>
              <a:rPr lang="zh-TW" altLang="zh-TW" sz="2000" dirty="0">
                <a:solidFill>
                  <a:srgbClr val="FF0000"/>
                </a:solidFill>
                <a:latin typeface="+mn-ea"/>
              </a:rPr>
              <a:t>成績、各學期學業總平均成績、班級排名及班級排名</a:t>
            </a:r>
            <a:r>
              <a:rPr lang="zh-TW" altLang="zh-TW" sz="2000" dirty="0" smtClean="0">
                <a:solidFill>
                  <a:srgbClr val="FF0000"/>
                </a:solidFill>
                <a:latin typeface="+mn-ea"/>
              </a:rPr>
              <a:t>百分比</a:t>
            </a:r>
            <a:endParaRPr lang="en-US" altLang="zh-TW" sz="2000" dirty="0">
              <a:solidFill>
                <a:srgbClr val="FF0000"/>
              </a:solidFill>
              <a:latin typeface="+mn-ea"/>
            </a:endParaRPr>
          </a:p>
          <a:p>
            <a:pPr lvl="1">
              <a:spcBef>
                <a:spcPts val="0"/>
              </a:spcBef>
              <a:buFont typeface="Wingdings" panose="05000000000000000000" pitchFamily="2" charset="2"/>
              <a:buChar char="u"/>
            </a:pPr>
            <a:r>
              <a:rPr lang="zh-TW" altLang="en-US" sz="2000" b="1" dirty="0">
                <a:latin typeface="+mn-ea"/>
              </a:rPr>
              <a:t>對象</a:t>
            </a:r>
            <a:r>
              <a:rPr lang="zh-TW" altLang="en-US" sz="2000" dirty="0">
                <a:latin typeface="+mn-ea"/>
              </a:rPr>
              <a:t>：</a:t>
            </a:r>
            <a:r>
              <a:rPr lang="zh-TW" altLang="en-US" sz="2000" dirty="0">
                <a:solidFill>
                  <a:srgbClr val="FF0000"/>
                </a:solidFill>
                <a:latin typeface="+mn-ea"/>
              </a:rPr>
              <a:t>所屬報名</a:t>
            </a:r>
            <a:r>
              <a:rPr lang="en-US" altLang="zh-TW" sz="2000" dirty="0">
                <a:solidFill>
                  <a:srgbClr val="FF0000"/>
                </a:solidFill>
                <a:latin typeface="+mn-ea"/>
              </a:rPr>
              <a:t>107</a:t>
            </a:r>
            <a:r>
              <a:rPr lang="zh-TW" altLang="en-US" sz="2000" dirty="0">
                <a:solidFill>
                  <a:srgbClr val="FF0000"/>
                </a:solidFill>
                <a:latin typeface="+mn-ea"/>
              </a:rPr>
              <a:t>學年度四技二專統一入學測驗應屆畢業生</a:t>
            </a:r>
            <a:endParaRPr lang="en-US" altLang="zh-TW" sz="2000" dirty="0">
              <a:solidFill>
                <a:srgbClr val="FF0000"/>
              </a:solidFill>
              <a:latin typeface="+mn-ea"/>
            </a:endParaRPr>
          </a:p>
          <a:p>
            <a:pPr lvl="1">
              <a:spcBef>
                <a:spcPts val="0"/>
              </a:spcBef>
              <a:buFont typeface="Wingdings" panose="05000000000000000000" pitchFamily="2" charset="2"/>
              <a:buChar char="u"/>
            </a:pPr>
            <a:r>
              <a:rPr lang="zh-TW" altLang="zh-TW" sz="2000" dirty="0">
                <a:latin typeface="+mn-ea"/>
              </a:rPr>
              <a:t>上傳</a:t>
            </a:r>
            <a:r>
              <a:rPr lang="zh-TW" altLang="en-US" sz="2000" dirty="0">
                <a:latin typeface="+mn-ea"/>
              </a:rPr>
              <a:t>檔案</a:t>
            </a:r>
            <a:r>
              <a:rPr lang="zh-TW" altLang="zh-TW" sz="2000" dirty="0">
                <a:latin typeface="+mn-ea"/>
              </a:rPr>
              <a:t>格式要求：</a:t>
            </a:r>
          </a:p>
          <a:p>
            <a:pPr lvl="2">
              <a:spcBef>
                <a:spcPts val="0"/>
              </a:spcBef>
            </a:pPr>
            <a:r>
              <a:rPr lang="zh-TW" altLang="en-US" sz="2000" dirty="0">
                <a:latin typeface="+mn-ea"/>
              </a:rPr>
              <a:t>頁面</a:t>
            </a:r>
            <a:r>
              <a:rPr lang="zh-TW" altLang="zh-TW" sz="2000" dirty="0">
                <a:latin typeface="+mn-ea"/>
              </a:rPr>
              <a:t>大小：</a:t>
            </a:r>
            <a:r>
              <a:rPr lang="en-US" altLang="zh-TW" sz="2000" dirty="0">
                <a:latin typeface="+mn-ea"/>
              </a:rPr>
              <a:t>A4</a:t>
            </a:r>
            <a:endParaRPr lang="zh-TW" altLang="zh-TW" sz="2000" dirty="0">
              <a:latin typeface="+mn-ea"/>
            </a:endParaRPr>
          </a:p>
          <a:p>
            <a:pPr lvl="2">
              <a:spcBef>
                <a:spcPts val="0"/>
              </a:spcBef>
            </a:pPr>
            <a:r>
              <a:rPr lang="zh-TW" altLang="zh-TW" sz="2000" dirty="0">
                <a:latin typeface="+mn-ea"/>
              </a:rPr>
              <a:t>檔案大小：每一檔案不超過</a:t>
            </a:r>
            <a:r>
              <a:rPr lang="en-US" altLang="zh-TW" sz="2000" dirty="0">
                <a:latin typeface="+mn-ea"/>
              </a:rPr>
              <a:t>5M</a:t>
            </a:r>
            <a:endParaRPr lang="zh-TW" altLang="zh-TW" sz="2000" dirty="0">
              <a:latin typeface="+mn-ea"/>
            </a:endParaRPr>
          </a:p>
          <a:p>
            <a:pPr lvl="2">
              <a:spcBef>
                <a:spcPts val="0"/>
              </a:spcBef>
            </a:pPr>
            <a:r>
              <a:rPr lang="zh-TW" altLang="zh-TW" sz="2000" dirty="0">
                <a:latin typeface="+mn-ea"/>
              </a:rPr>
              <a:t>頁數規定：每一檔案不超過</a:t>
            </a:r>
            <a:r>
              <a:rPr lang="en-US" altLang="zh-TW" sz="2000" dirty="0">
                <a:latin typeface="+mn-ea"/>
              </a:rPr>
              <a:t>2</a:t>
            </a:r>
            <a:r>
              <a:rPr lang="zh-TW" altLang="zh-TW" sz="2000" dirty="0">
                <a:latin typeface="+mn-ea"/>
              </a:rPr>
              <a:t>頁</a:t>
            </a:r>
          </a:p>
          <a:p>
            <a:pPr lvl="2">
              <a:spcBef>
                <a:spcPts val="0"/>
              </a:spcBef>
            </a:pPr>
            <a:r>
              <a:rPr lang="zh-TW" altLang="zh-TW" sz="2000" dirty="0">
                <a:latin typeface="+mn-ea"/>
              </a:rPr>
              <a:t>檔案解析度：</a:t>
            </a:r>
            <a:r>
              <a:rPr lang="en-US" altLang="zh-TW" sz="2000" dirty="0">
                <a:latin typeface="+mn-ea"/>
              </a:rPr>
              <a:t/>
            </a:r>
            <a:br>
              <a:rPr lang="en-US" altLang="zh-TW" sz="2000" dirty="0">
                <a:latin typeface="+mn-ea"/>
              </a:rPr>
            </a:br>
            <a:r>
              <a:rPr lang="zh-TW" altLang="zh-TW" sz="2000" dirty="0">
                <a:latin typeface="+mn-ea"/>
              </a:rPr>
              <a:t>若使用影印機或掃瞄器掃瞄為</a:t>
            </a:r>
            <a:r>
              <a:rPr lang="en-US" altLang="zh-TW" sz="2000" dirty="0">
                <a:latin typeface="+mn-ea"/>
              </a:rPr>
              <a:t>PDF</a:t>
            </a:r>
            <a:r>
              <a:rPr lang="zh-TW" altLang="zh-TW" sz="2000" dirty="0">
                <a:latin typeface="+mn-ea"/>
              </a:rPr>
              <a:t>檔時，建議將格式設定為</a:t>
            </a:r>
            <a:r>
              <a:rPr lang="en-US" altLang="zh-TW" sz="2000" dirty="0">
                <a:latin typeface="+mn-ea"/>
              </a:rPr>
              <a:t>300dpi</a:t>
            </a:r>
            <a:r>
              <a:rPr lang="zh-TW" altLang="zh-TW" sz="2000" dirty="0">
                <a:latin typeface="+mn-ea"/>
              </a:rPr>
              <a:t>解晰度，以確保檔案之品質</a:t>
            </a:r>
          </a:p>
          <a:p>
            <a:pPr lvl="2">
              <a:spcBef>
                <a:spcPts val="0"/>
              </a:spcBef>
            </a:pPr>
            <a:r>
              <a:rPr lang="en-US" altLang="zh-TW" sz="2000" dirty="0">
                <a:latin typeface="+mn-ea"/>
              </a:rPr>
              <a:t>PDF</a:t>
            </a:r>
            <a:r>
              <a:rPr lang="zh-TW" altLang="zh-TW" sz="2000" dirty="0">
                <a:latin typeface="+mn-ea"/>
              </a:rPr>
              <a:t>版本：</a:t>
            </a:r>
            <a:r>
              <a:rPr lang="en-US" altLang="zh-TW" sz="2000" dirty="0">
                <a:latin typeface="+mn-ea"/>
              </a:rPr>
              <a:t>Acrobat6.X</a:t>
            </a:r>
            <a:r>
              <a:rPr lang="zh-TW" altLang="zh-TW" sz="2000" dirty="0">
                <a:latin typeface="+mn-ea"/>
              </a:rPr>
              <a:t>以上</a:t>
            </a:r>
          </a:p>
          <a:p>
            <a:pPr lvl="2">
              <a:spcBef>
                <a:spcPts val="0"/>
              </a:spcBef>
            </a:pPr>
            <a:r>
              <a:rPr lang="zh-TW" altLang="zh-TW" sz="2000" dirty="0">
                <a:latin typeface="+mn-ea"/>
              </a:rPr>
              <a:t>檔案不得設定保全及其他特殊功能</a:t>
            </a:r>
            <a:r>
              <a:rPr lang="zh-TW" altLang="en-US" sz="2000" dirty="0">
                <a:latin typeface="+mn-ea"/>
              </a:rPr>
              <a:t>，必須可被開啟及清晰可</a:t>
            </a:r>
            <a:r>
              <a:rPr lang="zh-TW" altLang="en-US" sz="2000" dirty="0" smtClean="0">
                <a:latin typeface="+mn-ea"/>
              </a:rPr>
              <a:t>閱覽</a:t>
            </a:r>
            <a:endParaRPr lang="en-US" altLang="zh-TW" sz="2000" dirty="0" smtClean="0">
              <a:solidFill>
                <a:srgbClr val="FF0000"/>
              </a:solidFill>
              <a:latin typeface="+mn-ea"/>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49</a:t>
            </a:fld>
            <a:endParaRPr lang="en-US" altLang="zh-TW"/>
          </a:p>
        </p:txBody>
      </p:sp>
      <p:sp>
        <p:nvSpPr>
          <p:cNvPr id="6" name="標題 1"/>
          <p:cNvSpPr>
            <a:spLocks noGrp="1"/>
          </p:cNvSpPr>
          <p:nvPr>
            <p:ph type="title"/>
          </p:nvPr>
        </p:nvSpPr>
        <p:spPr>
          <a:xfrm>
            <a:off x="0" y="260350"/>
            <a:ext cx="8820472"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zh-TW" dirty="0">
                <a:solidFill>
                  <a:srgbClr val="7030A0"/>
                </a:solidFill>
                <a:latin typeface="+mn-ea"/>
              </a:rPr>
              <a:t>在校成績證明上傳作業</a:t>
            </a:r>
            <a:endParaRPr lang="zh-TW" altLang="en-US" dirty="0">
              <a:solidFill>
                <a:srgbClr val="7030A0"/>
              </a:solidFill>
              <a:latin typeface="+mn-ea"/>
            </a:endParaRPr>
          </a:p>
        </p:txBody>
      </p:sp>
    </p:spTree>
    <p:extLst>
      <p:ext uri="{BB962C8B-B14F-4D97-AF65-F5344CB8AC3E}">
        <p14:creationId xmlns:p14="http://schemas.microsoft.com/office/powerpoint/2010/main" xmlns="" val="519986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cstate="print"/>
          <a:stretch>
            <a:fillRect/>
          </a:stretch>
        </p:blipFill>
        <p:spPr>
          <a:xfrm>
            <a:off x="323528" y="1340768"/>
            <a:ext cx="5976664" cy="4244395"/>
          </a:xfrm>
          <a:prstGeom prst="rect">
            <a:avLst/>
          </a:prstGeom>
        </p:spPr>
      </p:pic>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5</a:t>
            </a:fld>
            <a:endParaRPr lang="en-US" altLang="zh-TW"/>
          </a:p>
        </p:txBody>
      </p:sp>
      <p:sp>
        <p:nvSpPr>
          <p:cNvPr id="6" name="標題 1"/>
          <p:cNvSpPr>
            <a:spLocks noGrp="1"/>
          </p:cNvSpPr>
          <p:nvPr>
            <p:ph type="title"/>
          </p:nvPr>
        </p:nvSpPr>
        <p:spPr>
          <a:xfrm>
            <a:off x="494339" y="374660"/>
            <a:ext cx="8229600" cy="633413"/>
          </a:xfrm>
        </p:spPr>
        <p:txBody>
          <a:bodyPr/>
          <a:lstStyle/>
          <a:p>
            <a:pPr eaLnBrk="1" hangingPunct="1"/>
            <a:r>
              <a:rPr lang="zh-TW" altLang="en-US" sz="3200" dirty="0">
                <a:solidFill>
                  <a:schemeClr val="tx1"/>
                </a:solidFill>
                <a:latin typeface="+mn-ea"/>
                <a:ea typeface="+mn-ea"/>
              </a:rPr>
              <a:t>貳、招生簡章查詢系統</a:t>
            </a:r>
            <a:r>
              <a:rPr lang="en-US" altLang="zh-TW" sz="3200" dirty="0">
                <a:solidFill>
                  <a:schemeClr val="tx1"/>
                </a:solidFill>
                <a:latin typeface="+mn-ea"/>
                <a:ea typeface="+mn-ea"/>
              </a:rPr>
              <a:t>-</a:t>
            </a:r>
            <a:r>
              <a:rPr lang="zh-TW" altLang="en-US" sz="3200" dirty="0">
                <a:solidFill>
                  <a:schemeClr val="tx1"/>
                </a:solidFill>
                <a:latin typeface="+mn-ea"/>
                <a:ea typeface="+mn-ea"/>
              </a:rPr>
              <a:t>甄選入學</a:t>
            </a:r>
          </a:p>
        </p:txBody>
      </p:sp>
      <p:sp>
        <p:nvSpPr>
          <p:cNvPr id="7" name="矩形 6"/>
          <p:cNvSpPr/>
          <p:nvPr/>
        </p:nvSpPr>
        <p:spPr>
          <a:xfrm>
            <a:off x="5929331" y="1416528"/>
            <a:ext cx="2910163" cy="584775"/>
          </a:xfrm>
          <a:prstGeom prst="rect">
            <a:avLst/>
          </a:prstGeom>
          <a:solidFill>
            <a:schemeClr val="accent2">
              <a:lumMod val="20000"/>
              <a:lumOff val="80000"/>
            </a:schemeClr>
          </a:solidFill>
        </p:spPr>
        <p:txBody>
          <a:bodyPr wrap="square">
            <a:spAutoFit/>
          </a:bodyPr>
          <a:lstStyle/>
          <a:p>
            <a:pPr algn="ctr"/>
            <a:r>
              <a:rPr lang="en-US" altLang="zh-TW" sz="3200" b="1" dirty="0">
                <a:latin typeface="+mn-ea"/>
                <a:ea typeface="+mn-ea"/>
              </a:rPr>
              <a:t>[</a:t>
            </a:r>
            <a:r>
              <a:rPr lang="zh-TW" altLang="en-US" sz="3200" b="1" dirty="0">
                <a:latin typeface="+mn-ea"/>
                <a:ea typeface="+mn-ea"/>
              </a:rPr>
              <a:t>進階查詢</a:t>
            </a:r>
            <a:r>
              <a:rPr lang="en-US" altLang="zh-TW" sz="3200" b="1" dirty="0">
                <a:latin typeface="+mn-ea"/>
                <a:ea typeface="+mn-ea"/>
              </a:rPr>
              <a:t>]</a:t>
            </a:r>
          </a:p>
        </p:txBody>
      </p:sp>
      <p:pic>
        <p:nvPicPr>
          <p:cNvPr id="3" name="圖片 2"/>
          <p:cNvPicPr>
            <a:picLocks noChangeAspect="1"/>
          </p:cNvPicPr>
          <p:nvPr/>
        </p:nvPicPr>
        <p:blipFill>
          <a:blip r:embed="rId4" cstate="print"/>
          <a:stretch>
            <a:fillRect/>
          </a:stretch>
        </p:blipFill>
        <p:spPr>
          <a:xfrm>
            <a:off x="5970746" y="2053902"/>
            <a:ext cx="2910914" cy="3303294"/>
          </a:xfrm>
          <a:prstGeom prst="rect">
            <a:avLst/>
          </a:prstGeom>
        </p:spPr>
      </p:pic>
    </p:spTree>
    <p:extLst>
      <p:ext uri="{BB962C8B-B14F-4D97-AF65-F5344CB8AC3E}">
        <p14:creationId xmlns:p14="http://schemas.microsoft.com/office/powerpoint/2010/main" xmlns="" val="4058445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7505" y="923218"/>
            <a:ext cx="8728990" cy="5433133"/>
          </a:xfrm>
        </p:spPr>
        <p:txBody>
          <a:bodyPr>
            <a:noAutofit/>
          </a:bodyPr>
          <a:lstStyle/>
          <a:p>
            <a:pPr>
              <a:lnSpc>
                <a:spcPct val="100000"/>
              </a:lnSpc>
              <a:spcBef>
                <a:spcPts val="0"/>
              </a:spcBef>
              <a:buFont typeface="Wingdings" panose="05000000000000000000" pitchFamily="2" charset="2"/>
              <a:buChar char="u"/>
            </a:pPr>
            <a:r>
              <a:rPr lang="zh-TW" altLang="en-US" sz="1800" dirty="0" smtClean="0">
                <a:latin typeface="+mn-ea"/>
              </a:rPr>
              <a:t>作業流程：</a:t>
            </a:r>
            <a:endParaRPr lang="en-US" altLang="zh-TW" sz="1800" dirty="0" smtClean="0">
              <a:latin typeface="+mn-ea"/>
            </a:endParaRPr>
          </a:p>
          <a:p>
            <a:pPr marL="600075" lvl="1" indent="-257175">
              <a:lnSpc>
                <a:spcPct val="100000"/>
              </a:lnSpc>
              <a:spcBef>
                <a:spcPts val="0"/>
              </a:spcBef>
              <a:buFont typeface="+mj-lt"/>
              <a:buAutoNum type="arabicPeriod"/>
            </a:pPr>
            <a:r>
              <a:rPr lang="zh-TW" altLang="zh-TW" sz="1800" dirty="0" smtClean="0">
                <a:latin typeface="+mn-ea"/>
              </a:rPr>
              <a:t>由</a:t>
            </a:r>
            <a:r>
              <a:rPr lang="zh-TW" altLang="zh-TW" sz="1800" dirty="0">
                <a:latin typeface="+mn-ea"/>
              </a:rPr>
              <a:t>學校產出含有教務處章戳</a:t>
            </a:r>
            <a:r>
              <a:rPr lang="en-US" altLang="zh-TW" sz="1800" dirty="0">
                <a:latin typeface="+mn-ea"/>
              </a:rPr>
              <a:t>(</a:t>
            </a:r>
            <a:r>
              <a:rPr lang="zh-TW" altLang="zh-TW" sz="1800" dirty="0">
                <a:latin typeface="+mn-ea"/>
              </a:rPr>
              <a:t>或浮水印</a:t>
            </a:r>
            <a:r>
              <a:rPr lang="en-US" altLang="zh-TW" sz="1800" dirty="0">
                <a:latin typeface="+mn-ea"/>
              </a:rPr>
              <a:t>)</a:t>
            </a:r>
            <a:r>
              <a:rPr lang="zh-TW" altLang="zh-TW" sz="1800" dirty="0">
                <a:latin typeface="+mn-ea"/>
              </a:rPr>
              <a:t>之五學期高中</a:t>
            </a:r>
            <a:r>
              <a:rPr lang="en-US" altLang="zh-TW" sz="1800" dirty="0">
                <a:latin typeface="+mn-ea"/>
              </a:rPr>
              <a:t>(</a:t>
            </a:r>
            <a:r>
              <a:rPr lang="zh-TW" altLang="zh-TW" sz="1800" dirty="0">
                <a:latin typeface="+mn-ea"/>
              </a:rPr>
              <a:t>職</a:t>
            </a:r>
            <a:r>
              <a:rPr lang="en-US" altLang="zh-TW" sz="1800" dirty="0" smtClean="0">
                <a:latin typeface="+mn-ea"/>
              </a:rPr>
              <a:t>)</a:t>
            </a:r>
            <a:r>
              <a:rPr lang="zh-TW" altLang="en-US" sz="1800" dirty="0" smtClean="0">
                <a:latin typeface="+mn-ea"/>
              </a:rPr>
              <a:t>在校學業成績證明</a:t>
            </a:r>
            <a:r>
              <a:rPr lang="zh-TW" altLang="zh-TW" sz="1800" dirty="0" smtClean="0">
                <a:latin typeface="+mn-ea"/>
              </a:rPr>
              <a:t>檔案</a:t>
            </a:r>
            <a:r>
              <a:rPr lang="en-US" altLang="zh-TW" sz="1800" dirty="0">
                <a:latin typeface="+mn-ea"/>
              </a:rPr>
              <a:t>(PDF</a:t>
            </a:r>
            <a:r>
              <a:rPr lang="zh-TW" altLang="zh-TW" sz="1800" dirty="0">
                <a:latin typeface="+mn-ea"/>
              </a:rPr>
              <a:t>格式</a:t>
            </a:r>
            <a:r>
              <a:rPr lang="en-US" altLang="zh-TW" sz="1800" dirty="0">
                <a:latin typeface="+mn-ea"/>
              </a:rPr>
              <a:t>)</a:t>
            </a:r>
          </a:p>
          <a:p>
            <a:pPr marL="600075" lvl="1" indent="-257175">
              <a:lnSpc>
                <a:spcPct val="100000"/>
              </a:lnSpc>
              <a:spcBef>
                <a:spcPts val="0"/>
              </a:spcBef>
              <a:buFont typeface="+mj-lt"/>
              <a:buAutoNum type="arabicPeriod"/>
            </a:pPr>
            <a:r>
              <a:rPr lang="zh-TW" altLang="zh-TW" sz="1800" dirty="0">
                <a:latin typeface="+mn-ea"/>
              </a:rPr>
              <a:t>檔名為</a:t>
            </a:r>
            <a:r>
              <a:rPr lang="zh-TW" altLang="en-US" sz="1800" dirty="0">
                <a:latin typeface="+mn-ea"/>
              </a:rPr>
              <a:t>每名考生之</a:t>
            </a:r>
            <a:r>
              <a:rPr lang="zh-TW" altLang="en-US" sz="1800" b="1" dirty="0">
                <a:solidFill>
                  <a:srgbClr val="FF0000"/>
                </a:solidFill>
                <a:latin typeface="+mn-ea"/>
              </a:rPr>
              <a:t>身分證統一編號</a:t>
            </a:r>
            <a:r>
              <a:rPr lang="zh-TW" altLang="en-US" sz="1800" dirty="0">
                <a:latin typeface="+mn-ea"/>
              </a:rPr>
              <a:t>或</a:t>
            </a:r>
            <a:r>
              <a:rPr lang="zh-TW" altLang="zh-TW" sz="1800" b="1" dirty="0">
                <a:solidFill>
                  <a:srgbClr val="FF0000"/>
                </a:solidFill>
                <a:latin typeface="+mn-ea"/>
              </a:rPr>
              <a:t>統測報名序號</a:t>
            </a:r>
            <a:r>
              <a:rPr lang="en-US" altLang="zh-TW" sz="1800" dirty="0" smtClean="0">
                <a:latin typeface="+mn-ea"/>
              </a:rPr>
              <a:t>(</a:t>
            </a:r>
            <a:r>
              <a:rPr lang="zh-TW" altLang="en-US" sz="1800" dirty="0" smtClean="0">
                <a:latin typeface="+mn-ea"/>
              </a:rPr>
              <a:t>建議擇</a:t>
            </a:r>
            <a:r>
              <a:rPr lang="zh-TW" altLang="en-US" sz="1800" dirty="0">
                <a:latin typeface="+mn-ea"/>
              </a:rPr>
              <a:t>一）</a:t>
            </a:r>
            <a:endParaRPr lang="en-US" altLang="zh-TW" sz="1800" dirty="0">
              <a:latin typeface="+mn-ea"/>
            </a:endParaRPr>
          </a:p>
          <a:p>
            <a:pPr marL="600075" lvl="1" indent="-257175">
              <a:lnSpc>
                <a:spcPct val="100000"/>
              </a:lnSpc>
              <a:spcBef>
                <a:spcPts val="0"/>
              </a:spcBef>
              <a:buFont typeface="+mj-lt"/>
              <a:buAutoNum type="arabicPeriod"/>
            </a:pPr>
            <a:r>
              <a:rPr lang="zh-TW" altLang="en-US" sz="1800" dirty="0">
                <a:latin typeface="+mn-ea"/>
              </a:rPr>
              <a:t>以班級為單位</a:t>
            </a:r>
            <a:r>
              <a:rPr lang="zh-TW" altLang="zh-TW" sz="1800" dirty="0">
                <a:latin typeface="+mn-ea"/>
              </a:rPr>
              <a:t>置於</a:t>
            </a:r>
            <a:r>
              <a:rPr lang="zh-TW" altLang="en-US" sz="1800" dirty="0">
                <a:latin typeface="+mn-ea"/>
              </a:rPr>
              <a:t>班級</a:t>
            </a:r>
            <a:r>
              <a:rPr lang="zh-TW" altLang="zh-TW" sz="1800" dirty="0">
                <a:latin typeface="+mn-ea"/>
              </a:rPr>
              <a:t>資料夾內</a:t>
            </a:r>
            <a:r>
              <a:rPr lang="zh-TW" altLang="en-US" sz="1800" dirty="0">
                <a:latin typeface="+mn-ea"/>
              </a:rPr>
              <a:t>，資料夾檔名為班級代碼</a:t>
            </a:r>
            <a:r>
              <a:rPr lang="en-US" altLang="zh-TW" sz="1800" dirty="0">
                <a:latin typeface="+mn-ea"/>
              </a:rPr>
              <a:t>+</a:t>
            </a:r>
            <a:r>
              <a:rPr lang="en-US" altLang="zh-TW" sz="1800" dirty="0" smtClean="0">
                <a:latin typeface="+mn-ea"/>
              </a:rPr>
              <a:t>Class</a:t>
            </a:r>
            <a:br>
              <a:rPr lang="en-US" altLang="zh-TW" sz="1800" dirty="0" smtClean="0">
                <a:latin typeface="+mn-ea"/>
              </a:rPr>
            </a:br>
            <a:r>
              <a:rPr lang="en-US" altLang="zh-TW" sz="1800" dirty="0" smtClean="0">
                <a:latin typeface="+mn-ea"/>
              </a:rPr>
              <a:t>(</a:t>
            </a:r>
            <a:r>
              <a:rPr lang="zh-TW" altLang="en-US" sz="1800" dirty="0">
                <a:latin typeface="+mn-ea"/>
              </a:rPr>
              <a:t>範例</a:t>
            </a:r>
            <a:r>
              <a:rPr lang="en-US" altLang="zh-TW" sz="1800" dirty="0">
                <a:latin typeface="+mn-ea"/>
              </a:rPr>
              <a:t>A01Class)</a:t>
            </a:r>
            <a:endParaRPr lang="zh-TW" altLang="zh-TW" sz="1800" dirty="0">
              <a:latin typeface="+mn-ea"/>
            </a:endParaRPr>
          </a:p>
          <a:p>
            <a:pPr marL="600075" lvl="1" indent="-257175">
              <a:lnSpc>
                <a:spcPct val="100000"/>
              </a:lnSpc>
              <a:spcBef>
                <a:spcPts val="0"/>
              </a:spcBef>
              <a:buFont typeface="+mj-lt"/>
              <a:buAutoNum type="arabicPeriod"/>
            </a:pPr>
            <a:r>
              <a:rPr lang="zh-TW" altLang="zh-TW" sz="1800" dirty="0">
                <a:latin typeface="+mn-ea"/>
              </a:rPr>
              <a:t>使用</a:t>
            </a:r>
            <a:r>
              <a:rPr lang="en-US" altLang="zh-TW" sz="1800" dirty="0">
                <a:latin typeface="+mn-ea"/>
              </a:rPr>
              <a:t>Zip</a:t>
            </a:r>
            <a:r>
              <a:rPr lang="zh-TW" altLang="zh-TW" sz="1800" dirty="0">
                <a:latin typeface="+mn-ea"/>
              </a:rPr>
              <a:t>壓縮軟體進行資料夾檔案壓縮</a:t>
            </a:r>
          </a:p>
          <a:p>
            <a:pPr marL="600075" lvl="1" indent="-257175">
              <a:lnSpc>
                <a:spcPct val="100000"/>
              </a:lnSpc>
              <a:spcBef>
                <a:spcPts val="0"/>
              </a:spcBef>
              <a:buFont typeface="+mj-lt"/>
              <a:buAutoNum type="arabicPeriod"/>
            </a:pPr>
            <a:r>
              <a:rPr lang="zh-TW" altLang="zh-TW" sz="1800" dirty="0">
                <a:latin typeface="+mn-ea"/>
              </a:rPr>
              <a:t>學校登入集體報名系統，上傳並進行</a:t>
            </a:r>
            <a:r>
              <a:rPr lang="zh-TW" altLang="en-US" sz="1800" dirty="0">
                <a:latin typeface="+mn-ea"/>
              </a:rPr>
              <a:t>學校</a:t>
            </a:r>
            <a:r>
              <a:rPr lang="zh-TW" altLang="zh-TW" sz="1800" dirty="0">
                <a:latin typeface="+mn-ea"/>
              </a:rPr>
              <a:t>確認</a:t>
            </a:r>
            <a:r>
              <a:rPr lang="zh-TW" altLang="zh-TW" sz="1800" dirty="0" smtClean="0">
                <a:latin typeface="+mn-ea"/>
              </a:rPr>
              <a:t>作業</a:t>
            </a:r>
            <a:endParaRPr lang="zh-TW" altLang="zh-TW" sz="1800" dirty="0">
              <a:latin typeface="+mn-ea"/>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latin typeface="+mn-ea"/>
                <a:ea typeface="+mn-ea"/>
              </a:rPr>
              <a:pPr>
                <a:defRPr/>
              </a:pPr>
              <a:t>50</a:t>
            </a:fld>
            <a:endParaRPr lang="en-US" altLang="zh-TW" dirty="0">
              <a:solidFill>
                <a:prstClr val="black"/>
              </a:solidFill>
              <a:latin typeface="+mn-ea"/>
              <a:ea typeface="+mn-ea"/>
            </a:endParaRPr>
          </a:p>
        </p:txBody>
      </p:sp>
      <p:sp>
        <p:nvSpPr>
          <p:cNvPr id="6" name="標題 1"/>
          <p:cNvSpPr>
            <a:spLocks noGrp="1"/>
          </p:cNvSpPr>
          <p:nvPr>
            <p:ph type="title"/>
          </p:nvPr>
        </p:nvSpPr>
        <p:spPr>
          <a:xfrm>
            <a:off x="0" y="260350"/>
            <a:ext cx="8820472"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zh-TW" dirty="0">
                <a:solidFill>
                  <a:srgbClr val="7030A0"/>
                </a:solidFill>
                <a:latin typeface="+mn-ea"/>
              </a:rPr>
              <a:t>在校成績證明上傳作業</a:t>
            </a:r>
            <a:endParaRPr lang="zh-TW" altLang="en-US" dirty="0">
              <a:solidFill>
                <a:srgbClr val="7030A0"/>
              </a:solidFill>
              <a:latin typeface="+mn-ea"/>
            </a:endParaRPr>
          </a:p>
        </p:txBody>
      </p:sp>
      <p:sp>
        <p:nvSpPr>
          <p:cNvPr id="13" name="文字方塊 12"/>
          <p:cNvSpPr txBox="1"/>
          <p:nvPr/>
        </p:nvSpPr>
        <p:spPr>
          <a:xfrm>
            <a:off x="281722" y="3429000"/>
            <a:ext cx="2953675" cy="1200329"/>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mn-ea"/>
                <a:ea typeface="+mn-ea"/>
              </a:rPr>
              <a:t>步驟</a:t>
            </a:r>
            <a:r>
              <a:rPr kumimoji="0" lang="en-US" altLang="zh-TW" dirty="0" smtClean="0">
                <a:solidFill>
                  <a:prstClr val="black"/>
                </a:solidFill>
                <a:latin typeface="+mn-ea"/>
                <a:ea typeface="+mn-ea"/>
              </a:rPr>
              <a:t>1</a:t>
            </a:r>
            <a:r>
              <a:rPr kumimoji="0" lang="zh-TW" altLang="en-US" dirty="0" smtClean="0">
                <a:solidFill>
                  <a:prstClr val="black"/>
                </a:solidFill>
                <a:latin typeface="+mn-ea"/>
                <a:ea typeface="+mn-ea"/>
              </a:rPr>
              <a:t>：</a:t>
            </a:r>
            <a:r>
              <a:rPr kumimoji="0" lang="en-US" altLang="zh-TW" dirty="0" smtClean="0">
                <a:solidFill>
                  <a:prstClr val="black"/>
                </a:solidFill>
                <a:latin typeface="+mn-ea"/>
                <a:ea typeface="+mn-ea"/>
              </a:rPr>
              <a:t/>
            </a:r>
            <a:br>
              <a:rPr kumimoji="0" lang="en-US" altLang="zh-TW" dirty="0" smtClean="0">
                <a:solidFill>
                  <a:prstClr val="black"/>
                </a:solidFill>
                <a:latin typeface="+mn-ea"/>
                <a:ea typeface="+mn-ea"/>
              </a:rPr>
            </a:br>
            <a:r>
              <a:rPr kumimoji="0" lang="zh-TW" altLang="en-US" dirty="0" smtClean="0">
                <a:solidFill>
                  <a:prstClr val="black"/>
                </a:solidFill>
                <a:latin typeface="+mn-ea"/>
                <a:ea typeface="+mn-ea"/>
              </a:rPr>
              <a:t>將同</a:t>
            </a:r>
            <a:r>
              <a:rPr kumimoji="0" lang="en-US" altLang="zh-TW" dirty="0" smtClean="0">
                <a:solidFill>
                  <a:prstClr val="black"/>
                </a:solidFill>
                <a:latin typeface="+mn-ea"/>
                <a:ea typeface="+mn-ea"/>
              </a:rPr>
              <a:t>1</a:t>
            </a:r>
            <a:r>
              <a:rPr kumimoji="0" lang="zh-TW" altLang="en-US" dirty="0" smtClean="0">
                <a:solidFill>
                  <a:prstClr val="black"/>
                </a:solidFill>
                <a:latin typeface="+mn-ea"/>
                <a:ea typeface="+mn-ea"/>
              </a:rPr>
              <a:t>班學生的在校學業成績證明（</a:t>
            </a:r>
            <a:r>
              <a:rPr kumimoji="0" lang="en-US" altLang="zh-TW" dirty="0" smtClean="0">
                <a:solidFill>
                  <a:prstClr val="black"/>
                </a:solidFill>
                <a:latin typeface="+mn-ea"/>
                <a:ea typeface="+mn-ea"/>
              </a:rPr>
              <a:t>PDF</a:t>
            </a:r>
            <a:r>
              <a:rPr kumimoji="0" lang="zh-TW" altLang="en-US" dirty="0" smtClean="0">
                <a:solidFill>
                  <a:prstClr val="black"/>
                </a:solidFill>
                <a:latin typeface="+mn-ea"/>
                <a:ea typeface="+mn-ea"/>
              </a:rPr>
              <a:t>檔）放在班級代碼名稱的資料夾</a:t>
            </a:r>
            <a:endParaRPr kumimoji="0" lang="zh-TW" altLang="en-US" dirty="0">
              <a:solidFill>
                <a:prstClr val="black"/>
              </a:solidFill>
              <a:latin typeface="+mn-ea"/>
              <a:ea typeface="+mn-ea"/>
            </a:endParaRPr>
          </a:p>
        </p:txBody>
      </p:sp>
      <p:sp>
        <p:nvSpPr>
          <p:cNvPr id="14" name="文字方塊 13"/>
          <p:cNvSpPr txBox="1"/>
          <p:nvPr/>
        </p:nvSpPr>
        <p:spPr>
          <a:xfrm>
            <a:off x="3385551" y="3429000"/>
            <a:ext cx="3613077" cy="646331"/>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mn-ea"/>
                <a:ea typeface="+mn-ea"/>
              </a:rPr>
              <a:t>步驟</a:t>
            </a:r>
            <a:r>
              <a:rPr kumimoji="0" lang="en-US" altLang="zh-TW" dirty="0" smtClean="0">
                <a:solidFill>
                  <a:prstClr val="black"/>
                </a:solidFill>
                <a:latin typeface="+mn-ea"/>
                <a:ea typeface="+mn-ea"/>
              </a:rPr>
              <a:t>2</a:t>
            </a:r>
            <a:r>
              <a:rPr kumimoji="0" lang="zh-TW" altLang="en-US" dirty="0" smtClean="0">
                <a:solidFill>
                  <a:prstClr val="black"/>
                </a:solidFill>
                <a:latin typeface="+mn-ea"/>
                <a:ea typeface="+mn-ea"/>
              </a:rPr>
              <a:t>：</a:t>
            </a:r>
            <a:endParaRPr kumimoji="0" lang="en-US" altLang="zh-TW" dirty="0" smtClean="0">
              <a:solidFill>
                <a:prstClr val="black"/>
              </a:solidFill>
              <a:latin typeface="+mn-ea"/>
              <a:ea typeface="+mn-ea"/>
            </a:endParaRPr>
          </a:p>
          <a:p>
            <a:pPr fontAlgn="auto">
              <a:spcBef>
                <a:spcPts val="0"/>
              </a:spcBef>
              <a:spcAft>
                <a:spcPts val="0"/>
              </a:spcAft>
            </a:pPr>
            <a:r>
              <a:rPr kumimoji="0" lang="zh-TW" altLang="en-US" dirty="0" smtClean="0">
                <a:solidFill>
                  <a:prstClr val="black"/>
                </a:solidFill>
                <a:latin typeface="+mn-ea"/>
                <a:ea typeface="+mn-ea"/>
              </a:rPr>
              <a:t>將此資料夾壓縮成</a:t>
            </a:r>
            <a:r>
              <a:rPr kumimoji="0" lang="en-US" altLang="zh-TW" dirty="0" smtClean="0">
                <a:solidFill>
                  <a:prstClr val="black"/>
                </a:solidFill>
                <a:latin typeface="+mn-ea"/>
                <a:ea typeface="+mn-ea"/>
              </a:rPr>
              <a:t>zipped</a:t>
            </a:r>
            <a:r>
              <a:rPr kumimoji="0" lang="zh-TW" altLang="en-US" dirty="0" smtClean="0">
                <a:solidFill>
                  <a:prstClr val="black"/>
                </a:solidFill>
                <a:latin typeface="+mn-ea"/>
                <a:ea typeface="+mn-ea"/>
              </a:rPr>
              <a:t>資料夾</a:t>
            </a:r>
            <a:endParaRPr kumimoji="0" lang="zh-TW" altLang="en-US" dirty="0">
              <a:solidFill>
                <a:prstClr val="black"/>
              </a:solidFill>
              <a:latin typeface="+mn-ea"/>
              <a:ea typeface="+mn-ea"/>
            </a:endParaRPr>
          </a:p>
        </p:txBody>
      </p:sp>
      <p:sp>
        <p:nvSpPr>
          <p:cNvPr id="15" name="文字方塊 14"/>
          <p:cNvSpPr txBox="1"/>
          <p:nvPr/>
        </p:nvSpPr>
        <p:spPr>
          <a:xfrm>
            <a:off x="7148782" y="3429001"/>
            <a:ext cx="1961035" cy="923330"/>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mn-ea"/>
                <a:ea typeface="+mn-ea"/>
              </a:rPr>
              <a:t>步驟</a:t>
            </a:r>
            <a:r>
              <a:rPr kumimoji="0" lang="en-US" altLang="zh-TW" dirty="0" smtClean="0">
                <a:solidFill>
                  <a:prstClr val="black"/>
                </a:solidFill>
                <a:latin typeface="+mn-ea"/>
                <a:ea typeface="+mn-ea"/>
              </a:rPr>
              <a:t>3</a:t>
            </a:r>
            <a:r>
              <a:rPr kumimoji="0" lang="zh-TW" altLang="en-US" dirty="0" smtClean="0">
                <a:solidFill>
                  <a:prstClr val="black"/>
                </a:solidFill>
                <a:latin typeface="+mn-ea"/>
                <a:ea typeface="+mn-ea"/>
              </a:rPr>
              <a:t>：</a:t>
            </a:r>
            <a:endParaRPr kumimoji="0" lang="en-US" altLang="zh-TW" dirty="0" smtClean="0">
              <a:solidFill>
                <a:prstClr val="black"/>
              </a:solidFill>
              <a:latin typeface="+mn-ea"/>
              <a:ea typeface="+mn-ea"/>
            </a:endParaRPr>
          </a:p>
          <a:p>
            <a:pPr fontAlgn="auto">
              <a:spcBef>
                <a:spcPts val="0"/>
              </a:spcBef>
              <a:spcAft>
                <a:spcPts val="0"/>
              </a:spcAft>
            </a:pPr>
            <a:r>
              <a:rPr kumimoji="0" lang="zh-TW" altLang="en-US" dirty="0" smtClean="0">
                <a:solidFill>
                  <a:prstClr val="black"/>
                </a:solidFill>
                <a:latin typeface="+mn-ea"/>
                <a:ea typeface="+mn-ea"/>
              </a:rPr>
              <a:t>上傳此</a:t>
            </a:r>
            <a:r>
              <a:rPr kumimoji="0" lang="en-US" altLang="zh-TW" dirty="0" smtClean="0">
                <a:solidFill>
                  <a:prstClr val="black"/>
                </a:solidFill>
                <a:latin typeface="+mn-ea"/>
                <a:ea typeface="+mn-ea"/>
              </a:rPr>
              <a:t>zip</a:t>
            </a:r>
            <a:r>
              <a:rPr kumimoji="0" lang="zh-TW" altLang="en-US" dirty="0" smtClean="0">
                <a:solidFill>
                  <a:prstClr val="black"/>
                </a:solidFill>
                <a:latin typeface="+mn-ea"/>
                <a:ea typeface="+mn-ea"/>
              </a:rPr>
              <a:t>資料夾至集體報名系統</a:t>
            </a:r>
            <a:endParaRPr kumimoji="0" lang="zh-TW" altLang="en-US" dirty="0">
              <a:solidFill>
                <a:prstClr val="black"/>
              </a:solidFill>
              <a:latin typeface="+mn-ea"/>
              <a:ea typeface="+mn-ea"/>
            </a:endParaRPr>
          </a:p>
        </p:txBody>
      </p:sp>
      <p:graphicFrame>
        <p:nvGraphicFramePr>
          <p:cNvPr id="21" name="物件 20"/>
          <p:cNvGraphicFramePr>
            <a:graphicFrameLocks noChangeAspect="1"/>
          </p:cNvGraphicFramePr>
          <p:nvPr>
            <p:extLst>
              <p:ext uri="{D42A27DB-BD31-4B8C-83A1-F6EECF244321}">
                <p14:modId xmlns:p14="http://schemas.microsoft.com/office/powerpoint/2010/main" xmlns="" val="2260215638"/>
              </p:ext>
            </p:extLst>
          </p:nvPr>
        </p:nvGraphicFramePr>
        <p:xfrm>
          <a:off x="7914830" y="4488163"/>
          <a:ext cx="996675" cy="630082"/>
        </p:xfrm>
        <a:graphic>
          <a:graphicData uri="http://schemas.openxmlformats.org/presentationml/2006/ole">
            <p:oleObj spid="_x0000_s4147" name="封裝程式殼層物件" showAsIcon="1" r:id="rId4" imgW="1104480" imgH="698400" progId="Package">
              <p:embed/>
            </p:oleObj>
          </a:graphicData>
        </a:graphic>
      </p:graphicFrame>
      <p:pic>
        <p:nvPicPr>
          <p:cNvPr id="22" name="圖片 21"/>
          <p:cNvPicPr>
            <a:picLocks noChangeAspect="1"/>
          </p:cNvPicPr>
          <p:nvPr/>
        </p:nvPicPr>
        <p:blipFill>
          <a:blip r:embed="rId5" cstate="print"/>
          <a:stretch>
            <a:fillRect/>
          </a:stretch>
        </p:blipFill>
        <p:spPr>
          <a:xfrm>
            <a:off x="426725" y="4645667"/>
            <a:ext cx="704982" cy="769605"/>
          </a:xfrm>
          <a:prstGeom prst="rect">
            <a:avLst/>
          </a:prstGeom>
        </p:spPr>
      </p:pic>
      <p:grpSp>
        <p:nvGrpSpPr>
          <p:cNvPr id="23" name="群組 22"/>
          <p:cNvGrpSpPr/>
          <p:nvPr/>
        </p:nvGrpSpPr>
        <p:grpSpPr>
          <a:xfrm>
            <a:off x="1154200" y="4803204"/>
            <a:ext cx="2038857" cy="2054796"/>
            <a:chOff x="534200" y="2698614"/>
            <a:chExt cx="3729822" cy="3343101"/>
          </a:xfrm>
        </p:grpSpPr>
        <p:pic>
          <p:nvPicPr>
            <p:cNvPr id="24" name="圖片 23"/>
            <p:cNvPicPr>
              <a:picLocks noChangeAspect="1"/>
            </p:cNvPicPr>
            <p:nvPr/>
          </p:nvPicPr>
          <p:blipFill>
            <a:blip r:embed="rId6" cstate="print"/>
            <a:stretch>
              <a:fillRect/>
            </a:stretch>
          </p:blipFill>
          <p:spPr>
            <a:xfrm>
              <a:off x="534200" y="2698614"/>
              <a:ext cx="3729822" cy="3343101"/>
            </a:xfrm>
            <a:prstGeom prst="rect">
              <a:avLst/>
            </a:prstGeom>
          </p:spPr>
        </p:pic>
        <p:sp>
          <p:nvSpPr>
            <p:cNvPr id="25" name="矩形 24"/>
            <p:cNvSpPr/>
            <p:nvPr/>
          </p:nvSpPr>
          <p:spPr>
            <a:xfrm>
              <a:off x="753035" y="5325035"/>
              <a:ext cx="1712259" cy="36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pic>
        <p:nvPicPr>
          <p:cNvPr id="26" name="圖片 25"/>
          <p:cNvPicPr>
            <a:picLocks noChangeAspect="1"/>
          </p:cNvPicPr>
          <p:nvPr/>
        </p:nvPicPr>
        <p:blipFill>
          <a:blip r:embed="rId5" cstate="print"/>
          <a:stretch>
            <a:fillRect/>
          </a:stretch>
        </p:blipFill>
        <p:spPr>
          <a:xfrm>
            <a:off x="3521899" y="4264214"/>
            <a:ext cx="656137" cy="716283"/>
          </a:xfrm>
          <a:prstGeom prst="rect">
            <a:avLst/>
          </a:prstGeom>
        </p:spPr>
      </p:pic>
      <p:pic>
        <p:nvPicPr>
          <p:cNvPr id="27" name="圖片 26"/>
          <p:cNvPicPr>
            <a:picLocks noChangeAspect="1"/>
          </p:cNvPicPr>
          <p:nvPr/>
        </p:nvPicPr>
        <p:blipFill>
          <a:blip r:embed="rId7" cstate="print"/>
          <a:stretch>
            <a:fillRect/>
          </a:stretch>
        </p:blipFill>
        <p:spPr>
          <a:xfrm>
            <a:off x="4139752" y="4286785"/>
            <a:ext cx="1656384" cy="2502323"/>
          </a:xfrm>
          <a:prstGeom prst="rect">
            <a:avLst/>
          </a:prstGeom>
        </p:spPr>
      </p:pic>
      <p:pic>
        <p:nvPicPr>
          <p:cNvPr id="28" name="圖片 27"/>
          <p:cNvPicPr>
            <a:picLocks noChangeAspect="1"/>
          </p:cNvPicPr>
          <p:nvPr/>
        </p:nvPicPr>
        <p:blipFill>
          <a:blip r:embed="rId8" cstate="print"/>
          <a:stretch>
            <a:fillRect/>
          </a:stretch>
        </p:blipFill>
        <p:spPr>
          <a:xfrm>
            <a:off x="5851746" y="4921314"/>
            <a:ext cx="1640684" cy="1857833"/>
          </a:xfrm>
          <a:prstGeom prst="rect">
            <a:avLst/>
          </a:prstGeom>
        </p:spPr>
      </p:pic>
      <p:sp>
        <p:nvSpPr>
          <p:cNvPr id="29" name="矩形 28"/>
          <p:cNvSpPr/>
          <p:nvPr/>
        </p:nvSpPr>
        <p:spPr>
          <a:xfrm>
            <a:off x="4162976" y="5689978"/>
            <a:ext cx="1633160" cy="128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0" name="矩形 29"/>
          <p:cNvSpPr/>
          <p:nvPr/>
        </p:nvSpPr>
        <p:spPr>
          <a:xfrm>
            <a:off x="5851746" y="5660918"/>
            <a:ext cx="1657765" cy="157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xmlns="" val="4011280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25538"/>
            <a:ext cx="8507288" cy="5000625"/>
          </a:xfrm>
        </p:spPr>
        <p:txBody>
          <a:bodyPr/>
          <a:lstStyle/>
          <a:p>
            <a:pPr>
              <a:spcBef>
                <a:spcPts val="600"/>
              </a:spcBef>
              <a:buBlip>
                <a:blip r:embed="rId2"/>
              </a:buBlip>
              <a:defRPr/>
            </a:pPr>
            <a:r>
              <a:rPr lang="zh-TW" altLang="en-US" sz="2800" dirty="0" smtClean="0">
                <a:solidFill>
                  <a:srgbClr val="002060"/>
                </a:solidFill>
                <a:latin typeface="華康儷中黑" pitchFamily="49" charset="-120"/>
                <a:ea typeface="華康儷中黑" pitchFamily="49" charset="-120"/>
              </a:rPr>
              <a:t>考生確認作業</a:t>
            </a:r>
            <a:r>
              <a:rPr lang="zh-TW" altLang="en-US" sz="2800" dirty="0">
                <a:solidFill>
                  <a:srgbClr val="002060"/>
                </a:solidFill>
                <a:latin typeface="華康儷中黑" pitchFamily="49" charset="-120"/>
                <a:ea typeface="華康儷中黑" pitchFamily="49" charset="-120"/>
              </a:rPr>
              <a:t>：</a:t>
            </a:r>
            <a:endParaRPr lang="en-US" altLang="zh-TW" sz="2800" dirty="0">
              <a:solidFill>
                <a:srgbClr val="002060"/>
              </a:solidFill>
              <a:latin typeface="華康儷中黑" pitchFamily="49" charset="-120"/>
              <a:ea typeface="華康儷中黑" pitchFamily="49" charset="-120"/>
            </a:endParaRPr>
          </a:p>
          <a:p>
            <a:pPr marL="457200" lvl="1" indent="0">
              <a:spcBef>
                <a:spcPts val="600"/>
              </a:spcBef>
              <a:spcAft>
                <a:spcPts val="600"/>
              </a:spcAft>
              <a:buNone/>
            </a:pPr>
            <a:r>
              <a:rPr lang="zh-TW" altLang="en-US" dirty="0">
                <a:solidFill>
                  <a:srgbClr val="7030A0"/>
                </a:solidFill>
                <a:latin typeface="華康儷中黑" pitchFamily="49" charset="-120"/>
                <a:ea typeface="華康儷中黑" pitchFamily="49" charset="-120"/>
                <a:cs typeface="+mn-cs"/>
              </a:rPr>
              <a:t>應屆畢業生：</a:t>
            </a:r>
            <a:r>
              <a:rPr lang="en-US" altLang="zh-TW" sz="2000" dirty="0" smtClean="0">
                <a:solidFill>
                  <a:srgbClr val="FF0000"/>
                </a:solidFill>
                <a:latin typeface="+mn-ea"/>
              </a:rPr>
              <a:t>107.5.10 10:00-107.5.17 17:00</a:t>
            </a:r>
          </a:p>
          <a:p>
            <a:pPr lvl="1">
              <a:spcBef>
                <a:spcPts val="600"/>
              </a:spcBef>
              <a:spcAft>
                <a:spcPts val="600"/>
              </a:spcAft>
              <a:buFont typeface="Arial" panose="020B0604020202020204" pitchFamily="34" charset="0"/>
              <a:buChar char="−"/>
            </a:pPr>
            <a:r>
              <a:rPr lang="zh-TW" altLang="en-US" sz="2000" dirty="0" smtClean="0">
                <a:latin typeface="+mn-ea"/>
              </a:rPr>
              <a:t>應屆畢業生至</a:t>
            </a:r>
            <a:r>
              <a:rPr lang="zh-TW" altLang="zh-TW" sz="2000" dirty="0">
                <a:latin typeface="+mn-ea"/>
              </a:rPr>
              <a:t>本委員會</a:t>
            </a:r>
            <a:r>
              <a:rPr lang="zh-TW" altLang="zh-TW" sz="2000" dirty="0" smtClean="0">
                <a:latin typeface="+mn-ea"/>
              </a:rPr>
              <a:t>網站</a:t>
            </a:r>
            <a:r>
              <a:rPr lang="zh-TW" altLang="en-US" sz="2000" dirty="0" smtClean="0">
                <a:latin typeface="+mn-ea"/>
              </a:rPr>
              <a:t>，</a:t>
            </a:r>
            <a:r>
              <a:rPr lang="zh-TW" altLang="zh-TW" sz="2000" dirty="0" smtClean="0">
                <a:latin typeface="+mn-ea"/>
              </a:rPr>
              <a:t>查詢</a:t>
            </a:r>
            <a:r>
              <a:rPr lang="zh-TW" altLang="zh-TW" sz="2000" dirty="0">
                <a:latin typeface="+mn-ea"/>
              </a:rPr>
              <a:t>所屬高職學校上傳之「在校學業成績證明</a:t>
            </a:r>
            <a:r>
              <a:rPr lang="en-US" altLang="zh-TW" sz="2000" dirty="0">
                <a:latin typeface="+mn-ea"/>
              </a:rPr>
              <a:t>(PDF</a:t>
            </a:r>
            <a:r>
              <a:rPr lang="zh-TW" altLang="zh-TW" sz="2000" dirty="0">
                <a:latin typeface="+mn-ea"/>
              </a:rPr>
              <a:t>檔</a:t>
            </a:r>
            <a:r>
              <a:rPr lang="en-US" altLang="zh-TW" sz="2000" dirty="0">
                <a:latin typeface="+mn-ea"/>
              </a:rPr>
              <a:t>)</a:t>
            </a:r>
            <a:r>
              <a:rPr lang="zh-TW" altLang="zh-TW" sz="2000" dirty="0">
                <a:latin typeface="+mn-ea"/>
              </a:rPr>
              <a:t>」</a:t>
            </a:r>
            <a:endParaRPr lang="en-US" altLang="zh-TW" sz="2000" dirty="0">
              <a:latin typeface="+mn-ea"/>
            </a:endParaRPr>
          </a:p>
          <a:p>
            <a:pPr lvl="1">
              <a:spcBef>
                <a:spcPts val="600"/>
              </a:spcBef>
              <a:spcAft>
                <a:spcPts val="600"/>
              </a:spcAft>
              <a:buFont typeface="Arial" panose="020B0604020202020204" pitchFamily="34" charset="0"/>
              <a:buChar char="−"/>
            </a:pPr>
            <a:r>
              <a:rPr lang="zh-TW" altLang="en-US" sz="2000" dirty="0" smtClean="0">
                <a:latin typeface="+mn-ea"/>
              </a:rPr>
              <a:t>請輔導考生</a:t>
            </a:r>
            <a:r>
              <a:rPr lang="zh-TW" altLang="zh-TW" sz="2000" dirty="0" smtClean="0">
                <a:latin typeface="+mn-ea"/>
              </a:rPr>
              <a:t>詳細</a:t>
            </a:r>
            <a:r>
              <a:rPr lang="zh-TW" altLang="zh-TW" sz="2000" dirty="0">
                <a:latin typeface="+mn-ea"/>
              </a:rPr>
              <a:t>核對成績證明之內容，如有問題應儘速向所屬高職學校或本委員會</a:t>
            </a:r>
            <a:r>
              <a:rPr lang="zh-TW" altLang="zh-TW" sz="2000" dirty="0" smtClean="0">
                <a:latin typeface="+mn-ea"/>
              </a:rPr>
              <a:t>反映</a:t>
            </a:r>
            <a:r>
              <a:rPr lang="en-US" altLang="zh-TW" sz="2000" dirty="0">
                <a:latin typeface="+mn-ea"/>
              </a:rPr>
              <a:t>(</a:t>
            </a:r>
            <a:r>
              <a:rPr lang="zh-TW" altLang="en-US" sz="2000" dirty="0">
                <a:latin typeface="+mn-ea"/>
              </a:rPr>
              <a:t>考量作業期程，二階報名系統無法核對檢視</a:t>
            </a:r>
            <a:r>
              <a:rPr lang="en-US" altLang="zh-TW" sz="2000" dirty="0">
                <a:latin typeface="+mn-ea"/>
              </a:rPr>
              <a:t>)</a:t>
            </a:r>
          </a:p>
          <a:p>
            <a:pPr marL="457200" lvl="1" indent="0">
              <a:spcBef>
                <a:spcPts val="600"/>
              </a:spcBef>
              <a:spcAft>
                <a:spcPts val="600"/>
              </a:spcAft>
              <a:buNone/>
            </a:pPr>
            <a:r>
              <a:rPr lang="zh-TW" altLang="en-US" dirty="0">
                <a:solidFill>
                  <a:srgbClr val="7030A0"/>
                </a:solidFill>
                <a:latin typeface="華康儷中黑" pitchFamily="49" charset="-120"/>
                <a:ea typeface="華康儷中黑" pitchFamily="49" charset="-120"/>
                <a:cs typeface="+mn-cs"/>
              </a:rPr>
              <a:t>非應屆畢業生：</a:t>
            </a:r>
            <a:r>
              <a:rPr lang="en-US" altLang="zh-TW" sz="2000" dirty="0">
                <a:solidFill>
                  <a:srgbClr val="FF0000"/>
                </a:solidFill>
                <a:latin typeface="+mn-ea"/>
              </a:rPr>
              <a:t>107.6.5 10:00</a:t>
            </a:r>
            <a:r>
              <a:rPr lang="zh-TW" altLang="en-US" sz="2000" dirty="0">
                <a:solidFill>
                  <a:srgbClr val="FF0000"/>
                </a:solidFill>
                <a:latin typeface="+mn-ea"/>
              </a:rPr>
              <a:t>第二階段報名</a:t>
            </a:r>
            <a:r>
              <a:rPr lang="en-US" altLang="zh-TW" sz="2000" dirty="0">
                <a:solidFill>
                  <a:srgbClr val="FF0000"/>
                </a:solidFill>
                <a:latin typeface="+mn-ea"/>
              </a:rPr>
              <a:t>(</a:t>
            </a:r>
            <a:r>
              <a:rPr lang="zh-TW" altLang="en-US" sz="2000" dirty="0">
                <a:solidFill>
                  <a:srgbClr val="FF0000"/>
                </a:solidFill>
                <a:latin typeface="+mn-ea"/>
              </a:rPr>
              <a:t>含備審資料上傳</a:t>
            </a:r>
            <a:r>
              <a:rPr lang="en-US" altLang="zh-TW" sz="2000" dirty="0">
                <a:solidFill>
                  <a:srgbClr val="FF0000"/>
                </a:solidFill>
                <a:latin typeface="+mn-ea"/>
              </a:rPr>
              <a:t>)</a:t>
            </a:r>
          </a:p>
          <a:p>
            <a:pPr lvl="1">
              <a:spcBef>
                <a:spcPts val="600"/>
              </a:spcBef>
              <a:spcAft>
                <a:spcPts val="600"/>
              </a:spcAft>
              <a:buFont typeface="Arial" panose="020B0604020202020204" pitchFamily="34" charset="0"/>
              <a:buChar char="−"/>
            </a:pPr>
            <a:r>
              <a:rPr lang="zh-TW" altLang="zh-TW" sz="2000" dirty="0" smtClean="0"/>
              <a:t>「</a:t>
            </a:r>
            <a:r>
              <a:rPr lang="zh-TW" altLang="zh-TW" sz="2000" dirty="0"/>
              <a:t>第二階段報名系統」包含「選擇報名校系科</a:t>
            </a:r>
            <a:r>
              <a:rPr lang="en-US" altLang="zh-TW" sz="2000" dirty="0"/>
              <a:t>(</a:t>
            </a:r>
            <a:r>
              <a:rPr lang="zh-TW" altLang="zh-TW" sz="2000" dirty="0"/>
              <a:t>組</a:t>
            </a:r>
            <a:r>
              <a:rPr lang="en-US" altLang="zh-TW" sz="2000" dirty="0"/>
              <a:t>)</a:t>
            </a:r>
            <a:r>
              <a:rPr lang="zh-TW" altLang="zh-TW" sz="2000" dirty="0"/>
              <a:t>、學程」、「在校學業成績證明」、「證照或得獎加分」、「備審資料」及「第二階段指定項目甄試繳費證明」等項</a:t>
            </a:r>
            <a:r>
              <a:rPr lang="zh-TW" altLang="zh-TW" sz="2000" dirty="0" smtClean="0"/>
              <a:t>作業</a:t>
            </a:r>
            <a:endParaRPr lang="zh-TW" altLang="zh-TW" sz="2000"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51</a:t>
            </a:fld>
            <a:endParaRPr lang="en-US" altLang="zh-TW"/>
          </a:p>
        </p:txBody>
      </p:sp>
      <p:sp>
        <p:nvSpPr>
          <p:cNvPr id="7" name="標題 1"/>
          <p:cNvSpPr>
            <a:spLocks noGrp="1"/>
          </p:cNvSpPr>
          <p:nvPr>
            <p:ph type="title"/>
          </p:nvPr>
        </p:nvSpPr>
        <p:spPr>
          <a:xfrm>
            <a:off x="0" y="260350"/>
            <a:ext cx="8820472"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zh-TW" dirty="0">
                <a:solidFill>
                  <a:srgbClr val="7030A0"/>
                </a:solidFill>
                <a:latin typeface="+mn-ea"/>
              </a:rPr>
              <a:t>在校成績證明上傳作業</a:t>
            </a:r>
            <a:endParaRPr lang="zh-TW" altLang="en-US" dirty="0">
              <a:solidFill>
                <a:srgbClr val="7030A0"/>
              </a:solidFill>
              <a:latin typeface="+mn-ea"/>
            </a:endParaRPr>
          </a:p>
        </p:txBody>
      </p:sp>
    </p:spTree>
    <p:extLst>
      <p:ext uri="{BB962C8B-B14F-4D97-AF65-F5344CB8AC3E}">
        <p14:creationId xmlns:p14="http://schemas.microsoft.com/office/powerpoint/2010/main" xmlns="" val="1444310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p:cNvSpPr>
            <a:spLocks noGrp="1"/>
          </p:cNvSpPr>
          <p:nvPr>
            <p:ph idx="1"/>
          </p:nvPr>
        </p:nvSpPr>
        <p:spPr>
          <a:xfrm>
            <a:off x="250825" y="1124744"/>
            <a:ext cx="8704263" cy="4967163"/>
          </a:xfrm>
        </p:spPr>
        <p:txBody>
          <a:bodyPr/>
          <a:lstStyle/>
          <a:p>
            <a:pPr>
              <a:buFontTx/>
              <a:buBlip>
                <a:blip r:embed="rId3"/>
              </a:buBlip>
              <a:defRPr/>
            </a:pPr>
            <a:r>
              <a:rPr lang="en-US" altLang="zh-TW" sz="2800" dirty="0" smtClean="0">
                <a:solidFill>
                  <a:srgbClr val="002060"/>
                </a:solidFill>
                <a:latin typeface="華康儷中黑" pitchFamily="49" charset="-120"/>
                <a:ea typeface="華康儷中黑" pitchFamily="49" charset="-120"/>
              </a:rPr>
              <a:t>107.5.24</a:t>
            </a:r>
            <a:r>
              <a:rPr lang="zh-TW" altLang="en-US" sz="2800" dirty="0" smtClean="0">
                <a:solidFill>
                  <a:srgbClr val="002060"/>
                </a:solidFill>
                <a:latin typeface="華康儷中黑" pitchFamily="49" charset="-120"/>
                <a:ea typeface="華康儷中黑" pitchFamily="49" charset="-120"/>
              </a:rPr>
              <a:t>四</a:t>
            </a:r>
            <a:r>
              <a:rPr lang="zh-TW" altLang="en-US" sz="2800" dirty="0">
                <a:solidFill>
                  <a:srgbClr val="002060"/>
                </a:solidFill>
                <a:latin typeface="華康儷中黑" pitchFamily="49" charset="-120"/>
                <a:ea typeface="華康儷中黑" pitchFamily="49" charset="-120"/>
              </a:rPr>
              <a:t>技二專統一入學測驗寄發</a:t>
            </a:r>
            <a:r>
              <a:rPr lang="zh-TW" altLang="en-US" sz="2800" dirty="0" smtClean="0">
                <a:solidFill>
                  <a:srgbClr val="002060"/>
                </a:solidFill>
                <a:latin typeface="華康儷中黑" pitchFamily="49" charset="-120"/>
                <a:ea typeface="華康儷中黑" pitchFamily="49" charset="-120"/>
              </a:rPr>
              <a:t>成績單</a:t>
            </a:r>
            <a:endParaRPr lang="en-US" altLang="zh-TW" sz="2800" dirty="0" smtClean="0">
              <a:solidFill>
                <a:srgbClr val="002060"/>
              </a:solidFill>
              <a:latin typeface="華康儷中黑" pitchFamily="49" charset="-120"/>
              <a:ea typeface="華康儷中黑" pitchFamily="49" charset="-120"/>
            </a:endParaRPr>
          </a:p>
          <a:p>
            <a:pPr lvl="1">
              <a:lnSpc>
                <a:spcPct val="150000"/>
              </a:lnSpc>
              <a:buFontTx/>
              <a:buChar char="−"/>
              <a:defRPr/>
            </a:pPr>
            <a:r>
              <a:rPr lang="zh-TW" altLang="en-US" sz="1800" dirty="0" smtClean="0">
                <a:latin typeface="+mn-ea"/>
              </a:rPr>
              <a:t>統一入學測驗成績單，提供各科目</a:t>
            </a:r>
            <a:r>
              <a:rPr lang="zh-TW" altLang="en-US" sz="2400" dirty="0" smtClean="0">
                <a:latin typeface="+mn-ea"/>
              </a:rPr>
              <a:t>原始級分</a:t>
            </a:r>
            <a:r>
              <a:rPr lang="zh-TW" altLang="en-US" sz="1800" dirty="0" smtClean="0">
                <a:latin typeface="+mn-ea"/>
              </a:rPr>
              <a:t>及</a:t>
            </a:r>
            <a:r>
              <a:rPr lang="zh-TW" altLang="en-US" sz="2400" dirty="0">
                <a:latin typeface="+mn-ea"/>
              </a:rPr>
              <a:t>原始分數</a:t>
            </a:r>
          </a:p>
          <a:p>
            <a:pPr>
              <a:spcBef>
                <a:spcPts val="600"/>
              </a:spcBef>
              <a:buBlip>
                <a:blip r:embed="rId3"/>
              </a:buBlip>
              <a:defRPr/>
            </a:pPr>
            <a:r>
              <a:rPr lang="zh-TW" altLang="zh-TW" sz="2800" dirty="0" smtClean="0">
                <a:solidFill>
                  <a:srgbClr val="002060"/>
                </a:solidFill>
                <a:latin typeface="華康儷中黑" pitchFamily="49" charset="-120"/>
                <a:ea typeface="華康儷中黑" pitchFamily="49" charset="-120"/>
              </a:rPr>
              <a:t>成績轉級分範例</a:t>
            </a:r>
            <a:endParaRPr lang="en-US" altLang="zh-TW" sz="2800" dirty="0" smtClean="0">
              <a:solidFill>
                <a:srgbClr val="002060"/>
              </a:solidFill>
              <a:latin typeface="華康儷中黑" pitchFamily="49" charset="-120"/>
              <a:ea typeface="華康儷中黑" pitchFamily="49" charset="-120"/>
            </a:endParaRPr>
          </a:p>
          <a:p>
            <a:pPr lvl="1">
              <a:lnSpc>
                <a:spcPct val="150000"/>
              </a:lnSpc>
              <a:buClr>
                <a:schemeClr val="tx1"/>
              </a:buClr>
              <a:buSzPct val="100000"/>
              <a:buFontTx/>
              <a:buChar char="−"/>
              <a:defRPr/>
            </a:pPr>
            <a:r>
              <a:rPr lang="zh-TW" altLang="en-US" sz="1800" dirty="0" smtClean="0">
                <a:latin typeface="+mn-ea"/>
              </a:rPr>
              <a:t>級</a:t>
            </a:r>
            <a:r>
              <a:rPr lang="zh-TW" altLang="en-US" sz="1800" dirty="0">
                <a:latin typeface="+mn-ea"/>
              </a:rPr>
              <a:t>分：</a:t>
            </a:r>
            <a:r>
              <a:rPr lang="zh-TW" altLang="zh-TW" sz="1800" dirty="0">
                <a:latin typeface="+mn-ea"/>
              </a:rPr>
              <a:t>從參加</a:t>
            </a:r>
            <a:r>
              <a:rPr lang="zh-TW" altLang="en-US" sz="1800" dirty="0">
                <a:latin typeface="+mn-ea"/>
              </a:rPr>
              <a:t>統一入學測驗</a:t>
            </a:r>
            <a:r>
              <a:rPr lang="zh-TW" altLang="zh-TW" sz="1800" dirty="0">
                <a:latin typeface="+mn-ea"/>
              </a:rPr>
              <a:t>全體考生，取各科目考生最高分</a:t>
            </a:r>
            <a:r>
              <a:rPr lang="zh-TW" altLang="en-US" sz="1800" dirty="0">
                <a:latin typeface="+mn-ea"/>
              </a:rPr>
              <a:t>進行級分</a:t>
            </a:r>
            <a:r>
              <a:rPr lang="zh-TW" altLang="en-US" sz="1800" dirty="0" smtClean="0">
                <a:latin typeface="+mn-ea"/>
              </a:rPr>
              <a:t>轉換</a:t>
            </a:r>
            <a:endParaRPr lang="en-US" altLang="zh-TW" sz="1800" dirty="0" smtClean="0">
              <a:latin typeface="+mn-ea"/>
            </a:endParaRPr>
          </a:p>
          <a:p>
            <a:pPr lvl="1">
              <a:lnSpc>
                <a:spcPct val="150000"/>
              </a:lnSpc>
              <a:buClr>
                <a:schemeClr val="tx1"/>
              </a:buClr>
              <a:buSzPct val="100000"/>
              <a:buFontTx/>
              <a:buChar char="−"/>
              <a:defRPr/>
            </a:pPr>
            <a:r>
              <a:rPr lang="zh-TW" altLang="zh-TW" sz="1800" dirty="0" smtClean="0">
                <a:latin typeface="+mn-ea"/>
              </a:rPr>
              <a:t>最高</a:t>
            </a:r>
            <a:r>
              <a:rPr lang="zh-TW" altLang="zh-TW" sz="1800" dirty="0">
                <a:latin typeface="+mn-ea"/>
              </a:rPr>
              <a:t>原始得分</a:t>
            </a:r>
            <a:r>
              <a:rPr lang="zh-TW" altLang="zh-TW" sz="1800" dirty="0" smtClean="0">
                <a:latin typeface="+mn-ea"/>
              </a:rPr>
              <a:t>為</a:t>
            </a:r>
            <a:r>
              <a:rPr lang="en-US" altLang="zh-TW" sz="1800" dirty="0" smtClean="0">
                <a:latin typeface="+mn-ea"/>
              </a:rPr>
              <a:t>96</a:t>
            </a:r>
            <a:r>
              <a:rPr lang="zh-TW" altLang="zh-TW" sz="1800" dirty="0" smtClean="0">
                <a:latin typeface="+mn-ea"/>
              </a:rPr>
              <a:t>分</a:t>
            </a:r>
            <a:r>
              <a:rPr lang="zh-TW" altLang="zh-TW" sz="1800" dirty="0">
                <a:latin typeface="+mn-ea"/>
              </a:rPr>
              <a:t>，則每</a:t>
            </a:r>
            <a:r>
              <a:rPr lang="en-US" altLang="zh-TW" sz="1800" dirty="0">
                <a:latin typeface="+mn-ea"/>
              </a:rPr>
              <a:t>1</a:t>
            </a:r>
            <a:r>
              <a:rPr lang="zh-TW" altLang="zh-TW" sz="1800" dirty="0">
                <a:latin typeface="+mn-ea"/>
              </a:rPr>
              <a:t>級距為</a:t>
            </a:r>
            <a:r>
              <a:rPr lang="en-US" altLang="zh-TW" sz="1800" dirty="0" smtClean="0">
                <a:latin typeface="+mn-ea"/>
              </a:rPr>
              <a:t>6.40</a:t>
            </a:r>
            <a:r>
              <a:rPr lang="zh-TW" altLang="zh-TW" sz="1800" dirty="0" smtClean="0">
                <a:latin typeface="+mn-ea"/>
              </a:rPr>
              <a:t>分</a:t>
            </a:r>
            <a:r>
              <a:rPr lang="en-US" altLang="zh-TW" sz="1800" dirty="0" smtClean="0">
                <a:latin typeface="+mn-ea"/>
              </a:rPr>
              <a:t>(=</a:t>
            </a:r>
            <a:r>
              <a:rPr lang="en-US" altLang="zh-TW" sz="1800" dirty="0">
                <a:latin typeface="+mn-ea"/>
              </a:rPr>
              <a:t>96/15)</a:t>
            </a:r>
          </a:p>
          <a:p>
            <a:pPr lvl="1">
              <a:lnSpc>
                <a:spcPct val="150000"/>
              </a:lnSpc>
              <a:buClr>
                <a:schemeClr val="tx1"/>
              </a:buClr>
              <a:buSzPct val="100000"/>
              <a:buFontTx/>
              <a:buChar char="−"/>
              <a:defRPr/>
            </a:pPr>
            <a:r>
              <a:rPr lang="zh-TW" altLang="zh-TW" sz="1800" dirty="0">
                <a:latin typeface="+mn-ea"/>
              </a:rPr>
              <a:t>一考生國文</a:t>
            </a:r>
            <a:r>
              <a:rPr lang="en-US" altLang="zh-TW" sz="1800" dirty="0">
                <a:latin typeface="+mn-ea"/>
              </a:rPr>
              <a:t>80</a:t>
            </a:r>
            <a:r>
              <a:rPr lang="zh-TW" altLang="zh-TW" sz="1800" dirty="0">
                <a:latin typeface="+mn-ea"/>
              </a:rPr>
              <a:t>分，經換算為</a:t>
            </a:r>
            <a:r>
              <a:rPr lang="en-US" altLang="zh-TW" sz="1800" dirty="0">
                <a:latin typeface="+mn-ea"/>
              </a:rPr>
              <a:t>13</a:t>
            </a:r>
            <a:r>
              <a:rPr lang="zh-TW" altLang="zh-TW" sz="1800" dirty="0">
                <a:latin typeface="+mn-ea"/>
              </a:rPr>
              <a:t>級分</a:t>
            </a:r>
            <a:endParaRPr lang="en-US" altLang="zh-TW" sz="1800" dirty="0">
              <a:latin typeface="+mn-ea"/>
            </a:endParaRPr>
          </a:p>
        </p:txBody>
      </p:sp>
      <p:sp>
        <p:nvSpPr>
          <p:cNvPr id="56323" name="Rectangle 3"/>
          <p:cNvSpPr>
            <a:spLocks noChangeArrowheads="1"/>
          </p:cNvSpPr>
          <p:nvPr/>
        </p:nvSpPr>
        <p:spPr bwMode="auto">
          <a:xfrm>
            <a:off x="457200" y="1357313"/>
            <a:ext cx="8472488" cy="775543"/>
          </a:xfrm>
          <a:prstGeom prst="rect">
            <a:avLst/>
          </a:prstGeom>
          <a:noFill/>
          <a:ln w="9525">
            <a:noFill/>
            <a:miter lim="800000"/>
            <a:headEnd/>
            <a:tailEnd/>
          </a:ln>
        </p:spPr>
        <p:txBody>
          <a:bodyPr/>
          <a:lstStyle/>
          <a:p>
            <a:pPr marL="342900" indent="-342900" eaLnBrk="0" hangingPunct="0">
              <a:spcBef>
                <a:spcPct val="20000"/>
              </a:spcBef>
              <a:buFontTx/>
              <a:buChar char="•"/>
            </a:pPr>
            <a:endParaRPr lang="zh-TW" altLang="zh-TW" sz="3200"/>
          </a:p>
        </p:txBody>
      </p:sp>
      <p:sp>
        <p:nvSpPr>
          <p:cNvPr id="56325" name="投影片編號版面配置區 10"/>
          <p:cNvSpPr>
            <a:spLocks noGrp="1"/>
          </p:cNvSpPr>
          <p:nvPr>
            <p:ph type="sldNum" sz="quarter" idx="12"/>
          </p:nvPr>
        </p:nvSpPr>
        <p:spPr>
          <a:noFill/>
        </p:spPr>
        <p:txBody>
          <a:bodyPr/>
          <a:lstStyle/>
          <a:p>
            <a:fld id="{E826D875-3433-4675-8C52-E1B7946EBA02}" type="slidenum">
              <a:rPr lang="zh-TW" altLang="en-US" smtClean="0"/>
              <a:pPr/>
              <a:t>52</a:t>
            </a:fld>
            <a:endParaRPr lang="en-US" altLang="zh-TW" smtClean="0"/>
          </a:p>
        </p:txBody>
      </p:sp>
      <p:sp>
        <p:nvSpPr>
          <p:cNvPr id="13"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統測成績查詢</a:t>
            </a:r>
          </a:p>
        </p:txBody>
      </p:sp>
      <p:graphicFrame>
        <p:nvGraphicFramePr>
          <p:cNvPr id="12" name="表格 11"/>
          <p:cNvGraphicFramePr>
            <a:graphicFrameLocks noGrp="1"/>
          </p:cNvGraphicFramePr>
          <p:nvPr>
            <p:extLst>
              <p:ext uri="{D42A27DB-BD31-4B8C-83A1-F6EECF244321}">
                <p14:modId xmlns:p14="http://schemas.microsoft.com/office/powerpoint/2010/main" xmlns="" val="2372183784"/>
              </p:ext>
            </p:extLst>
          </p:nvPr>
        </p:nvGraphicFramePr>
        <p:xfrm>
          <a:off x="420908" y="4221088"/>
          <a:ext cx="8569325" cy="1209601"/>
        </p:xfrm>
        <a:graphic>
          <a:graphicData uri="http://schemas.openxmlformats.org/drawingml/2006/table">
            <a:tbl>
              <a:tblPr/>
              <a:tblGrid>
                <a:gridCol w="454025"/>
                <a:gridCol w="520700"/>
                <a:gridCol w="522288"/>
                <a:gridCol w="522287"/>
                <a:gridCol w="520700"/>
                <a:gridCol w="522288"/>
                <a:gridCol w="522287"/>
                <a:gridCol w="522288"/>
                <a:gridCol w="520700"/>
                <a:gridCol w="522287"/>
                <a:gridCol w="522288"/>
                <a:gridCol w="522287"/>
                <a:gridCol w="520700"/>
                <a:gridCol w="522288"/>
                <a:gridCol w="522287"/>
                <a:gridCol w="522288"/>
                <a:gridCol w="287337"/>
              </a:tblGrid>
              <a:tr h="792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charset="0"/>
                          <a:ea typeface="新細明體" pitchFamily="18" charset="-120"/>
                        </a:rPr>
                        <a:t>分數級距</a:t>
                      </a: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96.00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89.61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89.60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83.21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83.20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76.81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76.80</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70.41</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txBody>
                  <a:tcPr marL="17664" marR="17664" marT="0" marB="0" anchor="ctr" horzOverflow="overflow">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70.40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64.01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64.00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57.61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57.60</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51.21</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51.20</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44.81</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44.80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38.41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38.40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32.01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32.00</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dirty="0" smtClean="0">
                          <a:ln>
                            <a:noFill/>
                          </a:ln>
                          <a:solidFill>
                            <a:schemeClr val="tx1"/>
                          </a:solidFill>
                          <a:effectLst/>
                          <a:latin typeface="Arial" charset="0"/>
                          <a:ea typeface="新細明體" pitchFamily="18" charset="-120"/>
                        </a:rPr>
                        <a:t>25.61</a:t>
                      </a:r>
                      <a:endParaRPr kumimoji="0" lang="zh-TW" altLang="zh-TW" sz="1500" b="0" i="0" u="none" strike="noStrike" cap="none" normalizeH="0" baseline="0" dirty="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25.60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19.21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19.20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12.81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12.80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6.41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6.40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0.01</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0" i="0" u="none" strike="noStrike" cap="none" normalizeH="0" baseline="0" smtClean="0">
                          <a:ln>
                            <a:noFill/>
                          </a:ln>
                          <a:solidFill>
                            <a:schemeClr val="tx1"/>
                          </a:solidFill>
                          <a:effectLst/>
                          <a:latin typeface="Arial" charset="0"/>
                          <a:ea typeface="新細明體" pitchFamily="18" charset="-120"/>
                        </a:rPr>
                        <a:t>0</a:t>
                      </a:r>
                      <a:endParaRPr kumimoji="0" lang="zh-TW" altLang="zh-TW" sz="15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Arial" charset="0"/>
                          <a:ea typeface="新細明體" pitchFamily="18" charset="-120"/>
                        </a:rPr>
                        <a:t>級分</a:t>
                      </a: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15</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14</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13</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12</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11</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10</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9</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8</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7</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6</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5</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4</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3</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2</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Arial" charset="0"/>
                          <a:ea typeface="新細明體" pitchFamily="18" charset="-120"/>
                        </a:rPr>
                        <a:t>1</a:t>
                      </a:r>
                      <a:endParaRPr kumimoji="0" lang="zh-TW" altLang="zh-TW" sz="1600" b="0" i="0" u="none" strike="noStrike" cap="none" normalizeH="0" baseline="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Arial" charset="0"/>
                          <a:ea typeface="新細明體" pitchFamily="18" charset="-120"/>
                        </a:rPr>
                        <a:t>0</a:t>
                      </a:r>
                      <a:endParaRPr kumimoji="0" lang="zh-TW" altLang="zh-TW" sz="1600" b="0" i="0" u="none" strike="noStrike" cap="none" normalizeH="0" baseline="0" dirty="0" smtClean="0">
                        <a:ln>
                          <a:noFill/>
                        </a:ln>
                        <a:solidFill>
                          <a:schemeClr val="tx1"/>
                        </a:solidFill>
                        <a:effectLst/>
                        <a:latin typeface="Arial" charset="0"/>
                        <a:ea typeface="新細明體" pitchFamily="18" charset="-120"/>
                      </a:endParaRPr>
                    </a:p>
                  </a:txBody>
                  <a:tcPr marL="17664" marR="176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1278138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1758" y="1125538"/>
            <a:ext cx="9014604" cy="4895750"/>
          </a:xfrm>
        </p:spPr>
        <p:txBody>
          <a:bodyPr/>
          <a:lstStyle/>
          <a:p>
            <a:pPr>
              <a:buFontTx/>
              <a:buBlip>
                <a:blip r:embed="rId3"/>
              </a:buBlip>
              <a:defRPr/>
            </a:pPr>
            <a:r>
              <a:rPr lang="zh-TW" altLang="zh-TW" dirty="0" smtClean="0">
                <a:solidFill>
                  <a:srgbClr val="002060"/>
                </a:solidFill>
                <a:latin typeface="華康儷中黑" pitchFamily="49" charset="-120"/>
                <a:ea typeface="華康儷中黑" pitchFamily="49" charset="-120"/>
              </a:rPr>
              <a:t>第一階段報名</a:t>
            </a:r>
            <a:r>
              <a:rPr lang="en-US" altLang="zh-TW" sz="2000" dirty="0">
                <a:solidFill>
                  <a:srgbClr val="FF0000"/>
                </a:solidFill>
                <a:latin typeface="+mn-ea"/>
              </a:rPr>
              <a:t>(107.5.25 10:00-107.6.1 17:00)</a:t>
            </a:r>
          </a:p>
          <a:p>
            <a:pPr marL="557212" lvl="1">
              <a:spcBef>
                <a:spcPts val="600"/>
              </a:spcBef>
              <a:buFont typeface="華康中黑體" panose="020B0509000000000000" pitchFamily="49" charset="-120"/>
              <a:buChar char="–"/>
              <a:defRPr/>
            </a:pPr>
            <a:r>
              <a:rPr lang="zh-TW" altLang="zh-TW" sz="1800" dirty="0" smtClean="0">
                <a:latin typeface="+mn-ea"/>
                <a:cs typeface="+mn-cs"/>
              </a:rPr>
              <a:t>考生於其可報名之甄選群</a:t>
            </a:r>
            <a:r>
              <a:rPr lang="en-US" altLang="zh-TW" sz="1800" dirty="0" smtClean="0">
                <a:latin typeface="+mn-ea"/>
                <a:cs typeface="+mn-cs"/>
              </a:rPr>
              <a:t>(</a:t>
            </a:r>
            <a:r>
              <a:rPr lang="zh-TW" altLang="zh-TW" sz="1800" dirty="0" smtClean="0">
                <a:latin typeface="+mn-ea"/>
                <a:cs typeface="+mn-cs"/>
              </a:rPr>
              <a:t>類</a:t>
            </a:r>
            <a:r>
              <a:rPr lang="en-US" altLang="zh-TW" sz="1800" dirty="0" smtClean="0">
                <a:latin typeface="+mn-ea"/>
                <a:cs typeface="+mn-cs"/>
              </a:rPr>
              <a:t>)</a:t>
            </a:r>
            <a:r>
              <a:rPr lang="zh-TW" altLang="zh-TW" sz="1800" dirty="0" smtClean="0">
                <a:latin typeface="+mn-ea"/>
                <a:cs typeface="+mn-cs"/>
              </a:rPr>
              <a:t>別</a:t>
            </a:r>
            <a:r>
              <a:rPr lang="zh-TW" altLang="en-US" sz="1800" dirty="0" smtClean="0">
                <a:latin typeface="+mn-ea"/>
                <a:cs typeface="+mn-cs"/>
              </a:rPr>
              <a:t>中</a:t>
            </a:r>
            <a:r>
              <a:rPr lang="zh-TW" altLang="zh-TW" sz="1800" dirty="0" smtClean="0">
                <a:latin typeface="+mn-ea"/>
                <a:cs typeface="+mn-cs"/>
              </a:rPr>
              <a:t>至多申請</a:t>
            </a:r>
            <a:r>
              <a:rPr lang="en-US" altLang="zh-TW" sz="2400" dirty="0">
                <a:solidFill>
                  <a:srgbClr val="FF0000"/>
                </a:solidFill>
                <a:latin typeface="+mn-ea"/>
                <a:cs typeface="+mn-cs"/>
              </a:rPr>
              <a:t>3</a:t>
            </a:r>
            <a:r>
              <a:rPr lang="zh-TW" altLang="zh-TW" sz="2400" dirty="0">
                <a:solidFill>
                  <a:srgbClr val="FF0000"/>
                </a:solidFill>
                <a:latin typeface="+mn-ea"/>
                <a:cs typeface="+mn-cs"/>
              </a:rPr>
              <a:t>個</a:t>
            </a:r>
            <a:r>
              <a:rPr lang="zh-TW" altLang="zh-TW" sz="1800" dirty="0" smtClean="0">
                <a:latin typeface="+mn-ea"/>
                <a:cs typeface="+mn-cs"/>
              </a:rPr>
              <a:t>校系科</a:t>
            </a:r>
            <a:r>
              <a:rPr lang="en-US" altLang="zh-TW" sz="1800" dirty="0" smtClean="0">
                <a:latin typeface="+mn-ea"/>
                <a:cs typeface="+mn-cs"/>
              </a:rPr>
              <a:t>(</a:t>
            </a:r>
            <a:r>
              <a:rPr lang="zh-TW" altLang="zh-TW" sz="1800" dirty="0" smtClean="0">
                <a:latin typeface="+mn-ea"/>
                <a:cs typeface="+mn-cs"/>
              </a:rPr>
              <a:t>組</a:t>
            </a:r>
            <a:r>
              <a:rPr lang="en-US" altLang="zh-TW" sz="1800" dirty="0" smtClean="0">
                <a:latin typeface="+mn-ea"/>
                <a:cs typeface="+mn-cs"/>
              </a:rPr>
              <a:t>)</a:t>
            </a:r>
            <a:r>
              <a:rPr lang="zh-TW" altLang="zh-TW" sz="1800" dirty="0" smtClean="0">
                <a:latin typeface="+mn-ea"/>
                <a:cs typeface="+mn-cs"/>
              </a:rPr>
              <a:t>、學程報名參加</a:t>
            </a:r>
            <a:r>
              <a:rPr lang="en-US" altLang="zh-TW" sz="1800" dirty="0" smtClean="0">
                <a:latin typeface="+mn-ea"/>
                <a:cs typeface="+mn-cs"/>
              </a:rPr>
              <a:t/>
            </a:r>
            <a:br>
              <a:rPr lang="en-US" altLang="zh-TW" sz="1800" dirty="0" smtClean="0">
                <a:latin typeface="+mn-ea"/>
                <a:cs typeface="+mn-cs"/>
              </a:rPr>
            </a:br>
            <a:r>
              <a:rPr lang="en-US" altLang="zh-TW" sz="1800" dirty="0" smtClean="0">
                <a:latin typeface="+mn-ea"/>
              </a:rPr>
              <a:t>【</a:t>
            </a:r>
            <a:r>
              <a:rPr lang="zh-TW" altLang="zh-TW" sz="1800" dirty="0" smtClean="0">
                <a:latin typeface="+mn-ea"/>
                <a:cs typeface="+mn-cs"/>
              </a:rPr>
              <a:t>包含統一入學測驗</a:t>
            </a:r>
            <a:r>
              <a:rPr lang="zh-TW" altLang="zh-TW" sz="1800" dirty="0">
                <a:latin typeface="+mn-ea"/>
              </a:rPr>
              <a:t>單</a:t>
            </a:r>
            <a:r>
              <a:rPr lang="zh-TW" altLang="zh-TW" sz="1800" dirty="0" smtClean="0">
                <a:latin typeface="+mn-ea"/>
              </a:rPr>
              <a:t>群</a:t>
            </a:r>
            <a:r>
              <a:rPr lang="en-US" altLang="zh-TW" sz="1800" dirty="0" smtClean="0">
                <a:latin typeface="+mn-ea"/>
              </a:rPr>
              <a:t>(</a:t>
            </a:r>
            <a:r>
              <a:rPr lang="zh-TW" altLang="zh-TW" sz="1800" dirty="0" smtClean="0">
                <a:latin typeface="+mn-ea"/>
              </a:rPr>
              <a:t>類</a:t>
            </a:r>
            <a:r>
              <a:rPr lang="en-US" altLang="zh-TW" sz="1800" dirty="0">
                <a:latin typeface="+mn-ea"/>
              </a:rPr>
              <a:t>)</a:t>
            </a:r>
            <a:r>
              <a:rPr lang="zh-TW" altLang="zh-TW" sz="1800" dirty="0">
                <a:latin typeface="+mn-ea"/>
              </a:rPr>
              <a:t>或跨</a:t>
            </a:r>
            <a:r>
              <a:rPr lang="zh-TW" altLang="zh-TW" sz="1800" dirty="0" smtClean="0">
                <a:latin typeface="+mn-ea"/>
              </a:rPr>
              <a:t>群</a:t>
            </a:r>
            <a:r>
              <a:rPr lang="en-US" altLang="zh-TW" sz="1800" dirty="0" smtClean="0">
                <a:latin typeface="+mn-ea"/>
              </a:rPr>
              <a:t>(</a:t>
            </a:r>
            <a:r>
              <a:rPr lang="zh-TW" altLang="zh-TW" sz="1800" dirty="0" smtClean="0">
                <a:latin typeface="+mn-ea"/>
              </a:rPr>
              <a:t>類</a:t>
            </a:r>
            <a:r>
              <a:rPr lang="en-US" altLang="zh-TW" sz="1800" dirty="0" smtClean="0">
                <a:latin typeface="+mn-ea"/>
              </a:rPr>
              <a:t>)</a:t>
            </a:r>
            <a:r>
              <a:rPr lang="zh-TW" altLang="zh-TW" sz="1800" dirty="0">
                <a:latin typeface="+mn-ea"/>
              </a:rPr>
              <a:t>之</a:t>
            </a:r>
            <a:r>
              <a:rPr lang="zh-TW" altLang="zh-TW" sz="1800" dirty="0" smtClean="0">
                <a:latin typeface="+mn-ea"/>
              </a:rPr>
              <a:t>群</a:t>
            </a:r>
            <a:r>
              <a:rPr lang="en-US" altLang="zh-TW" sz="1800" dirty="0" smtClean="0">
                <a:latin typeface="+mn-ea"/>
              </a:rPr>
              <a:t>(</a:t>
            </a:r>
            <a:r>
              <a:rPr lang="zh-TW" altLang="zh-TW" sz="1800" dirty="0" smtClean="0">
                <a:latin typeface="+mn-ea"/>
              </a:rPr>
              <a:t>類</a:t>
            </a:r>
            <a:r>
              <a:rPr lang="en-US" altLang="zh-TW" sz="1800" dirty="0">
                <a:latin typeface="+mn-ea"/>
              </a:rPr>
              <a:t>)</a:t>
            </a:r>
            <a:r>
              <a:rPr lang="zh-TW" altLang="zh-TW" sz="1800" dirty="0" smtClean="0">
                <a:latin typeface="+mn-ea"/>
              </a:rPr>
              <a:t>別</a:t>
            </a:r>
            <a:r>
              <a:rPr lang="en-US" altLang="zh-TW" sz="1800" dirty="0">
                <a:latin typeface="+mn-ea"/>
              </a:rPr>
              <a:t>】</a:t>
            </a:r>
          </a:p>
          <a:p>
            <a:pPr marL="557212" lvl="1">
              <a:spcBef>
                <a:spcPts val="600"/>
              </a:spcBef>
              <a:buFont typeface="華康中黑體" panose="020B0509000000000000" pitchFamily="49" charset="-120"/>
              <a:buChar char="–"/>
              <a:defRPr/>
            </a:pPr>
            <a:r>
              <a:rPr lang="zh-TW" altLang="zh-TW" sz="1800" dirty="0" smtClean="0">
                <a:latin typeface="+mn-ea"/>
                <a:cs typeface="+mn-cs"/>
              </a:rPr>
              <a:t>各校得限制考生僅能報名該校</a:t>
            </a:r>
            <a:r>
              <a:rPr lang="en-US" altLang="zh-TW" sz="1800" dirty="0" smtClean="0">
                <a:latin typeface="+mn-ea"/>
                <a:cs typeface="+mn-cs"/>
              </a:rPr>
              <a:t>1</a:t>
            </a:r>
            <a:r>
              <a:rPr lang="zh-TW" altLang="zh-TW" sz="1800" dirty="0" smtClean="0">
                <a:latin typeface="+mn-ea"/>
                <a:cs typeface="+mn-cs"/>
              </a:rPr>
              <a:t>個系科</a:t>
            </a:r>
            <a:r>
              <a:rPr lang="en-US" altLang="zh-TW" sz="1800" dirty="0" smtClean="0">
                <a:latin typeface="+mn-ea"/>
                <a:cs typeface="+mn-cs"/>
              </a:rPr>
              <a:t>(</a:t>
            </a:r>
            <a:r>
              <a:rPr lang="zh-TW" altLang="zh-TW" sz="1800" dirty="0" smtClean="0">
                <a:latin typeface="+mn-ea"/>
                <a:cs typeface="+mn-cs"/>
              </a:rPr>
              <a:t>組</a:t>
            </a:r>
            <a:r>
              <a:rPr lang="en-US" altLang="zh-TW" sz="1800" dirty="0" smtClean="0">
                <a:latin typeface="+mn-ea"/>
                <a:cs typeface="+mn-cs"/>
              </a:rPr>
              <a:t>)</a:t>
            </a:r>
            <a:r>
              <a:rPr lang="zh-TW" altLang="zh-TW" sz="1800" dirty="0" smtClean="0">
                <a:latin typeface="+mn-ea"/>
                <a:cs typeface="+mn-cs"/>
              </a:rPr>
              <a:t>、學程</a:t>
            </a:r>
            <a:endParaRPr lang="en-US" altLang="zh-TW" sz="1800" dirty="0" smtClean="0">
              <a:latin typeface="+mn-ea"/>
              <a:cs typeface="+mn-cs"/>
            </a:endParaRPr>
          </a:p>
          <a:p>
            <a:pPr marL="557212" lvl="1">
              <a:spcBef>
                <a:spcPts val="600"/>
              </a:spcBef>
              <a:buFont typeface="華康中黑體" panose="020B0509000000000000" pitchFamily="49" charset="-120"/>
              <a:buChar char="–"/>
              <a:defRPr/>
            </a:pPr>
            <a:r>
              <a:rPr lang="zh-TW" altLang="en-US" sz="1800" dirty="0" smtClean="0">
                <a:latin typeface="+mn-ea"/>
                <a:cs typeface="+mn-cs"/>
              </a:rPr>
              <a:t>繳交</a:t>
            </a:r>
            <a:r>
              <a:rPr lang="zh-TW" altLang="zh-TW" sz="1800" dirty="0" smtClean="0">
                <a:latin typeface="+mn-ea"/>
              </a:rPr>
              <a:t>第一階段報名費</a:t>
            </a:r>
            <a:r>
              <a:rPr lang="en-US" altLang="zh-TW" sz="1800" dirty="0">
                <a:latin typeface="+mn-ea"/>
              </a:rPr>
              <a:t>500</a:t>
            </a:r>
            <a:r>
              <a:rPr lang="zh-TW" altLang="zh-TW" sz="1800" dirty="0">
                <a:latin typeface="+mn-ea"/>
              </a:rPr>
              <a:t>元</a:t>
            </a:r>
            <a:r>
              <a:rPr lang="en-US" altLang="zh-TW" sz="1800" dirty="0">
                <a:latin typeface="+mn-ea"/>
              </a:rPr>
              <a:t>-</a:t>
            </a:r>
            <a:r>
              <a:rPr lang="zh-TW" altLang="zh-TW" sz="1800" dirty="0">
                <a:latin typeface="+mn-ea"/>
              </a:rPr>
              <a:t>低收入戶考生免</a:t>
            </a:r>
            <a:r>
              <a:rPr lang="zh-TW" altLang="en-US" sz="1800" dirty="0">
                <a:latin typeface="+mn-ea"/>
              </a:rPr>
              <a:t>繳</a:t>
            </a:r>
            <a:r>
              <a:rPr lang="en-US" altLang="zh-TW" sz="1800" dirty="0" smtClean="0">
                <a:latin typeface="+mn-ea"/>
              </a:rPr>
              <a:t/>
            </a:r>
            <a:br>
              <a:rPr lang="en-US" altLang="zh-TW" sz="1800" dirty="0" smtClean="0">
                <a:latin typeface="+mn-ea"/>
              </a:rPr>
            </a:br>
            <a:r>
              <a:rPr lang="en-US" altLang="zh-TW" sz="1800" dirty="0" smtClean="0">
                <a:latin typeface="+mn-ea"/>
              </a:rPr>
              <a:t>-</a:t>
            </a:r>
            <a:r>
              <a:rPr lang="zh-TW" altLang="en-US" sz="1800" dirty="0" smtClean="0">
                <a:latin typeface="+mn-ea"/>
              </a:rPr>
              <a:t>中低收入戶考生減免</a:t>
            </a:r>
            <a:r>
              <a:rPr lang="en-US" altLang="zh-TW" sz="1800" dirty="0" smtClean="0">
                <a:latin typeface="+mn-ea"/>
              </a:rPr>
              <a:t>60%</a:t>
            </a:r>
            <a:r>
              <a:rPr lang="zh-TW" altLang="en-US" sz="1800" dirty="0" smtClean="0">
                <a:latin typeface="+mn-ea"/>
              </a:rPr>
              <a:t>，</a:t>
            </a:r>
            <a:r>
              <a:rPr lang="zh-TW" altLang="zh-TW" sz="1800" dirty="0" smtClean="0">
                <a:latin typeface="+mn-ea"/>
              </a:rPr>
              <a:t>第一階段報名費</a:t>
            </a:r>
            <a:r>
              <a:rPr lang="en-US" altLang="zh-TW" sz="1800" dirty="0" smtClean="0">
                <a:latin typeface="+mn-ea"/>
              </a:rPr>
              <a:t>200</a:t>
            </a:r>
            <a:r>
              <a:rPr lang="zh-TW" altLang="en-US" sz="1800" dirty="0" smtClean="0">
                <a:latin typeface="+mn-ea"/>
              </a:rPr>
              <a:t>元</a:t>
            </a:r>
            <a:endParaRPr lang="en-US" altLang="zh-TW" sz="1800" dirty="0" smtClean="0">
              <a:latin typeface="+mn-ea"/>
              <a:cs typeface="+mn-cs"/>
            </a:endParaRPr>
          </a:p>
          <a:p>
            <a:pPr marL="557212" lvl="1">
              <a:spcBef>
                <a:spcPts val="600"/>
              </a:spcBef>
              <a:buFont typeface="華康中黑體" panose="020B0509000000000000" pitchFamily="49" charset="-120"/>
              <a:buChar char="–"/>
              <a:defRPr/>
            </a:pPr>
            <a:r>
              <a:rPr lang="zh-TW" altLang="zh-TW" sz="1800" dirty="0" smtClean="0">
                <a:latin typeface="+mn-ea"/>
                <a:cs typeface="+mn-cs"/>
              </a:rPr>
              <a:t>應屆</a:t>
            </a:r>
            <a:r>
              <a:rPr lang="zh-TW" altLang="zh-TW" sz="1800" dirty="0">
                <a:latin typeface="+mn-ea"/>
                <a:cs typeface="+mn-cs"/>
              </a:rPr>
              <a:t>畢業生應參加學校集體報名，若因故不及辦理者，</a:t>
            </a:r>
            <a:r>
              <a:rPr lang="zh-TW" altLang="zh-TW" sz="1800" dirty="0" smtClean="0">
                <a:latin typeface="+mn-ea"/>
                <a:cs typeface="+mn-cs"/>
              </a:rPr>
              <a:t>可採</a:t>
            </a:r>
            <a:r>
              <a:rPr lang="zh-TW" altLang="zh-TW" sz="1800" dirty="0">
                <a:latin typeface="+mn-ea"/>
                <a:cs typeface="+mn-cs"/>
              </a:rPr>
              <a:t>個別報名程序自行</a:t>
            </a:r>
            <a:r>
              <a:rPr lang="zh-TW" altLang="zh-TW" sz="1800" dirty="0" smtClean="0">
                <a:latin typeface="+mn-ea"/>
                <a:cs typeface="+mn-cs"/>
              </a:rPr>
              <a:t>報名</a:t>
            </a:r>
            <a:r>
              <a:rPr lang="en-US" altLang="zh-TW" sz="1800" dirty="0" smtClean="0">
                <a:latin typeface="+mn-ea"/>
                <a:cs typeface="+mn-cs"/>
              </a:rPr>
              <a:t>(</a:t>
            </a:r>
            <a:r>
              <a:rPr lang="zh-TW" altLang="zh-TW" sz="1800" dirty="0" smtClean="0">
                <a:latin typeface="+mn-ea"/>
                <a:cs typeface="+mn-cs"/>
              </a:rPr>
              <a:t>集體</a:t>
            </a:r>
            <a:r>
              <a:rPr lang="zh-TW" altLang="zh-TW" sz="1800" dirty="0">
                <a:latin typeface="+mn-ea"/>
                <a:cs typeface="+mn-cs"/>
              </a:rPr>
              <a:t>及個別方式重複報名，概以學校集體報名所登錄之資料為準</a:t>
            </a:r>
            <a:r>
              <a:rPr lang="zh-TW" altLang="en-US" sz="1800" dirty="0">
                <a:latin typeface="+mn-ea"/>
                <a:cs typeface="+mn-cs"/>
              </a:rPr>
              <a:t>，</a:t>
            </a:r>
            <a:r>
              <a:rPr lang="zh-TW" altLang="zh-TW" sz="1800" dirty="0">
                <a:latin typeface="+mn-ea"/>
                <a:cs typeface="+mn-cs"/>
              </a:rPr>
              <a:t>不予退費</a:t>
            </a:r>
            <a:r>
              <a:rPr lang="en-US" altLang="zh-TW" sz="1800" dirty="0">
                <a:latin typeface="+mn-ea"/>
                <a:cs typeface="+mn-cs"/>
              </a:rPr>
              <a:t>)</a:t>
            </a:r>
          </a:p>
          <a:p>
            <a:pPr marL="557212" indent="-285750">
              <a:spcBef>
                <a:spcPts val="600"/>
              </a:spcBef>
              <a:buFont typeface="華康中黑體" panose="020B0509000000000000" pitchFamily="49" charset="-120"/>
              <a:buChar char="–"/>
            </a:pPr>
            <a:r>
              <a:rPr lang="zh-TW" altLang="en-US" sz="1800" dirty="0" smtClean="0">
                <a:latin typeface="+mn-ea"/>
              </a:rPr>
              <a:t>個別報名</a:t>
            </a:r>
            <a:r>
              <a:rPr lang="zh-TW" altLang="zh-TW" sz="1800" dirty="0" smtClean="0">
                <a:latin typeface="+mn-ea"/>
              </a:rPr>
              <a:t>第一</a:t>
            </a:r>
            <a:r>
              <a:rPr lang="zh-TW" altLang="zh-TW" sz="1800" dirty="0">
                <a:latin typeface="+mn-ea"/>
              </a:rPr>
              <a:t>階段報名</a:t>
            </a:r>
            <a:r>
              <a:rPr lang="zh-TW" altLang="zh-TW" sz="1800" dirty="0" smtClean="0">
                <a:latin typeface="+mn-ea"/>
              </a:rPr>
              <a:t>費</a:t>
            </a:r>
            <a:r>
              <a:rPr lang="zh-TW" altLang="en-US" sz="1800" dirty="0" smtClean="0">
                <a:latin typeface="+mn-ea"/>
              </a:rPr>
              <a:t>於</a:t>
            </a:r>
            <a:r>
              <a:rPr lang="en-US" altLang="zh-TW" sz="1800" dirty="0" smtClean="0">
                <a:solidFill>
                  <a:srgbClr val="FF00FF"/>
                </a:solidFill>
                <a:latin typeface="+mn-ea"/>
              </a:rPr>
              <a:t>107.5.31 24:00</a:t>
            </a:r>
            <a:r>
              <a:rPr lang="zh-TW" altLang="en-US" sz="1800" dirty="0">
                <a:latin typeface="+mn-ea"/>
              </a:rPr>
              <a:t>前完成</a:t>
            </a:r>
            <a:r>
              <a:rPr lang="zh-TW" altLang="en-US" sz="1800" dirty="0" smtClean="0">
                <a:latin typeface="+mn-ea"/>
              </a:rPr>
              <a:t>匯款，</a:t>
            </a:r>
            <a:r>
              <a:rPr lang="en-US" altLang="zh-TW" sz="1800" dirty="0">
                <a:solidFill>
                  <a:srgbClr val="FF00FF"/>
                </a:solidFill>
                <a:latin typeface="+mn-ea"/>
              </a:rPr>
              <a:t>107.6.1 17:00</a:t>
            </a:r>
            <a:r>
              <a:rPr lang="zh-TW" altLang="en-US" sz="1800" dirty="0">
                <a:latin typeface="+mn-ea"/>
              </a:rPr>
              <a:t>前完成確定送出</a:t>
            </a:r>
            <a:endParaRPr lang="en-US" altLang="zh-TW" sz="1800" dirty="0" smtClean="0">
              <a:latin typeface="+mn-ea"/>
            </a:endParaRPr>
          </a:p>
          <a:p>
            <a:pPr marL="557212" indent="-285750">
              <a:spcBef>
                <a:spcPts val="600"/>
              </a:spcBef>
              <a:buFont typeface="華康中黑體" panose="020B0509000000000000" pitchFamily="49" charset="-120"/>
              <a:buChar char="–"/>
            </a:pPr>
            <a:r>
              <a:rPr lang="zh-TW" altLang="en-US" sz="1800" dirty="0" smtClean="0">
                <a:latin typeface="+mn-ea"/>
              </a:rPr>
              <a:t>集體報名第一</a:t>
            </a:r>
            <a:r>
              <a:rPr lang="zh-TW" altLang="en-US" sz="1800" dirty="0">
                <a:latin typeface="+mn-ea"/>
              </a:rPr>
              <a:t>階段</a:t>
            </a:r>
            <a:r>
              <a:rPr lang="zh-TW" altLang="en-US" sz="1800" dirty="0" smtClean="0">
                <a:latin typeface="+mn-ea"/>
              </a:rPr>
              <a:t>報名於</a:t>
            </a:r>
            <a:r>
              <a:rPr lang="en-US" altLang="zh-TW" sz="1800" dirty="0" smtClean="0">
                <a:solidFill>
                  <a:srgbClr val="FF00FF"/>
                </a:solidFill>
                <a:latin typeface="+mn-ea"/>
              </a:rPr>
              <a:t>107.5.31 17:00</a:t>
            </a:r>
            <a:r>
              <a:rPr lang="zh-TW" altLang="en-US" sz="1800" dirty="0" smtClean="0">
                <a:latin typeface="+mn-ea"/>
              </a:rPr>
              <a:t>前完成確定送出，</a:t>
            </a:r>
            <a:r>
              <a:rPr lang="en-US" altLang="zh-TW" sz="1800" dirty="0" smtClean="0">
                <a:solidFill>
                  <a:srgbClr val="FF00FF"/>
                </a:solidFill>
                <a:latin typeface="+mn-ea"/>
              </a:rPr>
              <a:t>107.5.31 </a:t>
            </a:r>
            <a:r>
              <a:rPr lang="en-US" altLang="zh-TW" sz="1800" dirty="0">
                <a:solidFill>
                  <a:srgbClr val="FF00FF"/>
                </a:solidFill>
                <a:latin typeface="+mn-ea"/>
              </a:rPr>
              <a:t>24:00</a:t>
            </a:r>
            <a:r>
              <a:rPr lang="zh-TW" altLang="en-US" sz="1800" dirty="0">
                <a:latin typeface="+mn-ea"/>
              </a:rPr>
              <a:t>前完成</a:t>
            </a:r>
            <a:r>
              <a:rPr lang="zh-TW" altLang="en-US" sz="1800" dirty="0" smtClean="0">
                <a:latin typeface="+mn-ea"/>
              </a:rPr>
              <a:t>匯款</a:t>
            </a:r>
            <a:endParaRPr lang="en-US" altLang="zh-TW" sz="1800" dirty="0" smtClean="0">
              <a:latin typeface="+mn-ea"/>
            </a:endParaRPr>
          </a:p>
          <a:p>
            <a:pPr marL="557212" indent="-285750">
              <a:spcBef>
                <a:spcPts val="600"/>
              </a:spcBef>
              <a:buFont typeface="華康中黑體" panose="020B0509000000000000" pitchFamily="49" charset="-120"/>
              <a:buChar char="–"/>
            </a:pPr>
            <a:r>
              <a:rPr lang="zh-TW" altLang="en-US" sz="1800" dirty="0">
                <a:latin typeface="+mn-ea"/>
              </a:rPr>
              <a:t>完成報名作業後由本委員會系統產生通行</a:t>
            </a:r>
            <a:r>
              <a:rPr lang="zh-TW" altLang="en-US" sz="1800" dirty="0" smtClean="0">
                <a:latin typeface="+mn-ea"/>
              </a:rPr>
              <a:t>碼</a:t>
            </a:r>
            <a:endParaRPr lang="en-US" altLang="zh-TW" sz="1800" dirty="0">
              <a:latin typeface="+mn-ea"/>
            </a:endParaRPr>
          </a:p>
        </p:txBody>
      </p:sp>
      <p:sp>
        <p:nvSpPr>
          <p:cNvPr id="40963" name="Rectangle 3"/>
          <p:cNvSpPr>
            <a:spLocks noChangeArrowheads="1"/>
          </p:cNvSpPr>
          <p:nvPr/>
        </p:nvSpPr>
        <p:spPr bwMode="auto">
          <a:xfrm>
            <a:off x="457200" y="1268413"/>
            <a:ext cx="8435975" cy="4857750"/>
          </a:xfrm>
          <a:prstGeom prst="rect">
            <a:avLst/>
          </a:prstGeom>
          <a:noFill/>
          <a:ln w="9525">
            <a:noFill/>
            <a:miter lim="800000"/>
            <a:headEnd/>
            <a:tailEnd/>
          </a:ln>
        </p:spPr>
        <p:txBody>
          <a:bodyPr/>
          <a:lstStyle/>
          <a:p>
            <a:pPr marL="342900" indent="-342900" eaLnBrk="0" hangingPunct="0">
              <a:spcBef>
                <a:spcPct val="20000"/>
              </a:spcBef>
              <a:buFontTx/>
              <a:buBlip>
                <a:blip r:embed="rId3"/>
              </a:buBlip>
            </a:pPr>
            <a:endParaRPr lang="en-US" altLang="zh-TW">
              <a:latin typeface="華康中黑體" pitchFamily="49" charset="-120"/>
              <a:ea typeface="華康中黑體" pitchFamily="49" charset="-120"/>
            </a:endParaRPr>
          </a:p>
        </p:txBody>
      </p:sp>
      <p:sp>
        <p:nvSpPr>
          <p:cNvPr id="40964" name="投影片編號版面配置區 4"/>
          <p:cNvSpPr>
            <a:spLocks noGrp="1"/>
          </p:cNvSpPr>
          <p:nvPr>
            <p:ph type="sldNum" sz="quarter" idx="12"/>
          </p:nvPr>
        </p:nvSpPr>
        <p:spPr>
          <a:noFill/>
        </p:spPr>
        <p:txBody>
          <a:bodyPr/>
          <a:lstStyle/>
          <a:p>
            <a:fld id="{1B6A9F97-C630-4499-BAE0-565D29D186A5}" type="slidenum">
              <a:rPr lang="zh-TW" altLang="en-US" smtClean="0"/>
              <a:pPr/>
              <a:t>53</a:t>
            </a:fld>
            <a:endParaRPr lang="en-US" altLang="zh-TW" smtClean="0"/>
          </a:p>
        </p:txBody>
      </p:sp>
      <p:sp>
        <p:nvSpPr>
          <p:cNvPr id="8"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第一階段報名</a:t>
            </a:r>
          </a:p>
        </p:txBody>
      </p:sp>
    </p:spTree>
    <p:extLst>
      <p:ext uri="{BB962C8B-B14F-4D97-AF65-F5344CB8AC3E}">
        <p14:creationId xmlns:p14="http://schemas.microsoft.com/office/powerpoint/2010/main" xmlns="" val="2571836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spcBef>
                <a:spcPts val="600"/>
              </a:spcBef>
              <a:spcAft>
                <a:spcPts val="600"/>
              </a:spcAft>
              <a:buFont typeface="Wingdings" panose="05000000000000000000" pitchFamily="2" charset="2"/>
              <a:buChar char="u"/>
            </a:pPr>
            <a:r>
              <a:rPr lang="zh-TW" altLang="zh-TW" sz="2400" b="1" dirty="0">
                <a:solidFill>
                  <a:srgbClr val="FF0000"/>
                </a:solidFill>
                <a:latin typeface="+mn-ea"/>
              </a:rPr>
              <a:t>第一階段報名完成後配發</a:t>
            </a:r>
            <a:r>
              <a:rPr lang="zh-TW" altLang="zh-TW" sz="2400" b="1" dirty="0" smtClean="0">
                <a:solidFill>
                  <a:srgbClr val="FF0000"/>
                </a:solidFill>
                <a:latin typeface="+mn-ea"/>
              </a:rPr>
              <a:t>，可</a:t>
            </a:r>
            <a:r>
              <a:rPr lang="zh-TW" altLang="zh-TW" sz="2400" b="1" dirty="0">
                <a:solidFill>
                  <a:srgbClr val="FF0000"/>
                </a:solidFill>
                <a:latin typeface="+mn-ea"/>
              </a:rPr>
              <a:t>於第二階段報名時自行修改</a:t>
            </a:r>
          </a:p>
          <a:p>
            <a:pPr>
              <a:spcBef>
                <a:spcPts val="600"/>
              </a:spcBef>
              <a:spcAft>
                <a:spcPts val="600"/>
              </a:spcAft>
              <a:buFont typeface="Wingdings" panose="05000000000000000000" pitchFamily="2" charset="2"/>
              <a:buChar char="u"/>
            </a:pPr>
            <a:r>
              <a:rPr lang="zh-TW" altLang="en-US" sz="2400" dirty="0" smtClean="0">
                <a:latin typeface="+mn-ea"/>
              </a:rPr>
              <a:t>務請輔導</a:t>
            </a:r>
            <a:r>
              <a:rPr lang="zh-TW" altLang="zh-TW" sz="2400" dirty="0" smtClean="0">
                <a:latin typeface="+mn-ea"/>
              </a:rPr>
              <a:t>考生</a:t>
            </a:r>
            <a:r>
              <a:rPr lang="zh-TW" altLang="zh-TW" sz="2400" dirty="0">
                <a:latin typeface="+mn-ea"/>
              </a:rPr>
              <a:t>妥善保存通行</a:t>
            </a:r>
            <a:r>
              <a:rPr lang="zh-TW" altLang="zh-TW" sz="2400" dirty="0" smtClean="0">
                <a:latin typeface="+mn-ea"/>
              </a:rPr>
              <a:t>碼</a:t>
            </a:r>
            <a:endParaRPr lang="en-US" altLang="zh-TW" sz="2400" dirty="0" smtClean="0">
              <a:latin typeface="+mn-ea"/>
            </a:endParaRPr>
          </a:p>
          <a:p>
            <a:pPr>
              <a:spcBef>
                <a:spcPts val="600"/>
              </a:spcBef>
              <a:spcAft>
                <a:spcPts val="600"/>
              </a:spcAft>
              <a:buFont typeface="Wingdings" panose="05000000000000000000" pitchFamily="2" charset="2"/>
              <a:buChar char="u"/>
            </a:pPr>
            <a:r>
              <a:rPr lang="zh-TW" altLang="en-US" sz="2400" dirty="0" smtClean="0">
                <a:latin typeface="+mn-ea"/>
              </a:rPr>
              <a:t>協助</a:t>
            </a:r>
            <a:r>
              <a:rPr lang="zh-TW" altLang="en-US" sz="2400" dirty="0">
                <a:latin typeface="+mn-ea"/>
              </a:rPr>
              <a:t>加強考生基本資料</a:t>
            </a:r>
            <a:r>
              <a:rPr lang="zh-TW" altLang="en-US" sz="2400" dirty="0" smtClean="0">
                <a:latin typeface="+mn-ea"/>
              </a:rPr>
              <a:t>維護</a:t>
            </a:r>
            <a:endParaRPr lang="en-US" altLang="zh-TW" sz="2400" dirty="0" smtClean="0">
              <a:latin typeface="+mn-ea"/>
            </a:endParaRPr>
          </a:p>
          <a:p>
            <a:pPr>
              <a:spcBef>
                <a:spcPts val="600"/>
              </a:spcBef>
              <a:spcAft>
                <a:spcPts val="600"/>
              </a:spcAft>
              <a:buFont typeface="Wingdings" panose="05000000000000000000" pitchFamily="2" charset="2"/>
              <a:buChar char="u"/>
            </a:pPr>
            <a:r>
              <a:rPr lang="zh-TW" altLang="en-US" sz="2400" dirty="0" smtClean="0">
                <a:latin typeface="+mn-ea"/>
              </a:rPr>
              <a:t>第二</a:t>
            </a:r>
            <a:r>
              <a:rPr lang="zh-TW" altLang="en-US" sz="2400" dirty="0">
                <a:latin typeface="+mn-ea"/>
              </a:rPr>
              <a:t>階段報名、總成績公告、</a:t>
            </a:r>
            <a:r>
              <a:rPr lang="zh-TW" altLang="en-US" sz="2400" dirty="0" smtClean="0">
                <a:latin typeface="+mn-ea"/>
              </a:rPr>
              <a:t>正</a:t>
            </a:r>
            <a:r>
              <a:rPr lang="en-US" altLang="zh-TW" sz="2400" dirty="0" smtClean="0">
                <a:latin typeface="+mn-ea"/>
              </a:rPr>
              <a:t>(</a:t>
            </a:r>
            <a:r>
              <a:rPr lang="zh-TW" altLang="en-US" sz="2400" dirty="0" smtClean="0">
                <a:latin typeface="+mn-ea"/>
              </a:rPr>
              <a:t>備</a:t>
            </a:r>
            <a:r>
              <a:rPr lang="en-US" altLang="zh-TW" sz="2400" dirty="0">
                <a:latin typeface="+mn-ea"/>
              </a:rPr>
              <a:t>)</a:t>
            </a:r>
            <a:r>
              <a:rPr lang="zh-TW" altLang="en-US" sz="2400" dirty="0">
                <a:latin typeface="+mn-ea"/>
              </a:rPr>
              <a:t>取生名單、登記就讀志願</a:t>
            </a:r>
            <a:r>
              <a:rPr lang="zh-TW" altLang="en-US" sz="2400" dirty="0" smtClean="0">
                <a:latin typeface="+mn-ea"/>
              </a:rPr>
              <a:t>序皆需使用通行碼</a:t>
            </a:r>
            <a:endParaRPr lang="en-US" altLang="zh-TW" sz="2400" dirty="0" smtClean="0">
              <a:latin typeface="+mn-ea"/>
            </a:endParaRPr>
          </a:p>
          <a:p>
            <a:pPr marL="342900" lvl="1" indent="-342900">
              <a:spcBef>
                <a:spcPts val="600"/>
              </a:spcBef>
              <a:spcAft>
                <a:spcPts val="600"/>
              </a:spcAft>
              <a:buFont typeface="Wingdings" panose="05000000000000000000" pitchFamily="2" charset="2"/>
              <a:buChar char="u"/>
            </a:pPr>
            <a:r>
              <a:rPr lang="zh-TW" altLang="en-US" sz="2400" dirty="0">
                <a:latin typeface="+mn-ea"/>
                <a:cs typeface="+mn-cs"/>
              </a:rPr>
              <a:t>通行碼遺失時，須依通行碼遺失補發規定，填妥補發申請表並黏妥身分證明文件影本後，傳真至本委員會提出申請，補發以</a:t>
            </a:r>
            <a:r>
              <a:rPr lang="en-US" altLang="zh-TW" sz="2400" dirty="0">
                <a:solidFill>
                  <a:srgbClr val="FF0000"/>
                </a:solidFill>
                <a:latin typeface="+mn-ea"/>
                <a:cs typeface="+mn-cs"/>
              </a:rPr>
              <a:t>1</a:t>
            </a:r>
            <a:r>
              <a:rPr lang="zh-TW" altLang="en-US" sz="2400" dirty="0">
                <a:solidFill>
                  <a:srgbClr val="FF0000"/>
                </a:solidFill>
                <a:latin typeface="+mn-ea"/>
                <a:cs typeface="+mn-cs"/>
              </a:rPr>
              <a:t>次</a:t>
            </a:r>
            <a:r>
              <a:rPr lang="zh-TW" altLang="en-US" sz="2400" dirty="0">
                <a:latin typeface="+mn-ea"/>
                <a:cs typeface="+mn-cs"/>
              </a:rPr>
              <a:t>為限，經完成身分查驗之考生，由系統</a:t>
            </a:r>
            <a:r>
              <a:rPr lang="zh-TW" altLang="en-US" sz="2400" dirty="0" smtClean="0">
                <a:latin typeface="+mn-ea"/>
                <a:cs typeface="+mn-cs"/>
              </a:rPr>
              <a:t>配發簡訊至</a:t>
            </a:r>
            <a:r>
              <a:rPr lang="zh-TW" altLang="en-US" sz="2400" dirty="0">
                <a:latin typeface="+mn-ea"/>
                <a:cs typeface="+mn-cs"/>
              </a:rPr>
              <a:t>考生留存本委員會之手機</a:t>
            </a:r>
            <a:r>
              <a:rPr lang="zh-TW" altLang="en-US" sz="2400" dirty="0" smtClean="0">
                <a:latin typeface="+mn-ea"/>
                <a:cs typeface="+mn-cs"/>
              </a:rPr>
              <a:t>號碼</a:t>
            </a:r>
            <a:endParaRPr lang="zh-TW" altLang="en-US"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54</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通行碼使用</a:t>
            </a:r>
          </a:p>
        </p:txBody>
      </p:sp>
    </p:spTree>
    <p:extLst>
      <p:ext uri="{BB962C8B-B14F-4D97-AF65-F5344CB8AC3E}">
        <p14:creationId xmlns:p14="http://schemas.microsoft.com/office/powerpoint/2010/main" xmlns="" val="2426317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79512" y="1052513"/>
            <a:ext cx="8856538" cy="5000625"/>
          </a:xfrm>
        </p:spPr>
        <p:txBody>
          <a:bodyPr/>
          <a:lstStyle/>
          <a:p>
            <a:pPr>
              <a:buFontTx/>
              <a:buBlip>
                <a:blip r:embed="rId3"/>
              </a:buBlip>
              <a:defRPr/>
            </a:pPr>
            <a:r>
              <a:rPr lang="zh-TW" altLang="zh-TW" dirty="0" smtClean="0">
                <a:solidFill>
                  <a:srgbClr val="002060"/>
                </a:solidFill>
                <a:latin typeface="華康中黑體" pitchFamily="49" charset="-120"/>
              </a:rPr>
              <a:t>第一階段統測成績篩選</a:t>
            </a:r>
          </a:p>
          <a:p>
            <a:pPr lvl="1">
              <a:lnSpc>
                <a:spcPct val="150000"/>
              </a:lnSpc>
              <a:spcBef>
                <a:spcPts val="0"/>
              </a:spcBef>
              <a:buFont typeface="Wingdings" pitchFamily="2" charset="2"/>
              <a:buChar char="n"/>
              <a:defRPr/>
            </a:pPr>
            <a:r>
              <a:rPr lang="zh-TW" altLang="zh-TW" sz="2400" dirty="0" smtClean="0">
                <a:latin typeface="華康中黑體" pitchFamily="49" charset="-120"/>
                <a:cs typeface="+mn-cs"/>
              </a:rPr>
              <a:t>某校系科組之招生名額為</a:t>
            </a:r>
            <a:r>
              <a:rPr lang="en-US" altLang="zh-TW" sz="2400" dirty="0" smtClean="0">
                <a:latin typeface="華康中黑體" pitchFamily="49" charset="-120"/>
                <a:cs typeface="+mn-cs"/>
              </a:rPr>
              <a:t>10</a:t>
            </a:r>
            <a:r>
              <a:rPr lang="zh-TW" altLang="zh-TW" sz="2400" dirty="0" smtClean="0">
                <a:latin typeface="華康中黑體" pitchFamily="49" charset="-120"/>
                <a:cs typeface="+mn-cs"/>
              </a:rPr>
              <a:t>人，各科篩選倍率：</a:t>
            </a:r>
            <a:r>
              <a:rPr lang="zh-TW" altLang="zh-TW" sz="2400" dirty="0" smtClean="0">
                <a:solidFill>
                  <a:srgbClr val="0038A8"/>
                </a:solidFill>
                <a:latin typeface="華康中黑體" pitchFamily="49" charset="-120"/>
                <a:cs typeface="+mn-cs"/>
              </a:rPr>
              <a:t>國文</a:t>
            </a:r>
            <a:r>
              <a:rPr lang="en-US" altLang="zh-TW" sz="2400" dirty="0" smtClean="0">
                <a:solidFill>
                  <a:srgbClr val="0038A8"/>
                </a:solidFill>
                <a:latin typeface="華康中黑體" pitchFamily="49" charset="-120"/>
                <a:cs typeface="+mn-cs"/>
              </a:rPr>
              <a:t>5</a:t>
            </a:r>
            <a:r>
              <a:rPr lang="zh-TW" altLang="zh-TW" sz="2400" dirty="0" smtClean="0">
                <a:latin typeface="華康中黑體" pitchFamily="49" charset="-120"/>
                <a:cs typeface="+mn-cs"/>
              </a:rPr>
              <a:t>、</a:t>
            </a:r>
            <a:r>
              <a:rPr lang="zh-TW" altLang="zh-TW" sz="2400" dirty="0" smtClean="0">
                <a:solidFill>
                  <a:srgbClr val="FF0000"/>
                </a:solidFill>
                <a:latin typeface="華康中黑體" pitchFamily="49" charset="-120"/>
                <a:cs typeface="+mn-cs"/>
              </a:rPr>
              <a:t>英文</a:t>
            </a:r>
            <a:r>
              <a:rPr lang="en-US" altLang="zh-TW" sz="2400" dirty="0" smtClean="0">
                <a:solidFill>
                  <a:srgbClr val="FF0000"/>
                </a:solidFill>
                <a:latin typeface="華康中黑體" pitchFamily="49" charset="-120"/>
                <a:cs typeface="+mn-cs"/>
              </a:rPr>
              <a:t>6</a:t>
            </a:r>
            <a:r>
              <a:rPr lang="zh-TW" altLang="zh-TW" sz="2400" dirty="0" smtClean="0">
                <a:latin typeface="華康中黑體" pitchFamily="49" charset="-120"/>
                <a:cs typeface="+mn-cs"/>
              </a:rPr>
              <a:t>、</a:t>
            </a:r>
            <a:r>
              <a:rPr lang="zh-TW" altLang="zh-TW" sz="2400" dirty="0" smtClean="0">
                <a:solidFill>
                  <a:srgbClr val="0038A8"/>
                </a:solidFill>
                <a:latin typeface="華康中黑體" pitchFamily="49" charset="-120"/>
                <a:cs typeface="+mn-cs"/>
              </a:rPr>
              <a:t>數學</a:t>
            </a:r>
            <a:r>
              <a:rPr lang="en-US" altLang="zh-TW" sz="2400" dirty="0" smtClean="0">
                <a:solidFill>
                  <a:srgbClr val="0038A8"/>
                </a:solidFill>
                <a:latin typeface="華康中黑體" pitchFamily="49" charset="-120"/>
                <a:cs typeface="+mn-cs"/>
              </a:rPr>
              <a:t>5</a:t>
            </a:r>
            <a:r>
              <a:rPr lang="zh-TW" altLang="zh-TW" sz="2400" dirty="0" smtClean="0">
                <a:latin typeface="華康中黑體" pitchFamily="49" charset="-120"/>
                <a:cs typeface="+mn-cs"/>
              </a:rPr>
              <a:t>、</a:t>
            </a:r>
            <a:r>
              <a:rPr lang="zh-TW" altLang="zh-TW" sz="2400" dirty="0" smtClean="0">
                <a:solidFill>
                  <a:schemeClr val="accent5">
                    <a:lumMod val="50000"/>
                  </a:schemeClr>
                </a:solidFill>
                <a:latin typeface="華康中黑體" pitchFamily="49" charset="-120"/>
                <a:cs typeface="+mn-cs"/>
              </a:rPr>
              <a:t>專業一</a:t>
            </a:r>
            <a:r>
              <a:rPr lang="en-US" altLang="zh-TW" sz="2400" dirty="0" smtClean="0">
                <a:solidFill>
                  <a:schemeClr val="accent5">
                    <a:lumMod val="50000"/>
                  </a:schemeClr>
                </a:solidFill>
                <a:latin typeface="華康中黑體" pitchFamily="49" charset="-120"/>
                <a:cs typeface="+mn-cs"/>
              </a:rPr>
              <a:t>3</a:t>
            </a:r>
            <a:r>
              <a:rPr lang="zh-TW" altLang="zh-TW" sz="2400" dirty="0" smtClean="0">
                <a:latin typeface="華康中黑體" pitchFamily="49" charset="-120"/>
                <a:cs typeface="+mn-cs"/>
              </a:rPr>
              <a:t>及</a:t>
            </a:r>
            <a:r>
              <a:rPr lang="zh-TW" altLang="zh-TW" sz="2400" dirty="0" smtClean="0">
                <a:solidFill>
                  <a:schemeClr val="accent5">
                    <a:lumMod val="50000"/>
                  </a:schemeClr>
                </a:solidFill>
                <a:latin typeface="華康中黑體" pitchFamily="49" charset="-120"/>
                <a:cs typeface="+mn-cs"/>
              </a:rPr>
              <a:t>專業二</a:t>
            </a:r>
            <a:r>
              <a:rPr lang="en-US" altLang="zh-TW" sz="2400" dirty="0" smtClean="0">
                <a:solidFill>
                  <a:schemeClr val="accent5">
                    <a:lumMod val="50000"/>
                  </a:schemeClr>
                </a:solidFill>
                <a:latin typeface="華康中黑體" pitchFamily="49" charset="-120"/>
                <a:cs typeface="+mn-cs"/>
              </a:rPr>
              <a:t>3</a:t>
            </a:r>
            <a:endParaRPr lang="zh-TW" altLang="zh-TW" sz="2400" dirty="0" smtClean="0">
              <a:solidFill>
                <a:schemeClr val="accent5">
                  <a:lumMod val="50000"/>
                </a:schemeClr>
              </a:solidFill>
              <a:latin typeface="華康中黑體" pitchFamily="49" charset="-120"/>
            </a:endParaRPr>
          </a:p>
          <a:p>
            <a:pPr lvl="1">
              <a:lnSpc>
                <a:spcPct val="150000"/>
              </a:lnSpc>
              <a:spcBef>
                <a:spcPts val="0"/>
              </a:spcBef>
              <a:buFont typeface="Wingdings" pitchFamily="2" charset="2"/>
              <a:buChar char="n"/>
              <a:defRPr/>
            </a:pPr>
            <a:r>
              <a:rPr lang="zh-TW" altLang="zh-TW" sz="2400" dirty="0" smtClean="0">
                <a:latin typeface="華康中黑體" pitchFamily="49" charset="-120"/>
                <a:cs typeface="+mn-cs"/>
              </a:rPr>
              <a:t>篩選過程：先依</a:t>
            </a:r>
            <a:r>
              <a:rPr lang="zh-TW" altLang="zh-TW" sz="2400" dirty="0" smtClean="0">
                <a:solidFill>
                  <a:srgbClr val="FF0000"/>
                </a:solidFill>
                <a:latin typeface="華康中黑體" pitchFamily="49" charset="-120"/>
                <a:cs typeface="+mn-cs"/>
              </a:rPr>
              <a:t>英文</a:t>
            </a:r>
            <a:r>
              <a:rPr lang="zh-TW" altLang="zh-TW" sz="2400" dirty="0" smtClean="0">
                <a:latin typeface="華康中黑體" pitchFamily="49" charset="-120"/>
                <a:cs typeface="+mn-cs"/>
              </a:rPr>
              <a:t>成績級分篩選出前</a:t>
            </a:r>
            <a:r>
              <a:rPr lang="en-US" altLang="zh-TW" sz="2400" dirty="0" smtClean="0">
                <a:latin typeface="華康中黑體" pitchFamily="49" charset="-120"/>
                <a:cs typeface="+mn-cs"/>
              </a:rPr>
              <a:t>60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(6×10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a:t>
            </a:r>
            <a:r>
              <a:rPr lang="zh-TW" altLang="zh-TW" sz="2400" dirty="0" smtClean="0">
                <a:latin typeface="華康中黑體" pitchFamily="49" charset="-120"/>
                <a:cs typeface="+mn-cs"/>
              </a:rPr>
              <a:t>，再以該</a:t>
            </a:r>
            <a:r>
              <a:rPr lang="en-US" altLang="zh-TW" sz="2400" dirty="0" smtClean="0">
                <a:latin typeface="華康中黑體" pitchFamily="49" charset="-120"/>
                <a:cs typeface="+mn-cs"/>
              </a:rPr>
              <a:t>60</a:t>
            </a:r>
            <a:r>
              <a:rPr lang="zh-TW" altLang="zh-TW" sz="2400" dirty="0" smtClean="0">
                <a:latin typeface="華康中黑體" pitchFamily="49" charset="-120"/>
                <a:cs typeface="+mn-cs"/>
              </a:rPr>
              <a:t>人之</a:t>
            </a:r>
            <a:r>
              <a:rPr lang="zh-TW" altLang="zh-TW" sz="2400" dirty="0" smtClean="0">
                <a:solidFill>
                  <a:srgbClr val="0038A8"/>
                </a:solidFill>
                <a:latin typeface="華康中黑體" pitchFamily="49" charset="-120"/>
                <a:cs typeface="+mn-cs"/>
              </a:rPr>
              <a:t>國文與數學</a:t>
            </a:r>
            <a:r>
              <a:rPr lang="zh-TW" altLang="zh-TW" sz="2400" dirty="0" smtClean="0">
                <a:latin typeface="華康中黑體" pitchFamily="49" charset="-120"/>
                <a:cs typeface="+mn-cs"/>
              </a:rPr>
              <a:t>成績級分加總後篩選出前</a:t>
            </a:r>
            <a:r>
              <a:rPr lang="en-US" altLang="zh-TW" sz="2400" dirty="0" smtClean="0">
                <a:latin typeface="華康中黑體" pitchFamily="49" charset="-120"/>
                <a:cs typeface="+mn-cs"/>
              </a:rPr>
              <a:t>50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(5×10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a:t>
            </a:r>
            <a:r>
              <a:rPr lang="zh-TW" altLang="zh-TW" sz="2400" dirty="0" smtClean="0">
                <a:latin typeface="華康中黑體" pitchFamily="49" charset="-120"/>
                <a:cs typeface="+mn-cs"/>
              </a:rPr>
              <a:t>，再以該</a:t>
            </a:r>
            <a:r>
              <a:rPr lang="en-US" altLang="zh-TW" sz="2400" dirty="0" smtClean="0">
                <a:latin typeface="華康中黑體" pitchFamily="49" charset="-120"/>
                <a:cs typeface="+mn-cs"/>
              </a:rPr>
              <a:t>50</a:t>
            </a:r>
            <a:r>
              <a:rPr lang="zh-TW" altLang="zh-TW" sz="2400" dirty="0" smtClean="0">
                <a:latin typeface="華康中黑體" pitchFamily="49" charset="-120"/>
                <a:cs typeface="+mn-cs"/>
              </a:rPr>
              <a:t>人之</a:t>
            </a:r>
            <a:r>
              <a:rPr lang="zh-TW" altLang="zh-TW" sz="2400" dirty="0" smtClean="0">
                <a:solidFill>
                  <a:schemeClr val="accent5">
                    <a:lumMod val="50000"/>
                  </a:schemeClr>
                </a:solidFill>
                <a:latin typeface="華康中黑體" pitchFamily="49" charset="-120"/>
                <a:cs typeface="+mn-cs"/>
              </a:rPr>
              <a:t>專業一與專業二</a:t>
            </a:r>
            <a:r>
              <a:rPr lang="zh-TW" altLang="zh-TW" sz="2400" dirty="0" smtClean="0">
                <a:latin typeface="華康中黑體" pitchFamily="49" charset="-120"/>
                <a:cs typeface="+mn-cs"/>
              </a:rPr>
              <a:t>成績級分加總後篩選出前</a:t>
            </a:r>
            <a:r>
              <a:rPr lang="en-US" altLang="zh-TW" sz="2400" dirty="0" smtClean="0">
                <a:latin typeface="華康中黑體" pitchFamily="49" charset="-120"/>
                <a:cs typeface="+mn-cs"/>
              </a:rPr>
              <a:t>30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(3×10</a:t>
            </a:r>
            <a:r>
              <a:rPr lang="zh-TW" altLang="zh-TW" sz="2400" dirty="0" smtClean="0">
                <a:latin typeface="華康中黑體" pitchFamily="49" charset="-120"/>
                <a:cs typeface="+mn-cs"/>
              </a:rPr>
              <a:t>人</a:t>
            </a:r>
            <a:r>
              <a:rPr lang="en-US" altLang="zh-TW" sz="2400" dirty="0" smtClean="0">
                <a:latin typeface="華康中黑體" pitchFamily="49" charset="-120"/>
                <a:cs typeface="+mn-cs"/>
              </a:rPr>
              <a:t>)</a:t>
            </a:r>
            <a:r>
              <a:rPr lang="zh-TW" altLang="zh-TW" sz="2400" dirty="0" smtClean="0">
                <a:latin typeface="華康中黑體" pitchFamily="49" charset="-120"/>
                <a:cs typeface="+mn-cs"/>
              </a:rPr>
              <a:t>，此</a:t>
            </a:r>
            <a:r>
              <a:rPr lang="en-US" altLang="zh-TW" sz="2400" dirty="0" smtClean="0">
                <a:latin typeface="華康中黑體" pitchFamily="49" charset="-120"/>
                <a:cs typeface="+mn-cs"/>
              </a:rPr>
              <a:t>30</a:t>
            </a:r>
            <a:r>
              <a:rPr lang="zh-TW" altLang="zh-TW" sz="2400" dirty="0" smtClean="0">
                <a:latin typeface="華康中黑體" pitchFamily="49" charset="-120"/>
                <a:cs typeface="+mn-cs"/>
              </a:rPr>
              <a:t>人即為「預計甄試人數」</a:t>
            </a:r>
            <a:endParaRPr lang="en-US" altLang="zh-TW" sz="2400" dirty="0" smtClean="0">
              <a:latin typeface="華康中黑體" pitchFamily="49" charset="-120"/>
              <a:cs typeface="+mn-cs"/>
            </a:endParaRPr>
          </a:p>
          <a:p>
            <a:pPr lvl="1">
              <a:lnSpc>
                <a:spcPct val="150000"/>
              </a:lnSpc>
              <a:spcBef>
                <a:spcPts val="0"/>
              </a:spcBef>
              <a:buFont typeface="Wingdings" pitchFamily="2" charset="2"/>
              <a:buChar char="n"/>
              <a:defRPr/>
            </a:pPr>
            <a:endParaRPr lang="zh-TW" altLang="en-US" sz="2400" dirty="0">
              <a:latin typeface="華康中黑體" pitchFamily="49" charset="-120"/>
            </a:endParaRPr>
          </a:p>
        </p:txBody>
      </p:sp>
      <p:sp>
        <p:nvSpPr>
          <p:cNvPr id="60419"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endParaRPr lang="zh-TW" altLang="zh-TW" sz="3200"/>
          </a:p>
        </p:txBody>
      </p:sp>
      <p:sp>
        <p:nvSpPr>
          <p:cNvPr id="60420" name="投影片編號版面配置區 4"/>
          <p:cNvSpPr>
            <a:spLocks noGrp="1"/>
          </p:cNvSpPr>
          <p:nvPr>
            <p:ph type="sldNum" sz="quarter" idx="12"/>
          </p:nvPr>
        </p:nvSpPr>
        <p:spPr>
          <a:noFill/>
        </p:spPr>
        <p:txBody>
          <a:bodyPr/>
          <a:lstStyle/>
          <a:p>
            <a:fld id="{12C36175-1CA6-4A92-88F1-F72D0FEFEAC9}" type="slidenum">
              <a:rPr lang="zh-TW" altLang="en-US" smtClean="0"/>
              <a:pPr/>
              <a:t>55</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第一階段篩選</a:t>
            </a:r>
          </a:p>
        </p:txBody>
      </p:sp>
    </p:spTree>
    <p:extLst>
      <p:ext uri="{BB962C8B-B14F-4D97-AF65-F5344CB8AC3E}">
        <p14:creationId xmlns:p14="http://schemas.microsoft.com/office/powerpoint/2010/main" xmlns="" val="32706875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編號版面配置區 3"/>
          <p:cNvSpPr>
            <a:spLocks noGrp="1"/>
          </p:cNvSpPr>
          <p:nvPr>
            <p:ph type="sldNum" sz="quarter" idx="12"/>
          </p:nvPr>
        </p:nvSpPr>
        <p:spPr>
          <a:noFill/>
        </p:spPr>
        <p:txBody>
          <a:bodyPr/>
          <a:lstStyle/>
          <a:p>
            <a:fld id="{58018172-C2A3-45C9-8EDC-4D66E33BD804}" type="slidenum">
              <a:rPr lang="zh-TW" altLang="en-US" smtClean="0"/>
              <a:pPr/>
              <a:t>56</a:t>
            </a:fld>
            <a:endParaRPr lang="en-US" altLang="zh-TW" smtClean="0"/>
          </a:p>
        </p:txBody>
      </p:sp>
      <p:sp>
        <p:nvSpPr>
          <p:cNvPr id="6" name="內容版面配置區 3"/>
          <p:cNvSpPr>
            <a:spLocks noGrp="1"/>
          </p:cNvSpPr>
          <p:nvPr>
            <p:ph idx="1"/>
          </p:nvPr>
        </p:nvSpPr>
        <p:spPr>
          <a:xfrm>
            <a:off x="349250" y="1052513"/>
            <a:ext cx="8686800" cy="5000625"/>
          </a:xfrm>
        </p:spPr>
        <p:txBody>
          <a:bodyPr/>
          <a:lstStyle/>
          <a:p>
            <a:pPr>
              <a:buFontTx/>
              <a:buBlip>
                <a:blip r:embed="rId3"/>
              </a:buBlip>
              <a:defRPr/>
            </a:pPr>
            <a:r>
              <a:rPr lang="zh-TW" altLang="zh-TW" dirty="0" smtClean="0">
                <a:solidFill>
                  <a:srgbClr val="002060"/>
                </a:solidFill>
                <a:latin typeface="華康中黑體" pitchFamily="49" charset="-120"/>
              </a:rPr>
              <a:t>第一階段統測成績篩選</a:t>
            </a:r>
            <a:r>
              <a:rPr lang="zh-TW" altLang="en-US" dirty="0" smtClean="0">
                <a:solidFill>
                  <a:srgbClr val="002060"/>
                </a:solidFill>
                <a:latin typeface="華康中黑體" pitchFamily="49" charset="-120"/>
              </a:rPr>
              <a:t>名單剔除</a:t>
            </a:r>
            <a:r>
              <a:rPr lang="en-US" altLang="zh-TW" sz="1200" dirty="0">
                <a:solidFill>
                  <a:srgbClr val="002060"/>
                </a:solidFill>
                <a:latin typeface="華康中黑體" pitchFamily="49" charset="-120"/>
              </a:rPr>
              <a:t>【</a:t>
            </a:r>
            <a:r>
              <a:rPr lang="zh-TW" altLang="en-US" sz="1200" dirty="0">
                <a:solidFill>
                  <a:srgbClr val="002060"/>
                </a:solidFill>
                <a:latin typeface="華康中黑體" pitchFamily="49" charset="-120"/>
              </a:rPr>
              <a:t>已於下列招生</a:t>
            </a:r>
            <a:r>
              <a:rPr lang="zh-TW" altLang="en-US" sz="1200" dirty="0" smtClean="0">
                <a:solidFill>
                  <a:srgbClr val="002060"/>
                </a:solidFill>
                <a:latin typeface="華康中黑體" pitchFamily="49" charset="-120"/>
              </a:rPr>
              <a:t>錄取</a:t>
            </a:r>
            <a:r>
              <a:rPr lang="en-US" altLang="zh-TW" sz="1200" dirty="0" smtClean="0">
                <a:solidFill>
                  <a:srgbClr val="002060"/>
                </a:solidFill>
                <a:latin typeface="華康中黑體" pitchFamily="49" charset="-120"/>
              </a:rPr>
              <a:t>(</a:t>
            </a:r>
            <a:r>
              <a:rPr lang="zh-TW" altLang="en-US" sz="1200" dirty="0" smtClean="0">
                <a:solidFill>
                  <a:srgbClr val="002060"/>
                </a:solidFill>
                <a:latin typeface="華康中黑體" pitchFamily="49" charset="-120"/>
              </a:rPr>
              <a:t>報到</a:t>
            </a:r>
            <a:r>
              <a:rPr lang="en-US" altLang="zh-TW" sz="1200" dirty="0">
                <a:solidFill>
                  <a:srgbClr val="002060"/>
                </a:solidFill>
                <a:latin typeface="華康中黑體" pitchFamily="49" charset="-120"/>
              </a:rPr>
              <a:t>)</a:t>
            </a:r>
            <a:r>
              <a:rPr lang="zh-TW" altLang="en-US" sz="1200" dirty="0">
                <a:solidFill>
                  <a:srgbClr val="002060"/>
                </a:solidFill>
                <a:latin typeface="華康中黑體" pitchFamily="49" charset="-120"/>
              </a:rPr>
              <a:t>者</a:t>
            </a:r>
            <a:r>
              <a:rPr lang="en-US" altLang="zh-TW" sz="1200" dirty="0">
                <a:solidFill>
                  <a:srgbClr val="002060"/>
                </a:solidFill>
                <a:latin typeface="華康中黑體" pitchFamily="49" charset="-120"/>
              </a:rPr>
              <a:t>】</a:t>
            </a:r>
          </a:p>
          <a:p>
            <a:pPr lvl="1">
              <a:buBlip>
                <a:blip r:embed="rId3"/>
              </a:buBlip>
              <a:defRPr/>
            </a:pPr>
            <a:r>
              <a:rPr lang="en-US" altLang="zh-TW" sz="2000" dirty="0">
                <a:latin typeface="+mn-ea"/>
              </a:rPr>
              <a:t>107</a:t>
            </a:r>
            <a:r>
              <a:rPr lang="zh-TW" altLang="en-US" sz="2000" dirty="0">
                <a:latin typeface="+mn-ea"/>
              </a:rPr>
              <a:t>學年度</a:t>
            </a:r>
            <a:r>
              <a:rPr lang="zh-TW" altLang="zh-TW" sz="2000" dirty="0">
                <a:latin typeface="+mn-ea"/>
              </a:rPr>
              <a:t>科技校院四年制及專科學校二年</a:t>
            </a:r>
            <a:r>
              <a:rPr lang="zh-TW" altLang="zh-TW" sz="2000" dirty="0" smtClean="0">
                <a:latin typeface="+mn-ea"/>
              </a:rPr>
              <a:t>制</a:t>
            </a:r>
            <a:r>
              <a:rPr lang="zh-TW" altLang="en-US" sz="2000" dirty="0" smtClean="0">
                <a:latin typeface="+mn-ea"/>
              </a:rPr>
              <a:t>特殊選才</a:t>
            </a:r>
            <a:r>
              <a:rPr lang="zh-TW" altLang="zh-TW" sz="2000" dirty="0" smtClean="0">
                <a:latin typeface="+mn-ea"/>
              </a:rPr>
              <a:t>入學</a:t>
            </a:r>
            <a:r>
              <a:rPr lang="zh-TW" altLang="en-US" sz="2000" dirty="0">
                <a:solidFill>
                  <a:srgbClr val="FF0000"/>
                </a:solidFill>
                <a:latin typeface="+mn-ea"/>
              </a:rPr>
              <a:t>錄取報到</a:t>
            </a:r>
            <a:endParaRPr lang="en-US" altLang="zh-TW" sz="2000" dirty="0">
              <a:solidFill>
                <a:srgbClr val="FF0000"/>
              </a:solidFill>
              <a:latin typeface="+mn-ea"/>
            </a:endParaRPr>
          </a:p>
          <a:p>
            <a:pPr lvl="1">
              <a:buFontTx/>
              <a:buBlip>
                <a:blip r:embed="rId3"/>
              </a:buBlip>
              <a:defRPr/>
            </a:pPr>
            <a:r>
              <a:rPr lang="en-US" altLang="zh-TW" sz="2000" dirty="0" smtClean="0">
                <a:latin typeface="+mn-ea"/>
              </a:rPr>
              <a:t>107</a:t>
            </a:r>
            <a:r>
              <a:rPr lang="zh-TW" altLang="en-US" sz="2000" dirty="0" smtClean="0">
                <a:latin typeface="+mn-ea"/>
              </a:rPr>
              <a:t>學年度</a:t>
            </a:r>
            <a:r>
              <a:rPr lang="zh-TW" altLang="zh-TW" sz="2000" dirty="0" smtClean="0">
                <a:latin typeface="+mn-ea"/>
              </a:rPr>
              <a:t>科技</a:t>
            </a:r>
            <a:r>
              <a:rPr lang="zh-TW" altLang="zh-TW" sz="2000" dirty="0">
                <a:latin typeface="+mn-ea"/>
              </a:rPr>
              <a:t>校院四年制及專科學校二年制招收技藝技能優良學生保送</a:t>
            </a:r>
            <a:r>
              <a:rPr lang="zh-TW" altLang="zh-TW" sz="2000" dirty="0" smtClean="0">
                <a:latin typeface="+mn-ea"/>
              </a:rPr>
              <a:t>入學</a:t>
            </a:r>
            <a:r>
              <a:rPr lang="zh-TW" altLang="en-US" sz="2000" dirty="0" smtClean="0">
                <a:solidFill>
                  <a:srgbClr val="FF0000"/>
                </a:solidFill>
                <a:latin typeface="+mn-ea"/>
              </a:rPr>
              <a:t>錄取報到</a:t>
            </a:r>
            <a:endParaRPr lang="en-US" altLang="zh-TW" sz="2000" dirty="0" smtClean="0">
              <a:solidFill>
                <a:srgbClr val="FF0000"/>
              </a:solidFill>
              <a:latin typeface="+mn-ea"/>
            </a:endParaRPr>
          </a:p>
          <a:p>
            <a:pPr lvl="1">
              <a:buBlip>
                <a:blip r:embed="rId3"/>
              </a:buBlip>
              <a:defRPr/>
            </a:pPr>
            <a:r>
              <a:rPr lang="en-US" altLang="zh-TW" sz="2000" dirty="0">
                <a:latin typeface="+mn-ea"/>
              </a:rPr>
              <a:t>107</a:t>
            </a:r>
            <a:r>
              <a:rPr lang="zh-TW" altLang="zh-TW" sz="2000" dirty="0">
                <a:latin typeface="+mn-ea"/>
              </a:rPr>
              <a:t>學年度科技校院日間部四年制申請入學</a:t>
            </a:r>
            <a:r>
              <a:rPr lang="zh-TW" altLang="en-US" sz="2000" dirty="0">
                <a:solidFill>
                  <a:srgbClr val="FF0000"/>
                </a:solidFill>
                <a:latin typeface="+mn-ea"/>
              </a:rPr>
              <a:t>錄取報到</a:t>
            </a:r>
            <a:endParaRPr lang="en-US" altLang="zh-TW" sz="2000" dirty="0">
              <a:solidFill>
                <a:srgbClr val="FF0000"/>
              </a:solidFill>
              <a:latin typeface="+mn-ea"/>
            </a:endParaRPr>
          </a:p>
          <a:p>
            <a:pPr lvl="1">
              <a:buFontTx/>
              <a:buBlip>
                <a:blip r:embed="rId3"/>
              </a:buBlip>
              <a:defRPr/>
            </a:pPr>
            <a:r>
              <a:rPr lang="en-US" altLang="zh-TW" sz="2000" dirty="0" smtClean="0">
                <a:latin typeface="+mn-ea"/>
              </a:rPr>
              <a:t>107</a:t>
            </a:r>
            <a:r>
              <a:rPr lang="zh-TW" altLang="en-US" sz="2000" dirty="0" smtClean="0">
                <a:latin typeface="+mn-ea"/>
              </a:rPr>
              <a:t>學年度</a:t>
            </a:r>
            <a:r>
              <a:rPr lang="zh-TW" altLang="zh-TW" sz="2000" dirty="0" smtClean="0">
                <a:latin typeface="+mn-ea"/>
              </a:rPr>
              <a:t>科技</a:t>
            </a:r>
            <a:r>
              <a:rPr lang="zh-TW" altLang="zh-TW" sz="2000" dirty="0">
                <a:latin typeface="+mn-ea"/>
              </a:rPr>
              <a:t>校院繁星計畫聯合推薦甄選</a:t>
            </a:r>
            <a:r>
              <a:rPr lang="zh-TW" altLang="zh-TW" sz="2000" dirty="0" smtClean="0">
                <a:latin typeface="+mn-ea"/>
              </a:rPr>
              <a:t>入學</a:t>
            </a:r>
            <a:r>
              <a:rPr lang="zh-TW" altLang="en-US" sz="2000" dirty="0">
                <a:solidFill>
                  <a:srgbClr val="FF0000"/>
                </a:solidFill>
                <a:latin typeface="+mn-ea"/>
              </a:rPr>
              <a:t>錄取報到</a:t>
            </a:r>
            <a:endParaRPr lang="en-US" altLang="zh-TW" sz="2000" dirty="0" smtClean="0">
              <a:latin typeface="+mn-ea"/>
            </a:endParaRPr>
          </a:p>
          <a:p>
            <a:pPr lvl="1">
              <a:buFontTx/>
              <a:buBlip>
                <a:blip r:embed="rId3"/>
              </a:buBlip>
              <a:defRPr/>
            </a:pPr>
            <a:r>
              <a:rPr lang="en-US" altLang="zh-TW" sz="2000" dirty="0" smtClean="0">
                <a:latin typeface="+mn-ea"/>
              </a:rPr>
              <a:t>107</a:t>
            </a:r>
            <a:r>
              <a:rPr lang="zh-TW" altLang="en-US" sz="2000" dirty="0" smtClean="0">
                <a:latin typeface="+mn-ea"/>
              </a:rPr>
              <a:t>學年度</a:t>
            </a:r>
            <a:r>
              <a:rPr lang="zh-TW" altLang="zh-TW" sz="2000" dirty="0" smtClean="0">
                <a:latin typeface="+mn-ea"/>
              </a:rPr>
              <a:t>大學</a:t>
            </a:r>
            <a:r>
              <a:rPr lang="zh-TW" altLang="zh-TW" sz="2000" dirty="0">
                <a:latin typeface="+mn-ea"/>
              </a:rPr>
              <a:t>繁星推薦入學</a:t>
            </a:r>
            <a:r>
              <a:rPr lang="zh-TW" altLang="zh-TW" sz="2000" dirty="0" smtClean="0">
                <a:latin typeface="+mn-ea"/>
              </a:rPr>
              <a:t>招生</a:t>
            </a:r>
            <a:r>
              <a:rPr lang="zh-TW" altLang="zh-TW" sz="2000" dirty="0" smtClean="0">
                <a:solidFill>
                  <a:srgbClr val="FF0000"/>
                </a:solidFill>
                <a:latin typeface="+mn-ea"/>
              </a:rPr>
              <a:t>錄取</a:t>
            </a:r>
            <a:endParaRPr lang="en-US" altLang="zh-TW" sz="2000" dirty="0" smtClean="0">
              <a:solidFill>
                <a:srgbClr val="FF0000"/>
              </a:solidFill>
              <a:latin typeface="+mn-ea"/>
            </a:endParaRPr>
          </a:p>
          <a:p>
            <a:pPr lvl="1">
              <a:buFontTx/>
              <a:buBlip>
                <a:blip r:embed="rId3"/>
              </a:buBlip>
              <a:defRPr/>
            </a:pPr>
            <a:r>
              <a:rPr lang="en-US" altLang="zh-TW" sz="2000" dirty="0" smtClean="0">
                <a:latin typeface="+mn-ea"/>
              </a:rPr>
              <a:t>107</a:t>
            </a:r>
            <a:r>
              <a:rPr lang="zh-TW" altLang="en-US" sz="2000" dirty="0" smtClean="0">
                <a:latin typeface="+mn-ea"/>
              </a:rPr>
              <a:t>學年度</a:t>
            </a:r>
            <a:r>
              <a:rPr lang="zh-TW" altLang="zh-TW" sz="2000" dirty="0" smtClean="0">
                <a:latin typeface="+mn-ea"/>
              </a:rPr>
              <a:t>大學</a:t>
            </a:r>
            <a:r>
              <a:rPr lang="zh-TW" altLang="zh-TW" sz="2000" dirty="0">
                <a:latin typeface="+mn-ea"/>
              </a:rPr>
              <a:t>個人申請入學</a:t>
            </a:r>
            <a:r>
              <a:rPr lang="zh-TW" altLang="zh-TW" sz="2000" dirty="0" smtClean="0">
                <a:latin typeface="+mn-ea"/>
              </a:rPr>
              <a:t>招生</a:t>
            </a:r>
            <a:r>
              <a:rPr lang="zh-TW" altLang="en-US" sz="2000" dirty="0" smtClean="0">
                <a:solidFill>
                  <a:srgbClr val="FF0000"/>
                </a:solidFill>
                <a:latin typeface="+mn-ea"/>
              </a:rPr>
              <a:t>錄取且未於</a:t>
            </a:r>
            <a:r>
              <a:rPr lang="zh-TW" altLang="zh-TW" sz="2000" dirty="0">
                <a:solidFill>
                  <a:srgbClr val="FF0000"/>
                </a:solidFill>
                <a:latin typeface="+mn-ea"/>
              </a:rPr>
              <a:t>規定期限內聲明放棄入學</a:t>
            </a:r>
            <a:r>
              <a:rPr lang="zh-TW" altLang="zh-TW" sz="2000" dirty="0" smtClean="0">
                <a:solidFill>
                  <a:srgbClr val="FF0000"/>
                </a:solidFill>
                <a:latin typeface="+mn-ea"/>
              </a:rPr>
              <a:t>資格</a:t>
            </a:r>
            <a:endParaRPr lang="en-US" altLang="zh-TW" sz="2000" dirty="0" smtClean="0">
              <a:solidFill>
                <a:srgbClr val="FF0000"/>
              </a:solidFill>
              <a:latin typeface="+mn-ea"/>
            </a:endParaRPr>
          </a:p>
          <a:p>
            <a:pPr lvl="1">
              <a:buFontTx/>
              <a:buBlip>
                <a:blip r:embed="rId3"/>
              </a:buBlip>
              <a:defRPr/>
            </a:pPr>
            <a:r>
              <a:rPr lang="zh-TW" altLang="zh-TW" sz="2000" dirty="0" smtClean="0">
                <a:latin typeface="+mn-ea"/>
              </a:rPr>
              <a:t>其他</a:t>
            </a:r>
            <a:r>
              <a:rPr lang="en-US" altLang="zh-TW" sz="2000" dirty="0" smtClean="0">
                <a:latin typeface="+mn-ea"/>
              </a:rPr>
              <a:t>(</a:t>
            </a:r>
            <a:r>
              <a:rPr lang="zh-TW" altLang="zh-TW" sz="2000" dirty="0" smtClean="0">
                <a:latin typeface="+mn-ea"/>
              </a:rPr>
              <a:t>大學</a:t>
            </a:r>
            <a:r>
              <a:rPr lang="en-US" altLang="zh-TW" sz="2000" dirty="0" smtClean="0">
                <a:latin typeface="+mn-ea"/>
              </a:rPr>
              <a:t>)</a:t>
            </a:r>
            <a:r>
              <a:rPr lang="zh-TW" altLang="zh-TW" sz="2000" dirty="0" smtClean="0">
                <a:latin typeface="+mn-ea"/>
              </a:rPr>
              <a:t>招生</a:t>
            </a:r>
            <a:r>
              <a:rPr lang="zh-TW" altLang="zh-TW" sz="2000" dirty="0">
                <a:latin typeface="+mn-ea"/>
              </a:rPr>
              <a:t>管道錄取並報到之考生，未於各該管道規定期限內聲明放棄入學資格、錄取資格或報到後放棄者，不得再報名本</a:t>
            </a:r>
            <a:r>
              <a:rPr lang="zh-TW" altLang="zh-TW" sz="2000" dirty="0" smtClean="0">
                <a:latin typeface="+mn-ea"/>
              </a:rPr>
              <a:t>招生</a:t>
            </a:r>
            <a:endParaRPr lang="zh-TW" altLang="zh-TW" sz="2000" dirty="0">
              <a:latin typeface="+mn-ea"/>
            </a:endParaRPr>
          </a:p>
          <a:p>
            <a:pPr marL="0" indent="0">
              <a:buFontTx/>
              <a:buNone/>
              <a:defRPr/>
            </a:pPr>
            <a:endParaRPr lang="zh-TW" altLang="en-US" sz="2400" dirty="0">
              <a:latin typeface="華康中黑體" pitchFamily="49" charset="-120"/>
            </a:endParaRPr>
          </a:p>
        </p:txBody>
      </p:sp>
      <p:sp>
        <p:nvSpPr>
          <p:cNvPr id="2" name="文字方塊 1"/>
          <p:cNvSpPr txBox="1"/>
          <p:nvPr/>
        </p:nvSpPr>
        <p:spPr>
          <a:xfrm>
            <a:off x="349250" y="5373216"/>
            <a:ext cx="8568630" cy="400110"/>
          </a:xfrm>
          <a:prstGeom prst="rect">
            <a:avLst/>
          </a:prstGeom>
          <a:noFill/>
          <a:ln>
            <a:noFill/>
          </a:ln>
        </p:spPr>
        <p:txBody>
          <a:bodyPr wrap="square">
            <a:spAutoFit/>
          </a:bodyPr>
          <a:lstStyle/>
          <a:p>
            <a:pPr>
              <a:defRPr/>
            </a:pPr>
            <a:r>
              <a:rPr lang="zh-TW" altLang="zh-TW" sz="2000" dirty="0">
                <a:latin typeface="+mn-ea"/>
                <a:ea typeface="+mn-ea"/>
              </a:rPr>
              <a:t>本委員會將以各招生管道主辦單位函告本委員會之報到或入學名單辦理查核</a:t>
            </a:r>
            <a:endParaRPr lang="zh-TW" altLang="en-US" sz="2000" dirty="0">
              <a:latin typeface="+mn-ea"/>
              <a:ea typeface="+mn-ea"/>
            </a:endParaRPr>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第一階段篩選</a:t>
            </a:r>
          </a:p>
        </p:txBody>
      </p:sp>
    </p:spTree>
    <p:extLst>
      <p:ext uri="{BB962C8B-B14F-4D97-AF65-F5344CB8AC3E}">
        <p14:creationId xmlns:p14="http://schemas.microsoft.com/office/powerpoint/2010/main" xmlns="" val="21126081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125538"/>
            <a:ext cx="8928992" cy="5000625"/>
          </a:xfrm>
        </p:spPr>
        <p:txBody>
          <a:bodyPr/>
          <a:lstStyle/>
          <a:p>
            <a:pPr>
              <a:buFontTx/>
              <a:buBlip>
                <a:blip r:embed="rId3"/>
              </a:buBlip>
              <a:defRPr/>
            </a:pPr>
            <a:r>
              <a:rPr lang="zh-TW" altLang="zh-TW" sz="2800" dirty="0" smtClean="0">
                <a:solidFill>
                  <a:srgbClr val="002060"/>
                </a:solidFill>
                <a:latin typeface="+mn-ea"/>
              </a:rPr>
              <a:t>第一階段篩選結果公告</a:t>
            </a:r>
            <a:r>
              <a:rPr lang="en-US" altLang="zh-TW" sz="2800" dirty="0" smtClean="0">
                <a:solidFill>
                  <a:srgbClr val="002060"/>
                </a:solidFill>
                <a:latin typeface="+mn-ea"/>
              </a:rPr>
              <a:t>(107.6.510:00)</a:t>
            </a:r>
            <a:endParaRPr lang="zh-TW" altLang="zh-TW" sz="2800" dirty="0" smtClean="0">
              <a:solidFill>
                <a:srgbClr val="002060"/>
              </a:solidFill>
              <a:latin typeface="+mn-ea"/>
            </a:endParaRPr>
          </a:p>
          <a:p>
            <a:pPr lvl="1">
              <a:buFont typeface="華康中黑體" panose="020B0509000000000000" pitchFamily="49" charset="-120"/>
              <a:buChar char="–"/>
              <a:defRPr/>
            </a:pPr>
            <a:r>
              <a:rPr lang="en-US" altLang="zh-TW" sz="2400" dirty="0" smtClean="0">
                <a:latin typeface="+mn-ea"/>
                <a:cs typeface="+mn-cs"/>
              </a:rPr>
              <a:t>107</a:t>
            </a:r>
            <a:r>
              <a:rPr lang="zh-TW" altLang="en-US" sz="2400" dirty="0" smtClean="0">
                <a:latin typeface="+mn-ea"/>
                <a:cs typeface="+mn-cs"/>
              </a:rPr>
              <a:t>學年度取消中華電信語音查榜服務</a:t>
            </a:r>
            <a:endParaRPr lang="en-US" altLang="zh-TW" sz="2400" dirty="0" smtClean="0">
              <a:latin typeface="+mn-ea"/>
              <a:cs typeface="+mn-cs"/>
            </a:endParaRPr>
          </a:p>
          <a:p>
            <a:pPr lvl="1">
              <a:buFont typeface="華康中黑體" panose="020B0509000000000000" pitchFamily="49" charset="-120"/>
              <a:buChar char="–"/>
              <a:defRPr/>
            </a:pPr>
            <a:r>
              <a:rPr lang="zh-TW" altLang="zh-TW" sz="2400" dirty="0">
                <a:latin typeface="+mn-ea"/>
              </a:rPr>
              <a:t>本</a:t>
            </a:r>
            <a:r>
              <a:rPr lang="zh-TW" altLang="en-US" sz="2400" dirty="0">
                <a:latin typeface="+mn-ea"/>
              </a:rPr>
              <a:t>委員</a:t>
            </a:r>
            <a:r>
              <a:rPr lang="zh-TW" altLang="zh-TW" sz="2400" dirty="0">
                <a:latin typeface="+mn-ea"/>
              </a:rPr>
              <a:t>會</a:t>
            </a:r>
            <a:r>
              <a:rPr lang="zh-TW" altLang="en-US" sz="2400" dirty="0" smtClean="0">
                <a:latin typeface="+mn-ea"/>
                <a:cs typeface="+mn-cs"/>
              </a:rPr>
              <a:t>不接受語音查榜</a:t>
            </a:r>
            <a:endParaRPr lang="en-US" altLang="zh-TW" sz="2400" dirty="0" smtClean="0">
              <a:latin typeface="+mn-ea"/>
              <a:cs typeface="+mn-cs"/>
            </a:endParaRPr>
          </a:p>
          <a:p>
            <a:pPr lvl="1">
              <a:buFont typeface="華康中黑體" panose="020B0509000000000000" pitchFamily="49" charset="-120"/>
              <a:buChar char="–"/>
              <a:defRPr/>
            </a:pPr>
            <a:r>
              <a:rPr lang="zh-TW" altLang="zh-TW" sz="2400" dirty="0">
                <a:latin typeface="+mn-ea"/>
              </a:rPr>
              <a:t>本</a:t>
            </a:r>
            <a:r>
              <a:rPr lang="zh-TW" altLang="en-US" sz="2400" dirty="0" smtClean="0">
                <a:latin typeface="+mn-ea"/>
              </a:rPr>
              <a:t>委員</a:t>
            </a:r>
            <a:r>
              <a:rPr lang="zh-TW" altLang="zh-TW" sz="2400" dirty="0" smtClean="0">
                <a:latin typeface="+mn-ea"/>
              </a:rPr>
              <a:t>會</a:t>
            </a:r>
            <a:r>
              <a:rPr lang="zh-TW" altLang="zh-TW" sz="2400" dirty="0" smtClean="0">
                <a:latin typeface="+mn-ea"/>
                <a:cs typeface="+mn-cs"/>
              </a:rPr>
              <a:t>網站</a:t>
            </a:r>
            <a:r>
              <a:rPr lang="zh-TW" altLang="en-US" sz="2400" dirty="0">
                <a:latin typeface="+mn-ea"/>
                <a:cs typeface="+mn-cs"/>
              </a:rPr>
              <a:t>查詢功能</a:t>
            </a:r>
            <a:endParaRPr lang="en-US" altLang="zh-TW" sz="2400" dirty="0" smtClean="0">
              <a:latin typeface="+mn-ea"/>
              <a:cs typeface="+mn-cs"/>
            </a:endParaRPr>
          </a:p>
          <a:p>
            <a:pPr marL="1314450" lvl="3" indent="0">
              <a:buNone/>
              <a:defRPr/>
            </a:pPr>
            <a:r>
              <a:rPr lang="en-US" altLang="zh-TW" sz="2400" dirty="0" smtClean="0">
                <a:latin typeface="+mn-ea"/>
                <a:cs typeface="+mn-cs"/>
              </a:rPr>
              <a:t>(1)</a:t>
            </a:r>
            <a:r>
              <a:rPr lang="zh-TW" altLang="zh-TW" sz="2400" dirty="0" smtClean="0">
                <a:latin typeface="+mn-ea"/>
                <a:cs typeface="+mn-cs"/>
              </a:rPr>
              <a:t>考生查詢</a:t>
            </a:r>
            <a:endParaRPr lang="en-US" altLang="zh-TW" sz="2400" dirty="0" smtClean="0">
              <a:latin typeface="+mn-ea"/>
              <a:cs typeface="+mn-cs"/>
            </a:endParaRPr>
          </a:p>
          <a:p>
            <a:pPr marL="1314450" lvl="3" indent="0">
              <a:buNone/>
              <a:defRPr/>
            </a:pPr>
            <a:r>
              <a:rPr lang="en-US" altLang="zh-TW" sz="2400" dirty="0" smtClean="0">
                <a:latin typeface="+mn-ea"/>
                <a:cs typeface="+mn-cs"/>
              </a:rPr>
              <a:t>(2)</a:t>
            </a:r>
            <a:r>
              <a:rPr lang="zh-TW" altLang="zh-TW" sz="2400" dirty="0" smtClean="0">
                <a:latin typeface="+mn-ea"/>
                <a:cs typeface="+mn-cs"/>
              </a:rPr>
              <a:t>高中職學校</a:t>
            </a:r>
            <a:r>
              <a:rPr lang="zh-TW" altLang="en-US" sz="2400" dirty="0" smtClean="0">
                <a:latin typeface="+mn-ea"/>
                <a:cs typeface="+mn-cs"/>
              </a:rPr>
              <a:t>名單</a:t>
            </a:r>
            <a:r>
              <a:rPr lang="zh-TW" altLang="zh-TW" sz="2400" dirty="0" smtClean="0">
                <a:latin typeface="+mn-ea"/>
                <a:cs typeface="+mn-cs"/>
              </a:rPr>
              <a:t>下載</a:t>
            </a:r>
            <a:endParaRPr lang="en-US" altLang="zh-TW" sz="2400" dirty="0" smtClean="0">
              <a:latin typeface="+mn-ea"/>
              <a:cs typeface="+mn-cs"/>
            </a:endParaRPr>
          </a:p>
          <a:p>
            <a:pPr marL="1314450" lvl="3" indent="0">
              <a:buNone/>
              <a:defRPr/>
            </a:pPr>
            <a:r>
              <a:rPr lang="en-US" altLang="zh-TW" sz="2400" dirty="0" smtClean="0">
                <a:latin typeface="+mn-ea"/>
              </a:rPr>
              <a:t>(3)</a:t>
            </a:r>
            <a:r>
              <a:rPr lang="zh-TW" altLang="en-US" sz="2400" dirty="0" smtClean="0">
                <a:latin typeface="+mn-ea"/>
              </a:rPr>
              <a:t>各校系科組學程篩選標準</a:t>
            </a:r>
            <a:endParaRPr lang="en-US" altLang="zh-TW" sz="2400" dirty="0" smtClean="0">
              <a:latin typeface="+mn-ea"/>
            </a:endParaRPr>
          </a:p>
          <a:p>
            <a:pPr lvl="1">
              <a:buFont typeface="華康中黑體" panose="020B0509000000000000" pitchFamily="49" charset="-120"/>
              <a:buChar char="–"/>
              <a:defRPr/>
            </a:pPr>
            <a:r>
              <a:rPr lang="zh-TW" altLang="zh-TW" sz="2400" dirty="0">
                <a:latin typeface="+mn-ea"/>
                <a:cs typeface="+mn-cs"/>
              </a:rPr>
              <a:t> 通過篩選之考生即具備第二階段報名資格</a:t>
            </a:r>
            <a:endParaRPr lang="en-US" altLang="zh-TW" sz="2400" dirty="0">
              <a:latin typeface="+mn-ea"/>
              <a:cs typeface="+mn-cs"/>
            </a:endParaRPr>
          </a:p>
        </p:txBody>
      </p:sp>
      <p:sp>
        <p:nvSpPr>
          <p:cNvPr id="63491"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Tx/>
              <a:buChar char="•"/>
            </a:pPr>
            <a:endParaRPr lang="zh-TW" altLang="zh-TW" sz="3200"/>
          </a:p>
        </p:txBody>
      </p:sp>
      <p:sp>
        <p:nvSpPr>
          <p:cNvPr id="63492" name="投影片編號版面配置區 4"/>
          <p:cNvSpPr>
            <a:spLocks noGrp="1"/>
          </p:cNvSpPr>
          <p:nvPr>
            <p:ph type="sldNum" sz="quarter" idx="12"/>
          </p:nvPr>
        </p:nvSpPr>
        <p:spPr>
          <a:noFill/>
        </p:spPr>
        <p:txBody>
          <a:bodyPr/>
          <a:lstStyle/>
          <a:p>
            <a:fld id="{04633310-1B3D-4EB9-B951-70AFE41E2F55}" type="slidenum">
              <a:rPr lang="zh-TW" altLang="en-US" smtClean="0"/>
              <a:pPr/>
              <a:t>57</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第一階段篩選結果公告</a:t>
            </a:r>
          </a:p>
        </p:txBody>
      </p:sp>
    </p:spTree>
    <p:extLst>
      <p:ext uri="{BB962C8B-B14F-4D97-AF65-F5344CB8AC3E}">
        <p14:creationId xmlns:p14="http://schemas.microsoft.com/office/powerpoint/2010/main" xmlns="" val="6193823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917495"/>
            <a:ext cx="8752780" cy="5000625"/>
          </a:xfrm>
        </p:spPr>
        <p:txBody>
          <a:bodyPr/>
          <a:lstStyle/>
          <a:p>
            <a:pPr>
              <a:buFontTx/>
              <a:buBlip>
                <a:blip r:embed="rId3"/>
              </a:buBlip>
              <a:defRPr/>
            </a:pPr>
            <a:r>
              <a:rPr lang="zh-TW" altLang="en-US" sz="2800" dirty="0">
                <a:solidFill>
                  <a:srgbClr val="002060"/>
                </a:solidFill>
                <a:latin typeface="+mn-ea"/>
              </a:rPr>
              <a:t>第二階段報名、繳費並網路上傳考生備審資料</a:t>
            </a:r>
            <a:endParaRPr lang="en-US" altLang="zh-TW" sz="2800" dirty="0" smtClean="0">
              <a:solidFill>
                <a:srgbClr val="FF0000"/>
              </a:solidFill>
              <a:latin typeface="+mn-ea"/>
            </a:endParaRPr>
          </a:p>
          <a:p>
            <a:pPr marL="342900" lvl="2" indent="-342900">
              <a:buFont typeface="華康中黑體" panose="020B0509000000000000" pitchFamily="49" charset="-120"/>
              <a:buChar char="–"/>
              <a:defRPr/>
            </a:pPr>
            <a:r>
              <a:rPr lang="zh-TW" altLang="en-US" sz="2000" b="1" dirty="0" smtClean="0">
                <a:solidFill>
                  <a:srgbClr val="FF0000"/>
                </a:solidFill>
                <a:latin typeface="+mn-ea"/>
                <a:cs typeface="+mn-cs"/>
              </a:rPr>
              <a:t>依各系科組學程所訂截止日辦理，系統</a:t>
            </a:r>
            <a:r>
              <a:rPr lang="en-US" altLang="zh-TW" sz="2000" b="1" dirty="0" smtClean="0">
                <a:solidFill>
                  <a:srgbClr val="FF0000"/>
                </a:solidFill>
                <a:latin typeface="+mn-ea"/>
                <a:cs typeface="+mn-cs"/>
              </a:rPr>
              <a:t>24</a:t>
            </a:r>
            <a:r>
              <a:rPr lang="zh-TW" altLang="en-US" sz="2000" b="1" dirty="0" smtClean="0">
                <a:solidFill>
                  <a:srgbClr val="FF0000"/>
                </a:solidFill>
                <a:latin typeface="+mn-ea"/>
                <a:cs typeface="+mn-cs"/>
              </a:rPr>
              <a:t>小時開放</a:t>
            </a:r>
            <a:endParaRPr lang="en-US" altLang="zh-TW" sz="2000" b="1" dirty="0" smtClean="0">
              <a:solidFill>
                <a:srgbClr val="FF0000"/>
              </a:solidFill>
              <a:latin typeface="+mn-ea"/>
              <a:cs typeface="+mn-cs"/>
            </a:endParaRPr>
          </a:p>
          <a:p>
            <a:pPr marL="342900" lvl="2" indent="-342900">
              <a:buFont typeface="華康中黑體" panose="020B0509000000000000" pitchFamily="49" charset="-120"/>
              <a:buChar char="–"/>
              <a:defRPr/>
            </a:pPr>
            <a:r>
              <a:rPr lang="zh-TW" altLang="en-US" sz="2000" dirty="0">
                <a:latin typeface="+mn-ea"/>
              </a:rPr>
              <a:t>取消第二階段集體繳費作業，由考生自行辦理二階甄試費用繳費</a:t>
            </a:r>
            <a:endParaRPr lang="en-US" altLang="zh-TW" sz="2000" dirty="0">
              <a:latin typeface="+mn-ea"/>
            </a:endParaRPr>
          </a:p>
          <a:p>
            <a:pPr marL="342900" lvl="2" indent="-342900">
              <a:buFont typeface="華康中黑體" panose="020B0509000000000000" pitchFamily="49" charset="-120"/>
              <a:buChar char="–"/>
              <a:defRPr/>
            </a:pPr>
            <a:r>
              <a:rPr lang="zh-TW" altLang="en-US" sz="2000" dirty="0" smtClean="0">
                <a:latin typeface="華康中黑體" pitchFamily="49" charset="-120"/>
                <a:cs typeface="+mn-cs"/>
              </a:rPr>
              <a:t>通過</a:t>
            </a:r>
            <a:r>
              <a:rPr lang="zh-TW" altLang="en-US" sz="2000" dirty="0">
                <a:latin typeface="華康中黑體" pitchFamily="49" charset="-120"/>
                <a:cs typeface="+mn-cs"/>
              </a:rPr>
              <a:t>第一階段</a:t>
            </a:r>
            <a:r>
              <a:rPr lang="zh-TW" altLang="en-US" sz="2000" dirty="0" smtClean="0">
                <a:latin typeface="華康中黑體" pitchFamily="49" charset="-120"/>
                <a:cs typeface="+mn-cs"/>
              </a:rPr>
              <a:t>篩選考生均須至第二</a:t>
            </a:r>
            <a:r>
              <a:rPr lang="zh-TW" altLang="en-US" sz="2000" dirty="0">
                <a:latin typeface="華康中黑體" pitchFamily="49" charset="-120"/>
                <a:cs typeface="+mn-cs"/>
              </a:rPr>
              <a:t>階段報名</a:t>
            </a:r>
            <a:r>
              <a:rPr lang="zh-TW" altLang="en-US" sz="2000" dirty="0" smtClean="0">
                <a:latin typeface="華康中黑體" pitchFamily="49" charset="-120"/>
                <a:cs typeface="+mn-cs"/>
              </a:rPr>
              <a:t>系統</a:t>
            </a:r>
            <a:r>
              <a:rPr lang="zh-TW" altLang="en-US" sz="2000" b="1" u="sng" dirty="0" smtClean="0">
                <a:solidFill>
                  <a:srgbClr val="002060"/>
                </a:solidFill>
                <a:latin typeface="華康中黑體" pitchFamily="49" charset="-120"/>
                <a:cs typeface="+mn-cs"/>
              </a:rPr>
              <a:t>完成</a:t>
            </a:r>
            <a:r>
              <a:rPr lang="zh-TW" altLang="en-US" sz="2000" b="1" u="sng" dirty="0">
                <a:solidFill>
                  <a:srgbClr val="002060"/>
                </a:solidFill>
                <a:latin typeface="華康中黑體" pitchFamily="49" charset="-120"/>
                <a:cs typeface="+mn-cs"/>
              </a:rPr>
              <a:t>報名</a:t>
            </a:r>
            <a:r>
              <a:rPr lang="zh-TW" altLang="en-US" sz="2000" dirty="0" smtClean="0">
                <a:latin typeface="華康中黑體" pitchFamily="49" charset="-120"/>
                <a:cs typeface="+mn-cs"/>
              </a:rPr>
              <a:t>，</a:t>
            </a:r>
            <a:r>
              <a:rPr lang="en-US" altLang="zh-TW" sz="2000" dirty="0" smtClean="0">
                <a:latin typeface="華康中黑體" pitchFamily="49" charset="-120"/>
                <a:cs typeface="+mn-cs"/>
              </a:rPr>
              <a:t/>
            </a:r>
            <a:br>
              <a:rPr lang="en-US" altLang="zh-TW" sz="2000" dirty="0" smtClean="0">
                <a:latin typeface="華康中黑體" pitchFamily="49" charset="-120"/>
                <a:cs typeface="+mn-cs"/>
              </a:rPr>
            </a:br>
            <a:r>
              <a:rPr lang="zh-TW" altLang="en-US" sz="2000" dirty="0" smtClean="0">
                <a:latin typeface="華康中黑體" pitchFamily="49" charset="-120"/>
                <a:cs typeface="+mn-cs"/>
              </a:rPr>
              <a:t>繳交</a:t>
            </a:r>
            <a:r>
              <a:rPr lang="zh-TW" altLang="en-US" sz="2000" b="1" u="sng" dirty="0">
                <a:solidFill>
                  <a:srgbClr val="002060"/>
                </a:solidFill>
                <a:latin typeface="華康中黑體" pitchFamily="49" charset="-120"/>
                <a:cs typeface="+mn-cs"/>
              </a:rPr>
              <a:t>第二階段指定項目甄試費用</a:t>
            </a:r>
            <a:r>
              <a:rPr lang="zh-TW" altLang="en-US" sz="2000" dirty="0">
                <a:latin typeface="華康中黑體" pitchFamily="49" charset="-120"/>
                <a:cs typeface="+mn-cs"/>
              </a:rPr>
              <a:t>及</a:t>
            </a:r>
            <a:r>
              <a:rPr lang="zh-TW" altLang="en-US" sz="2000" b="1" u="sng" dirty="0">
                <a:solidFill>
                  <a:srgbClr val="002060"/>
                </a:solidFill>
                <a:latin typeface="華康中黑體" pitchFamily="49" charset="-120"/>
                <a:cs typeface="+mn-cs"/>
              </a:rPr>
              <a:t>網路上</a:t>
            </a:r>
            <a:r>
              <a:rPr lang="zh-TW" altLang="en-US" sz="2000" b="1" u="sng" dirty="0" smtClean="0">
                <a:solidFill>
                  <a:srgbClr val="002060"/>
                </a:solidFill>
                <a:latin typeface="華康中黑體" pitchFamily="49" charset="-120"/>
                <a:cs typeface="+mn-cs"/>
              </a:rPr>
              <a:t>傳備</a:t>
            </a:r>
            <a:r>
              <a:rPr lang="zh-TW" altLang="en-US" sz="2000" b="1" u="sng" dirty="0">
                <a:solidFill>
                  <a:srgbClr val="002060"/>
                </a:solidFill>
                <a:latin typeface="華康中黑體" pitchFamily="49" charset="-120"/>
                <a:cs typeface="+mn-cs"/>
              </a:rPr>
              <a:t>審</a:t>
            </a:r>
            <a:r>
              <a:rPr lang="zh-TW" altLang="en-US" sz="2000" b="1" u="sng" dirty="0" smtClean="0">
                <a:solidFill>
                  <a:srgbClr val="002060"/>
                </a:solidFill>
                <a:latin typeface="華康中黑體" pitchFamily="49" charset="-120"/>
                <a:cs typeface="+mn-cs"/>
              </a:rPr>
              <a:t>資料</a:t>
            </a:r>
            <a:endParaRPr lang="en-US" altLang="zh-TW" sz="2000" b="1" u="sng" dirty="0" smtClean="0">
              <a:solidFill>
                <a:srgbClr val="002060"/>
              </a:solidFill>
              <a:latin typeface="華康中黑體" pitchFamily="49" charset="-120"/>
              <a:cs typeface="+mn-cs"/>
            </a:endParaRPr>
          </a:p>
          <a:p>
            <a:pPr marL="342900" lvl="2" indent="-342900">
              <a:buFont typeface="華康中黑體" panose="020B0509000000000000" pitchFamily="49" charset="-120"/>
              <a:buChar char="–"/>
              <a:defRPr/>
            </a:pPr>
            <a:r>
              <a:rPr lang="zh-TW" altLang="zh-TW" sz="2000" dirty="0" smtClean="0"/>
              <a:t>「</a:t>
            </a:r>
            <a:r>
              <a:rPr lang="zh-TW" altLang="zh-TW" sz="2000" dirty="0"/>
              <a:t>第二階段報名系統」包含「選擇報名校系科</a:t>
            </a:r>
            <a:r>
              <a:rPr lang="en-US" altLang="zh-TW" sz="2000" dirty="0"/>
              <a:t>(</a:t>
            </a:r>
            <a:r>
              <a:rPr lang="zh-TW" altLang="zh-TW" sz="2000" dirty="0"/>
              <a:t>組</a:t>
            </a:r>
            <a:r>
              <a:rPr lang="en-US" altLang="zh-TW" sz="2000" dirty="0"/>
              <a:t>)</a:t>
            </a:r>
            <a:r>
              <a:rPr lang="zh-TW" altLang="zh-TW" sz="2000" dirty="0"/>
              <a:t>、學程」、「在校學業成績證明」、「證照或得獎加分」、「備審資料」及「第二階段指定項目甄試繳費證明」等項作業</a:t>
            </a:r>
            <a:endParaRPr lang="en-US" altLang="zh-TW" sz="2000" dirty="0" smtClean="0"/>
          </a:p>
          <a:p>
            <a:pPr marL="342900" lvl="2" indent="-342900">
              <a:buFont typeface="華康中黑體" panose="020B0509000000000000" pitchFamily="49" charset="-120"/>
              <a:buChar char="–"/>
              <a:defRPr/>
            </a:pPr>
            <a:r>
              <a:rPr lang="zh-TW" altLang="zh-TW" sz="2000" dirty="0"/>
              <a:t>部分校系（科）組、學</a:t>
            </a:r>
            <a:r>
              <a:rPr lang="zh-TW" altLang="zh-TW" sz="2000" dirty="0" smtClean="0"/>
              <a:t>程僅</a:t>
            </a:r>
            <a:r>
              <a:rPr lang="zh-TW" altLang="zh-TW" sz="2000" dirty="0"/>
              <a:t>辦理面試、筆試或術科實作者，考生亦須完成「第二階段報名</a:t>
            </a:r>
            <a:r>
              <a:rPr lang="zh-TW" altLang="zh-TW" sz="2000" dirty="0" smtClean="0"/>
              <a:t>」</a:t>
            </a:r>
            <a:endParaRPr lang="en-US" altLang="zh-TW" sz="2000" dirty="0" smtClean="0"/>
          </a:p>
          <a:p>
            <a:pPr marL="342900" lvl="2" indent="-342900">
              <a:buFont typeface="華康中黑體" panose="020B0509000000000000" pitchFamily="49" charset="-120"/>
              <a:buChar char="–"/>
              <a:defRPr/>
            </a:pPr>
            <a:r>
              <a:rPr lang="zh-TW" altLang="zh-TW" sz="2000" dirty="0"/>
              <a:t>未依規定期限及方式完成「第二階段報名」之考生，視同放棄參加指定項目甄試之</a:t>
            </a:r>
            <a:r>
              <a:rPr lang="zh-TW" altLang="zh-TW" sz="2000" dirty="0" smtClean="0"/>
              <a:t>資格</a:t>
            </a:r>
            <a:endParaRPr lang="en-US" altLang="zh-TW" sz="2000" dirty="0" smtClean="0"/>
          </a:p>
          <a:p>
            <a:pPr marL="342900" lvl="2" indent="-342900">
              <a:buFont typeface="華康中黑體" panose="020B0509000000000000" pitchFamily="49" charset="-120"/>
              <a:buChar char="–"/>
              <a:defRPr/>
            </a:pPr>
            <a:r>
              <a:rPr lang="zh-TW" altLang="zh-TW" sz="2000" dirty="0"/>
              <a:t>備審資料上傳暨繳費截止日期由各校系科組學程自訂，請參閱本委員會網站「</a:t>
            </a:r>
            <a:r>
              <a:rPr lang="en-US" altLang="zh-TW" sz="2000" dirty="0" err="1"/>
              <a:t>簡章下載暨資料查詢</a:t>
            </a:r>
            <a:r>
              <a:rPr lang="zh-TW" altLang="zh-TW" sz="2000" dirty="0"/>
              <a:t>系統」之「各校系科</a:t>
            </a:r>
            <a:r>
              <a:rPr lang="en-US" altLang="zh-TW" sz="2000" dirty="0"/>
              <a:t>(</a:t>
            </a:r>
            <a:r>
              <a:rPr lang="zh-TW" altLang="zh-TW" sz="2000" dirty="0"/>
              <a:t>組</a:t>
            </a:r>
            <a:r>
              <a:rPr lang="en-US" altLang="zh-TW" sz="2000" dirty="0"/>
              <a:t>)</a:t>
            </a:r>
            <a:r>
              <a:rPr lang="zh-TW" altLang="zh-TW" sz="2000" dirty="0"/>
              <a:t>、學程甄選辦法</a:t>
            </a:r>
            <a:r>
              <a:rPr lang="zh-TW" altLang="zh-TW" sz="2000" dirty="0" smtClean="0"/>
              <a:t>」</a:t>
            </a:r>
            <a:endParaRPr lang="en-US" altLang="zh-TW" sz="2000" dirty="0" smtClean="0"/>
          </a:p>
        </p:txBody>
      </p:sp>
      <p:sp>
        <p:nvSpPr>
          <p:cNvPr id="68611" name="投影片編號版面配置區 3"/>
          <p:cNvSpPr>
            <a:spLocks noGrp="1"/>
          </p:cNvSpPr>
          <p:nvPr>
            <p:ph type="sldNum" sz="quarter" idx="12"/>
          </p:nvPr>
        </p:nvSpPr>
        <p:spPr>
          <a:noFill/>
        </p:spPr>
        <p:txBody>
          <a:bodyPr/>
          <a:lstStyle/>
          <a:p>
            <a:fld id="{18296378-BC5F-4EBF-B475-EB3D4DD6DFD5}" type="slidenum">
              <a:rPr lang="zh-TW" altLang="en-US" smtClean="0"/>
              <a:pPr/>
              <a:t>58</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endParaRPr lang="zh-TW" altLang="en-US" dirty="0">
              <a:solidFill>
                <a:srgbClr val="7030A0"/>
              </a:solidFill>
              <a:latin typeface="+mn-ea"/>
            </a:endParaRPr>
          </a:p>
        </p:txBody>
      </p:sp>
    </p:spTree>
    <p:extLst>
      <p:ext uri="{BB962C8B-B14F-4D97-AF65-F5344CB8AC3E}">
        <p14:creationId xmlns:p14="http://schemas.microsoft.com/office/powerpoint/2010/main" xmlns="" val="6708225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0352"/>
            <a:ext cx="9036496"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a:t>
            </a:r>
            <a:r>
              <a:rPr lang="en-US" altLang="zh-TW" sz="3200" kern="1200" dirty="0" smtClean="0">
                <a:solidFill>
                  <a:schemeClr val="tx1"/>
                </a:solidFill>
                <a:latin typeface="華康超明體" panose="02020C09000000000000" pitchFamily="49" charset="-120"/>
                <a:ea typeface="華康超明體" panose="02020C09000000000000" pitchFamily="49" charset="-120"/>
              </a:rPr>
              <a:t>-</a:t>
            </a:r>
            <a:r>
              <a:rPr lang="zh-TW" altLang="en-US" sz="3200" kern="1200" dirty="0" smtClean="0">
                <a:solidFill>
                  <a:schemeClr val="tx1"/>
                </a:solidFill>
                <a:latin typeface="華康超明體" panose="02020C09000000000000" pitchFamily="49" charset="-120"/>
                <a:ea typeface="華康超明體" panose="02020C09000000000000" pitchFamily="49" charset="-120"/>
              </a:rPr>
              <a:t>第二</a:t>
            </a:r>
            <a:r>
              <a:rPr lang="zh-TW" altLang="en-US" sz="3200" kern="1200" dirty="0">
                <a:solidFill>
                  <a:schemeClr val="tx1"/>
                </a:solidFill>
                <a:latin typeface="華康超明體" panose="02020C09000000000000" pitchFamily="49" charset="-120"/>
                <a:ea typeface="華康超明體" panose="02020C09000000000000" pitchFamily="49" charset="-120"/>
              </a:rPr>
              <a:t>階段</a:t>
            </a:r>
            <a:r>
              <a:rPr lang="zh-TW" altLang="en-US" sz="3200" kern="1200" dirty="0" smtClean="0">
                <a:solidFill>
                  <a:schemeClr val="tx1"/>
                </a:solidFill>
                <a:latin typeface="華康超明體" panose="02020C09000000000000" pitchFamily="49" charset="-120"/>
                <a:ea typeface="華康超明體" panose="02020C09000000000000" pitchFamily="49" charset="-120"/>
              </a:rPr>
              <a:t>報名作業</a:t>
            </a:r>
            <a:r>
              <a:rPr lang="zh-TW" altLang="en-US" sz="3200" kern="1200" dirty="0">
                <a:solidFill>
                  <a:schemeClr val="tx1"/>
                </a:solidFill>
                <a:latin typeface="華康超明體" panose="02020C09000000000000" pitchFamily="49" charset="-120"/>
                <a:ea typeface="華康超明體" panose="02020C09000000000000" pitchFamily="49" charset="-120"/>
              </a:rPr>
              <a:t>流程</a:t>
            </a: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59</a:t>
            </a:fld>
            <a:endParaRPr lang="en-US" altLang="zh-TW" dirty="0">
              <a:solidFill>
                <a:prstClr val="black"/>
              </a:solidFill>
            </a:endParaRPr>
          </a:p>
        </p:txBody>
      </p:sp>
      <p:sp>
        <p:nvSpPr>
          <p:cNvPr id="5" name="文字方塊 4"/>
          <p:cNvSpPr txBox="1"/>
          <p:nvPr/>
        </p:nvSpPr>
        <p:spPr>
          <a:xfrm>
            <a:off x="185848" y="1268760"/>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登入二階報名系統</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928606" y="1268760"/>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變更通行碼</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989662" y="1268760"/>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顯示一階篩選通過校系（科）組學程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216896" y="1268760"/>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上傳證照或得獎加分證明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22</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717031" y="1268760"/>
            <a:ext cx="461665" cy="4551525"/>
          </a:xfrm>
          <a:prstGeom prst="rect">
            <a:avLst/>
          </a:prstGeom>
          <a:solidFill>
            <a:schemeClr val="accent6">
              <a:lumMod val="20000"/>
              <a:lumOff val="80000"/>
            </a:schemeClr>
          </a:solidFill>
          <a:ln>
            <a:noFill/>
          </a:ln>
        </p:spPr>
        <p:txBody>
          <a:bodyPr vert="eaVert">
            <a:spAutoFit/>
          </a:bodyPr>
          <a:lstStyle>
            <a:defPPr>
              <a:defRPr lang="zh-TW"/>
            </a:defPPr>
            <a:lvl1pPr algn="ctr">
              <a:defRPr>
                <a:solidFill>
                  <a:prstClr val="black"/>
                </a:solidFill>
                <a:latin typeface="微軟正黑體" panose="020B0604030504040204" pitchFamily="34" charset="-120"/>
                <a:ea typeface="微軟正黑體" panose="020B0604030504040204" pitchFamily="34" charset="-120"/>
              </a:defRPr>
            </a:lvl1pPr>
          </a:lstStyle>
          <a:p>
            <a:r>
              <a:rPr lang="zh-TW" altLang="en-US" dirty="0"/>
              <a:t>分校系上傳審查項目</a:t>
            </a:r>
            <a:r>
              <a:rPr lang="en-US" altLang="zh-TW" dirty="0"/>
              <a:t>PDF</a:t>
            </a:r>
            <a:r>
              <a:rPr lang="zh-TW" altLang="en-US" dirty="0"/>
              <a:t>檔</a:t>
            </a:r>
          </a:p>
        </p:txBody>
      </p:sp>
      <p:sp>
        <p:nvSpPr>
          <p:cNvPr id="26" name="文字方塊 25"/>
          <p:cNvSpPr txBox="1"/>
          <p:nvPr/>
        </p:nvSpPr>
        <p:spPr>
          <a:xfrm>
            <a:off x="2444130" y="1268760"/>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上傳</a:t>
            </a:r>
            <a:r>
              <a:rPr lang="zh-TW" altLang="en-US" dirty="0" smtClean="0">
                <a:solidFill>
                  <a:prstClr val="black"/>
                </a:solidFill>
                <a:latin typeface="微軟正黑體" panose="020B0604030504040204" pitchFamily="34" charset="-120"/>
                <a:ea typeface="微軟正黑體" panose="020B0604030504040204" pitchFamily="34" charset="-120"/>
              </a:rPr>
              <a:t>在校歷年學業成績證明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21</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8" name="文字方塊 47"/>
          <p:cNvSpPr txBox="1"/>
          <p:nvPr/>
        </p:nvSpPr>
        <p:spPr>
          <a:xfrm>
            <a:off x="5459789" y="1268760"/>
            <a:ext cx="461665" cy="4547210"/>
          </a:xfrm>
          <a:prstGeom prst="rect">
            <a:avLst/>
          </a:prstGeom>
          <a:solidFill>
            <a:schemeClr val="accent6">
              <a:lumMod val="20000"/>
              <a:lumOff val="80000"/>
            </a:schemeClr>
          </a:solidFill>
          <a:ln>
            <a:noFill/>
          </a:ln>
        </p:spPr>
        <p:txBody>
          <a:bodyPr vert="eaVert">
            <a:spAutoFit/>
          </a:bodyPr>
          <a:lstStyle>
            <a:defPPr>
              <a:defRPr lang="zh-TW"/>
            </a:defPPr>
            <a:lvl1pPr algn="ctr">
              <a:defRPr>
                <a:solidFill>
                  <a:prstClr val="black"/>
                </a:solidFill>
                <a:latin typeface="微軟正黑體" panose="020B0604030504040204" pitchFamily="34" charset="-120"/>
                <a:ea typeface="微軟正黑體" panose="020B0604030504040204" pitchFamily="34" charset="-120"/>
              </a:defRPr>
            </a:lvl1pPr>
          </a:lstStyle>
          <a:p>
            <a:r>
              <a:rPr lang="zh-TW" altLang="en-US" dirty="0"/>
              <a:t>分校系確定送出</a:t>
            </a:r>
          </a:p>
        </p:txBody>
      </p:sp>
      <p:sp>
        <p:nvSpPr>
          <p:cNvPr id="49" name="文字方塊 48"/>
          <p:cNvSpPr txBox="1"/>
          <p:nvPr/>
        </p:nvSpPr>
        <p:spPr>
          <a:xfrm>
            <a:off x="6202547" y="1268760"/>
            <a:ext cx="461665" cy="4547210"/>
          </a:xfrm>
          <a:prstGeom prst="rect">
            <a:avLst/>
          </a:prstGeom>
          <a:solidFill>
            <a:schemeClr val="accent6">
              <a:lumMod val="20000"/>
              <a:lumOff val="80000"/>
            </a:schemeClr>
          </a:solidFill>
          <a:ln>
            <a:noFill/>
          </a:ln>
        </p:spPr>
        <p:txBody>
          <a:bodyPr vert="eaVert">
            <a:spAutoFit/>
          </a:bodyPr>
          <a:lstStyle>
            <a:defPPr>
              <a:defRPr lang="zh-TW"/>
            </a:defPPr>
            <a:lvl1pPr algn="ctr">
              <a:defRPr>
                <a:solidFill>
                  <a:prstClr val="black"/>
                </a:solidFill>
                <a:latin typeface="微軟正黑體" panose="020B0604030504040204" pitchFamily="34" charset="-120"/>
                <a:ea typeface="微軟正黑體" panose="020B0604030504040204" pitchFamily="34" charset="-120"/>
              </a:defRPr>
            </a:lvl1pPr>
          </a:lstStyle>
          <a:p>
            <a:r>
              <a:rPr lang="zh-TW" altLang="en-US" dirty="0"/>
              <a:t>檢視並儲存上傳</a:t>
            </a:r>
            <a:r>
              <a:rPr lang="en-US" altLang="zh-TW" dirty="0"/>
              <a:t>PDF</a:t>
            </a:r>
            <a:r>
              <a:rPr lang="zh-TW" altLang="en-US" dirty="0"/>
              <a:t>檔</a:t>
            </a:r>
          </a:p>
        </p:txBody>
      </p:sp>
      <p:sp>
        <p:nvSpPr>
          <p:cNvPr id="50" name="文字方塊 49"/>
          <p:cNvSpPr txBox="1"/>
          <p:nvPr/>
        </p:nvSpPr>
        <p:spPr>
          <a:xfrm>
            <a:off x="6945305" y="1268760"/>
            <a:ext cx="461665" cy="4547210"/>
          </a:xfrm>
          <a:prstGeom prst="rect">
            <a:avLst/>
          </a:prstGeom>
          <a:solidFill>
            <a:schemeClr val="accent6">
              <a:lumMod val="20000"/>
              <a:lumOff val="80000"/>
            </a:schemeClr>
          </a:solidFill>
          <a:ln>
            <a:noFill/>
          </a:ln>
        </p:spPr>
        <p:txBody>
          <a:bodyPr vert="eaVert">
            <a:spAutoFit/>
          </a:bodyPr>
          <a:lstStyle>
            <a:defPPr>
              <a:defRPr lang="zh-TW"/>
            </a:defPPr>
            <a:lvl1pPr algn="ctr">
              <a:defRPr>
                <a:solidFill>
                  <a:prstClr val="black"/>
                </a:solidFill>
                <a:latin typeface="微軟正黑體" panose="020B0604030504040204" pitchFamily="34" charset="-120"/>
                <a:ea typeface="微軟正黑體" panose="020B0604030504040204" pitchFamily="34" charset="-120"/>
              </a:defRPr>
            </a:lvl1pPr>
          </a:lstStyle>
          <a:p>
            <a:r>
              <a:rPr lang="zh-TW" altLang="en-US" dirty="0"/>
              <a:t>列印報表</a:t>
            </a:r>
            <a:r>
              <a:rPr lang="en-US" altLang="zh-TW" dirty="0"/>
              <a:t>(</a:t>
            </a:r>
            <a:r>
              <a:rPr lang="zh-TW" altLang="en-US" dirty="0"/>
              <a:t>繳費</a:t>
            </a:r>
            <a:r>
              <a:rPr lang="en-US" altLang="zh-TW" dirty="0"/>
              <a:t>)</a:t>
            </a:r>
            <a:endParaRPr lang="zh-TW" altLang="en-US" dirty="0"/>
          </a:p>
        </p:txBody>
      </p:sp>
      <p:sp>
        <p:nvSpPr>
          <p:cNvPr id="51" name="文字方塊 50"/>
          <p:cNvSpPr txBox="1"/>
          <p:nvPr/>
        </p:nvSpPr>
        <p:spPr>
          <a:xfrm>
            <a:off x="8430817" y="1268760"/>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各招生委員學校進行</a:t>
            </a:r>
            <a:r>
              <a:rPr lang="zh-TW" altLang="en-US" dirty="0">
                <a:solidFill>
                  <a:prstClr val="black"/>
                </a:solidFill>
                <a:latin typeface="微軟正黑體" panose="020B0604030504040204" pitchFamily="34" charset="-120"/>
                <a:ea typeface="微軟正黑體" panose="020B0604030504040204" pitchFamily="34" charset="-120"/>
              </a:rPr>
              <a:t>第二階段指定項目甄試</a:t>
            </a:r>
          </a:p>
        </p:txBody>
      </p:sp>
      <p:sp>
        <p:nvSpPr>
          <p:cNvPr id="38" name="文字方塊 37"/>
          <p:cNvSpPr txBox="1"/>
          <p:nvPr/>
        </p:nvSpPr>
        <p:spPr>
          <a:xfrm>
            <a:off x="7688063" y="1268760"/>
            <a:ext cx="461665" cy="4547210"/>
          </a:xfrm>
          <a:prstGeom prst="rect">
            <a:avLst/>
          </a:prstGeom>
          <a:solidFill>
            <a:schemeClr val="accent6">
              <a:lumMod val="20000"/>
              <a:lumOff val="80000"/>
            </a:schemeClr>
          </a:solidFill>
          <a:ln>
            <a:noFill/>
          </a:ln>
        </p:spPr>
        <p:txBody>
          <a:bodyPr vert="eaVert">
            <a:spAutoFit/>
          </a:bodyPr>
          <a:lstStyle>
            <a:defPPr>
              <a:defRPr lang="zh-TW"/>
            </a:defPPr>
            <a:lvl1pPr algn="ctr">
              <a:defRPr>
                <a:solidFill>
                  <a:prstClr val="black"/>
                </a:solidFill>
                <a:latin typeface="微軟正黑體" panose="020B0604030504040204" pitchFamily="34" charset="-120"/>
                <a:ea typeface="微軟正黑體" panose="020B0604030504040204" pitchFamily="34" charset="-120"/>
              </a:defRPr>
            </a:lvl1pPr>
          </a:lstStyle>
          <a:p>
            <a:r>
              <a:rPr lang="zh-TW" altLang="en-US" dirty="0"/>
              <a:t>上傳繳費證明</a:t>
            </a:r>
          </a:p>
        </p:txBody>
      </p:sp>
      <p:sp>
        <p:nvSpPr>
          <p:cNvPr id="43" name="文字方塊 42"/>
          <p:cNvSpPr txBox="1"/>
          <p:nvPr/>
        </p:nvSpPr>
        <p:spPr>
          <a:xfrm>
            <a:off x="1671364" y="1268760"/>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確認基本資料</a:t>
            </a:r>
            <a:r>
              <a:rPr lang="zh-TW" altLang="en-US" dirty="0">
                <a:solidFill>
                  <a:srgbClr val="FF0000"/>
                </a:solidFill>
                <a:latin typeface="微軟正黑體" panose="020B0604030504040204" pitchFamily="34" charset="-120"/>
                <a:ea typeface="微軟正黑體" panose="020B0604030504040204" pitchFamily="34" charset="-120"/>
              </a:rPr>
              <a:t>（表Ａ</a:t>
            </a:r>
            <a:r>
              <a:rPr lang="en-US" altLang="zh-TW" dirty="0">
                <a:solidFill>
                  <a:srgbClr val="FF0000"/>
                </a:solidFill>
                <a:latin typeface="微軟正黑體" panose="020B0604030504040204" pitchFamily="34" charset="-120"/>
                <a:ea typeface="微軟正黑體" panose="020B0604030504040204" pitchFamily="34" charset="-120"/>
              </a:rPr>
              <a:t>20</a:t>
            </a:r>
            <a:r>
              <a:rPr lang="zh-TW" altLang="en-US" dirty="0">
                <a:solidFill>
                  <a:srgbClr val="FF0000"/>
                </a:solidFill>
                <a:latin typeface="微軟正黑體" panose="020B0604030504040204" pitchFamily="34" charset="-120"/>
                <a:ea typeface="微軟正黑體" panose="020B0604030504040204" pitchFamily="34" charset="-120"/>
              </a:rPr>
              <a:t>）</a:t>
            </a:r>
          </a:p>
        </p:txBody>
      </p:sp>
      <p:cxnSp>
        <p:nvCxnSpPr>
          <p:cNvPr id="12" name="直線單箭頭接點 11"/>
          <p:cNvCxnSpPr>
            <a:stCxn id="5" idx="3"/>
            <a:endCxn id="6" idx="1"/>
          </p:cNvCxnSpPr>
          <p:nvPr/>
        </p:nvCxnSpPr>
        <p:spPr>
          <a:xfrm>
            <a:off x="647513" y="3536760"/>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6" idx="3"/>
            <a:endCxn id="43" idx="1"/>
          </p:cNvCxnSpPr>
          <p:nvPr/>
        </p:nvCxnSpPr>
        <p:spPr>
          <a:xfrm>
            <a:off x="1390271" y="3536760"/>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43" idx="3"/>
            <a:endCxn id="26" idx="1"/>
          </p:cNvCxnSpPr>
          <p:nvPr/>
        </p:nvCxnSpPr>
        <p:spPr>
          <a:xfrm>
            <a:off x="2163037" y="3536760"/>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stCxn id="26" idx="3"/>
            <a:endCxn id="8" idx="1"/>
          </p:cNvCxnSpPr>
          <p:nvPr/>
        </p:nvCxnSpPr>
        <p:spPr>
          <a:xfrm>
            <a:off x="2935803" y="3536760"/>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8" idx="3"/>
            <a:endCxn id="7" idx="1"/>
          </p:cNvCxnSpPr>
          <p:nvPr/>
        </p:nvCxnSpPr>
        <p:spPr>
          <a:xfrm>
            <a:off x="3708569" y="3536760"/>
            <a:ext cx="281093" cy="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7" idx="3"/>
            <a:endCxn id="9" idx="1"/>
          </p:cNvCxnSpPr>
          <p:nvPr/>
        </p:nvCxnSpPr>
        <p:spPr>
          <a:xfrm>
            <a:off x="4451327" y="3537298"/>
            <a:ext cx="265704" cy="7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9" idx="3"/>
            <a:endCxn id="48" idx="1"/>
          </p:cNvCxnSpPr>
          <p:nvPr/>
        </p:nvCxnSpPr>
        <p:spPr>
          <a:xfrm flipV="1">
            <a:off x="5178696" y="3542365"/>
            <a:ext cx="281093" cy="2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48" idx="3"/>
            <a:endCxn id="49" idx="1"/>
          </p:cNvCxnSpPr>
          <p:nvPr/>
        </p:nvCxnSpPr>
        <p:spPr>
          <a:xfrm>
            <a:off x="5921454" y="3542365"/>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49" idx="3"/>
            <a:endCxn id="50" idx="1"/>
          </p:cNvCxnSpPr>
          <p:nvPr/>
        </p:nvCxnSpPr>
        <p:spPr>
          <a:xfrm>
            <a:off x="6664212" y="3542365"/>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50" idx="3"/>
            <a:endCxn id="38" idx="1"/>
          </p:cNvCxnSpPr>
          <p:nvPr/>
        </p:nvCxnSpPr>
        <p:spPr>
          <a:xfrm>
            <a:off x="7406970" y="3542365"/>
            <a:ext cx="281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8" idx="3"/>
            <a:endCxn id="51" idx="1"/>
          </p:cNvCxnSpPr>
          <p:nvPr/>
        </p:nvCxnSpPr>
        <p:spPr>
          <a:xfrm flipV="1">
            <a:off x="8149728" y="3537298"/>
            <a:ext cx="281089" cy="5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7937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6</a:t>
            </a:fld>
            <a:endParaRPr lang="en-US" altLang="zh-TW"/>
          </a:p>
        </p:txBody>
      </p:sp>
      <p:sp>
        <p:nvSpPr>
          <p:cNvPr id="10" name="標題 1"/>
          <p:cNvSpPr>
            <a:spLocks noGrp="1"/>
          </p:cNvSpPr>
          <p:nvPr>
            <p:ph type="title"/>
          </p:nvPr>
        </p:nvSpPr>
        <p:spPr>
          <a:xfrm>
            <a:off x="0" y="260350"/>
            <a:ext cx="8229600" cy="633413"/>
          </a:xfrm>
        </p:spPr>
        <p:txBody>
          <a:bodyPr/>
          <a:lstStyle/>
          <a:p>
            <a:pPr eaLnBrk="1" hangingPunct="1"/>
            <a:r>
              <a:rPr lang="zh-TW" altLang="en-US" sz="3200" dirty="0">
                <a:solidFill>
                  <a:schemeClr val="tx1"/>
                </a:solidFill>
                <a:latin typeface="+mn-ea"/>
                <a:ea typeface="+mn-ea"/>
              </a:rPr>
              <a:t>貳、招生簡章查詢系統</a:t>
            </a:r>
            <a:r>
              <a:rPr lang="en-US" altLang="zh-TW" sz="3200" dirty="0">
                <a:solidFill>
                  <a:schemeClr val="tx1"/>
                </a:solidFill>
                <a:latin typeface="+mn-ea"/>
                <a:ea typeface="+mn-ea"/>
              </a:rPr>
              <a:t>-</a:t>
            </a:r>
            <a:r>
              <a:rPr lang="zh-TW" altLang="en-US" sz="3200" dirty="0">
                <a:solidFill>
                  <a:schemeClr val="tx1"/>
                </a:solidFill>
                <a:latin typeface="+mn-ea"/>
                <a:ea typeface="+mn-ea"/>
              </a:rPr>
              <a:t>技優保送</a:t>
            </a:r>
          </a:p>
        </p:txBody>
      </p:sp>
      <p:pic>
        <p:nvPicPr>
          <p:cNvPr id="2" name="圖片 1"/>
          <p:cNvPicPr>
            <a:picLocks noChangeAspect="1"/>
          </p:cNvPicPr>
          <p:nvPr/>
        </p:nvPicPr>
        <p:blipFill>
          <a:blip r:embed="rId3" cstate="print"/>
          <a:stretch>
            <a:fillRect/>
          </a:stretch>
        </p:blipFill>
        <p:spPr>
          <a:xfrm>
            <a:off x="503548" y="884270"/>
            <a:ext cx="5076564" cy="2693239"/>
          </a:xfrm>
          <a:prstGeom prst="rect">
            <a:avLst/>
          </a:prstGeom>
        </p:spPr>
      </p:pic>
      <p:pic>
        <p:nvPicPr>
          <p:cNvPr id="7" name="圖片 6"/>
          <p:cNvPicPr>
            <a:picLocks noChangeAspect="1"/>
          </p:cNvPicPr>
          <p:nvPr/>
        </p:nvPicPr>
        <p:blipFill>
          <a:blip r:embed="rId4" cstate="print"/>
          <a:stretch>
            <a:fillRect/>
          </a:stretch>
        </p:blipFill>
        <p:spPr>
          <a:xfrm>
            <a:off x="2843808" y="3577510"/>
            <a:ext cx="6192688" cy="2701354"/>
          </a:xfrm>
          <a:prstGeom prst="rect">
            <a:avLst/>
          </a:prstGeom>
        </p:spPr>
      </p:pic>
    </p:spTree>
    <p:extLst>
      <p:ext uri="{BB962C8B-B14F-4D97-AF65-F5344CB8AC3E}">
        <p14:creationId xmlns:p14="http://schemas.microsoft.com/office/powerpoint/2010/main" xmlns="" val="654168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stretch>
            <a:fillRect/>
          </a:stretch>
        </p:blipFill>
        <p:spPr>
          <a:xfrm>
            <a:off x="-20464" y="1729852"/>
            <a:ext cx="9144000" cy="5131109"/>
          </a:xfrm>
          <a:prstGeom prst="rect">
            <a:avLst/>
          </a:prstGeom>
        </p:spPr>
      </p:pic>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60</a:t>
            </a:fld>
            <a:endParaRPr lang="zh-TW" altLang="en-US">
              <a:solidFill>
                <a:prstClr val="black"/>
              </a:solidFill>
            </a:endParaRPr>
          </a:p>
        </p:txBody>
      </p:sp>
      <p:sp>
        <p:nvSpPr>
          <p:cNvPr id="3" name="矩形 2"/>
          <p:cNvSpPr/>
          <p:nvPr/>
        </p:nvSpPr>
        <p:spPr>
          <a:xfrm>
            <a:off x="6841722" y="2323941"/>
            <a:ext cx="538590" cy="118079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843808" y="3717033"/>
            <a:ext cx="2140157"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乘號 7"/>
          <p:cNvSpPr/>
          <p:nvPr/>
        </p:nvSpPr>
        <p:spPr>
          <a:xfrm>
            <a:off x="2301248" y="3520178"/>
            <a:ext cx="576064" cy="50032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五角星形 9"/>
          <p:cNvSpPr/>
          <p:nvPr/>
        </p:nvSpPr>
        <p:spPr>
          <a:xfrm>
            <a:off x="6861878" y="1841213"/>
            <a:ext cx="425125" cy="40710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p:cNvSpPr txBox="1">
            <a:spLocks/>
          </p:cNvSpPr>
          <p:nvPr/>
        </p:nvSpPr>
        <p:spPr bwMode="auto">
          <a:xfrm>
            <a:off x="31844" y="178383"/>
            <a:ext cx="8932643"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dirty="0">
                <a:solidFill>
                  <a:srgbClr val="7030A0"/>
                </a:solidFill>
                <a:latin typeface="+mn-ea"/>
              </a:rPr>
              <a:t>-</a:t>
            </a:r>
            <a:r>
              <a:rPr lang="zh-TW" altLang="en-US" dirty="0">
                <a:solidFill>
                  <a:srgbClr val="7030A0"/>
                </a:solidFill>
                <a:latin typeface="+mn-ea"/>
              </a:rPr>
              <a:t>第二階段報名</a:t>
            </a:r>
            <a:r>
              <a:rPr lang="en-US" altLang="zh-TW" dirty="0">
                <a:solidFill>
                  <a:srgbClr val="7030A0"/>
                </a:solidFill>
                <a:latin typeface="+mn-ea"/>
              </a:rPr>
              <a:t>-</a:t>
            </a:r>
            <a:r>
              <a:rPr lang="zh-TW" altLang="zh-TW" dirty="0">
                <a:solidFill>
                  <a:srgbClr val="7030A0"/>
                </a:solidFill>
                <a:latin typeface="+mn-ea"/>
              </a:rPr>
              <a:t>證照或得獎加分</a:t>
            </a:r>
            <a:endParaRPr lang="zh-TW" altLang="en-US" dirty="0">
              <a:solidFill>
                <a:srgbClr val="7030A0"/>
              </a:solidFill>
              <a:latin typeface="+mn-ea"/>
            </a:endParaRPr>
          </a:p>
        </p:txBody>
      </p:sp>
      <p:sp>
        <p:nvSpPr>
          <p:cNvPr id="11" name="內容版面配置區 2"/>
          <p:cNvSpPr txBox="1">
            <a:spLocks/>
          </p:cNvSpPr>
          <p:nvPr/>
        </p:nvSpPr>
        <p:spPr>
          <a:xfrm>
            <a:off x="107504" y="818285"/>
            <a:ext cx="8999175" cy="898548"/>
          </a:xfrm>
          <a:prstGeom prst="rect">
            <a:avLst/>
          </a:prstGeom>
          <a:solidFill>
            <a:srgbClr val="0070C0"/>
          </a:solidFill>
          <a:ln>
            <a:solidFill>
              <a:schemeClr val="bg1"/>
            </a:solidFill>
          </a:ln>
        </p:spPr>
        <p:style>
          <a:lnRef idx="2">
            <a:schemeClr val="accent6"/>
          </a:lnRef>
          <a:fillRef idx="1">
            <a:schemeClr val="lt1"/>
          </a:fillRef>
          <a:effectRef idx="0">
            <a:schemeClr val="accent6"/>
          </a:effectRef>
          <a:fontRef idx="minor">
            <a:schemeClr val="dk1"/>
          </a:fontRef>
        </p:style>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zh-TW" altLang="zh-TW" sz="1600" b="1" kern="0" dirty="0" smtClean="0">
                <a:solidFill>
                  <a:schemeClr val="bg1"/>
                </a:solidFill>
              </a:rPr>
              <a:t>此項證照或得獎加分採計由各甄選學校自訂</a:t>
            </a:r>
            <a:endParaRPr lang="en-US" altLang="zh-TW" sz="1600" b="1" kern="0" dirty="0" smtClean="0">
              <a:solidFill>
                <a:schemeClr val="bg1"/>
              </a:solidFill>
            </a:endParaRPr>
          </a:p>
          <a:p>
            <a:pPr marL="0" indent="0">
              <a:buNone/>
              <a:defRPr/>
            </a:pPr>
            <a:r>
              <a:rPr lang="zh-TW" altLang="zh-TW" sz="1600" b="1" kern="0" dirty="0" smtClean="0">
                <a:solidFill>
                  <a:schemeClr val="bg1"/>
                </a:solidFill>
              </a:rPr>
              <a:t>明訂於「各校系科</a:t>
            </a:r>
            <a:r>
              <a:rPr lang="en-US" altLang="zh-TW" sz="1600" b="1" kern="0" dirty="0" smtClean="0">
                <a:solidFill>
                  <a:schemeClr val="bg1"/>
                </a:solidFill>
              </a:rPr>
              <a:t>(</a:t>
            </a:r>
            <a:r>
              <a:rPr lang="zh-TW" altLang="zh-TW" sz="1600" b="1" kern="0" dirty="0" smtClean="0">
                <a:solidFill>
                  <a:schemeClr val="bg1"/>
                </a:solidFill>
              </a:rPr>
              <a:t>組</a:t>
            </a:r>
            <a:r>
              <a:rPr lang="en-US" altLang="zh-TW" sz="1600" b="1" kern="0" dirty="0" smtClean="0">
                <a:solidFill>
                  <a:schemeClr val="bg1"/>
                </a:solidFill>
              </a:rPr>
              <a:t>)</a:t>
            </a:r>
            <a:r>
              <a:rPr lang="zh-TW" altLang="zh-TW" sz="1600" b="1" kern="0" dirty="0" smtClean="0">
                <a:solidFill>
                  <a:schemeClr val="bg1"/>
                </a:solidFill>
              </a:rPr>
              <a:t>、學程甄選辦法」之「證照或得獎加分」欄</a:t>
            </a:r>
            <a:endParaRPr lang="zh-TW" altLang="en-US" sz="1600" b="1" kern="0" dirty="0" smtClean="0">
              <a:solidFill>
                <a:schemeClr val="bg1"/>
              </a:solidFill>
            </a:endParaRPr>
          </a:p>
          <a:p>
            <a:pPr marL="0" indent="0">
              <a:buNone/>
              <a:defRPr/>
            </a:pPr>
            <a:r>
              <a:rPr lang="zh-TW" altLang="en-US" sz="1600" b="1" kern="0" dirty="0" smtClean="0">
                <a:solidFill>
                  <a:schemeClr val="bg1"/>
                </a:solidFill>
              </a:rPr>
              <a:t>考生於第二階段報名時，將證照或得獎加分證明</a:t>
            </a:r>
            <a:r>
              <a:rPr lang="en-US" altLang="zh-TW" sz="1600" b="1" kern="0" dirty="0" smtClean="0">
                <a:solidFill>
                  <a:schemeClr val="bg1"/>
                </a:solidFill>
              </a:rPr>
              <a:t>(PDF</a:t>
            </a:r>
            <a:r>
              <a:rPr lang="zh-TW" altLang="en-US" sz="1600" b="1" kern="0" dirty="0" smtClean="0">
                <a:solidFill>
                  <a:schemeClr val="bg1"/>
                </a:solidFill>
              </a:rPr>
              <a:t>檔案</a:t>
            </a:r>
            <a:r>
              <a:rPr lang="en-US" altLang="zh-TW" sz="1600" b="1" kern="0" dirty="0" smtClean="0">
                <a:solidFill>
                  <a:schemeClr val="bg1"/>
                </a:solidFill>
              </a:rPr>
              <a:t>)</a:t>
            </a:r>
            <a:r>
              <a:rPr lang="zh-TW" altLang="en-US" sz="1600" b="1" kern="0" dirty="0" smtClean="0">
                <a:solidFill>
                  <a:schemeClr val="bg1"/>
                </a:solidFill>
              </a:rPr>
              <a:t>完成網路上傳</a:t>
            </a:r>
            <a:endParaRPr lang="zh-TW" altLang="en-US" sz="1600" b="1" kern="0" dirty="0">
              <a:solidFill>
                <a:schemeClr val="bg1"/>
              </a:solidFill>
            </a:endParaRPr>
          </a:p>
        </p:txBody>
      </p:sp>
    </p:spTree>
    <p:extLst>
      <p:ext uri="{BB962C8B-B14F-4D97-AF65-F5344CB8AC3E}">
        <p14:creationId xmlns:p14="http://schemas.microsoft.com/office/powerpoint/2010/main" xmlns="" val="2582606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mn-ea"/>
                <a:ea typeface="+mn-ea"/>
              </a:rPr>
              <a:pPr/>
              <a:t>61</a:t>
            </a:fld>
            <a:endParaRPr lang="zh-TW" altLang="en-US">
              <a:solidFill>
                <a:prstClr val="black"/>
              </a:solidFill>
              <a:latin typeface="+mn-ea"/>
              <a:ea typeface="+mn-ea"/>
            </a:endParaRPr>
          </a:p>
        </p:txBody>
      </p:sp>
      <p:pic>
        <p:nvPicPr>
          <p:cNvPr id="3" name="圖片 2"/>
          <p:cNvPicPr>
            <a:picLocks noChangeAspect="1"/>
          </p:cNvPicPr>
          <p:nvPr/>
        </p:nvPicPr>
        <p:blipFill>
          <a:blip r:embed="rId2" cstate="print"/>
          <a:stretch>
            <a:fillRect/>
          </a:stretch>
        </p:blipFill>
        <p:spPr>
          <a:xfrm>
            <a:off x="4458325" y="3250271"/>
            <a:ext cx="4237712" cy="2744010"/>
          </a:xfrm>
          <a:prstGeom prst="rect">
            <a:avLst/>
          </a:prstGeom>
        </p:spPr>
      </p:pic>
      <p:sp>
        <p:nvSpPr>
          <p:cNvPr id="5" name="矩形 4"/>
          <p:cNvSpPr/>
          <p:nvPr/>
        </p:nvSpPr>
        <p:spPr>
          <a:xfrm>
            <a:off x="4200917" y="2928901"/>
            <a:ext cx="4752528"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mn-ea"/>
                <a:ea typeface="+mn-ea"/>
              </a:rPr>
              <a:t>玖、甄選群</a:t>
            </a:r>
            <a:r>
              <a:rPr lang="en-US" altLang="zh-TW" sz="1200" kern="0" dirty="0">
                <a:latin typeface="+mn-ea"/>
                <a:ea typeface="+mn-ea"/>
              </a:rPr>
              <a:t>(</a:t>
            </a:r>
            <a:r>
              <a:rPr lang="zh-TW" altLang="zh-TW" sz="1200" kern="0" dirty="0">
                <a:latin typeface="+mn-ea"/>
                <a:ea typeface="+mn-ea"/>
              </a:rPr>
              <a:t>類</a:t>
            </a:r>
            <a:r>
              <a:rPr lang="en-US" altLang="zh-TW" sz="1200" kern="0" dirty="0">
                <a:latin typeface="+mn-ea"/>
                <a:ea typeface="+mn-ea"/>
              </a:rPr>
              <a:t>)</a:t>
            </a:r>
            <a:r>
              <a:rPr lang="zh-TW" altLang="zh-TW" sz="1200" kern="0" dirty="0">
                <a:latin typeface="+mn-ea"/>
                <a:ea typeface="+mn-ea"/>
              </a:rPr>
              <a:t>別及技藝技能競賽優勝及技術士職種</a:t>
            </a:r>
            <a:r>
              <a:rPr lang="en-US" altLang="zh-TW" sz="1200" kern="0" dirty="0">
                <a:latin typeface="+mn-ea"/>
                <a:ea typeface="+mn-ea"/>
              </a:rPr>
              <a:t>(</a:t>
            </a:r>
            <a:r>
              <a:rPr lang="zh-TW" altLang="zh-TW" sz="1200" kern="0" dirty="0">
                <a:latin typeface="+mn-ea"/>
                <a:ea typeface="+mn-ea"/>
              </a:rPr>
              <a:t>類</a:t>
            </a:r>
            <a:r>
              <a:rPr lang="en-US" altLang="zh-TW" sz="1200" kern="0" dirty="0">
                <a:latin typeface="+mn-ea"/>
                <a:ea typeface="+mn-ea"/>
              </a:rPr>
              <a:t>)</a:t>
            </a:r>
            <a:r>
              <a:rPr lang="zh-TW" altLang="zh-TW" sz="1200" kern="0" dirty="0">
                <a:latin typeface="+mn-ea"/>
                <a:ea typeface="+mn-ea"/>
              </a:rPr>
              <a:t>別對照表</a:t>
            </a:r>
            <a:endParaRPr lang="zh-TW" altLang="zh-TW" sz="1200" b="1" kern="2600" dirty="0">
              <a:effectLst/>
              <a:latin typeface="+mn-ea"/>
              <a:ea typeface="+mn-ea"/>
            </a:endParaRPr>
          </a:p>
        </p:txBody>
      </p:sp>
      <p:sp>
        <p:nvSpPr>
          <p:cNvPr id="6" name="矩形 5"/>
          <p:cNvSpPr/>
          <p:nvPr/>
        </p:nvSpPr>
        <p:spPr>
          <a:xfrm>
            <a:off x="81271" y="807007"/>
            <a:ext cx="8892480" cy="1685077"/>
          </a:xfrm>
          <a:prstGeom prst="rect">
            <a:avLst/>
          </a:prstGeom>
        </p:spPr>
        <p:txBody>
          <a:bodyPr wrap="square">
            <a:spAutoFit/>
          </a:bodyPr>
          <a:lstStyle/>
          <a:p>
            <a:pPr marL="342900" indent="-342900" algn="just">
              <a:lnSpc>
                <a:spcPct val="115000"/>
              </a:lnSpc>
              <a:spcAft>
                <a:spcPts val="0"/>
              </a:spcAft>
              <a:buFont typeface="+mj-lt"/>
              <a:buAutoNum type="arabicPeriod"/>
            </a:pPr>
            <a:r>
              <a:rPr lang="zh-TW" altLang="zh-TW" b="1" dirty="0">
                <a:solidFill>
                  <a:srgbClr val="FF0000"/>
                </a:solidFill>
                <a:latin typeface="+mn-ea"/>
                <a:ea typeface="+mn-ea"/>
              </a:rPr>
              <a:t>本項目係指甄選總成績所採計之證照或得獎加分，非指備審資料中之競賽獲獎或證照證明。</a:t>
            </a:r>
            <a:endParaRPr lang="zh-TW" altLang="zh-TW" dirty="0">
              <a:solidFill>
                <a:srgbClr val="FF0000"/>
              </a:solidFill>
              <a:latin typeface="+mn-ea"/>
              <a:ea typeface="+mn-ea"/>
            </a:endParaRPr>
          </a:p>
          <a:p>
            <a:pPr marL="342900" lvl="0" indent="-342900" algn="just">
              <a:lnSpc>
                <a:spcPct val="115000"/>
              </a:lnSpc>
              <a:spcAft>
                <a:spcPts val="0"/>
              </a:spcAft>
              <a:buFont typeface="+mj-lt"/>
              <a:buAutoNum type="arabicPeriod"/>
            </a:pPr>
            <a:r>
              <a:rPr lang="zh-TW" altLang="zh-TW" kern="0" dirty="0" smtClean="0">
                <a:latin typeface="+mn-ea"/>
                <a:ea typeface="+mn-ea"/>
              </a:rPr>
              <a:t>若</a:t>
            </a:r>
            <a:r>
              <a:rPr lang="zh-TW" altLang="zh-TW" kern="0" dirty="0">
                <a:latin typeface="+mn-ea"/>
                <a:ea typeface="+mn-ea"/>
              </a:rPr>
              <a:t>考生持有</a:t>
            </a:r>
            <a:r>
              <a:rPr lang="en-US" altLang="zh-TW" kern="0" dirty="0">
                <a:latin typeface="+mn-ea"/>
                <a:ea typeface="+mn-ea"/>
              </a:rPr>
              <a:t>2</a:t>
            </a:r>
            <a:r>
              <a:rPr lang="zh-TW" altLang="zh-TW" kern="0" dirty="0">
                <a:latin typeface="+mn-ea"/>
                <a:ea typeface="+mn-ea"/>
              </a:rPr>
              <a:t>種以上符合本簡章所訂「甄選群（類）別及技藝技競賽優勝及技術士職種（類）別對照表」加分優待採認之技藝技能競賽得獎證明或技術士證，</a:t>
            </a:r>
            <a:r>
              <a:rPr lang="zh-TW" altLang="zh-TW" kern="0" dirty="0" smtClean="0">
                <a:latin typeface="+mn-ea"/>
                <a:ea typeface="+mn-ea"/>
              </a:rPr>
              <a:t>應</a:t>
            </a:r>
            <a:r>
              <a:rPr lang="en-US" altLang="zh-TW" kern="0" dirty="0" smtClean="0">
                <a:latin typeface="+mn-ea"/>
                <a:ea typeface="+mn-ea"/>
              </a:rPr>
              <a:t/>
            </a:r>
            <a:br>
              <a:rPr lang="en-US" altLang="zh-TW" kern="0" dirty="0" smtClean="0">
                <a:latin typeface="+mn-ea"/>
                <a:ea typeface="+mn-ea"/>
              </a:rPr>
            </a:br>
            <a:r>
              <a:rPr lang="zh-TW" altLang="zh-TW" b="1" kern="0" dirty="0" smtClean="0">
                <a:solidFill>
                  <a:srgbClr val="FF0000"/>
                </a:solidFill>
                <a:latin typeface="+mn-ea"/>
                <a:ea typeface="+mn-ea"/>
              </a:rPr>
              <a:t>選擇</a:t>
            </a:r>
            <a:r>
              <a:rPr lang="en-US" altLang="zh-TW" b="1" kern="0" dirty="0">
                <a:solidFill>
                  <a:srgbClr val="FF0000"/>
                </a:solidFill>
                <a:latin typeface="+mn-ea"/>
                <a:ea typeface="+mn-ea"/>
              </a:rPr>
              <a:t>1</a:t>
            </a:r>
            <a:r>
              <a:rPr lang="zh-TW" altLang="zh-TW" b="1" kern="0" dirty="0">
                <a:solidFill>
                  <a:srgbClr val="FF0000"/>
                </a:solidFill>
                <a:latin typeface="+mn-ea"/>
                <a:ea typeface="+mn-ea"/>
              </a:rPr>
              <a:t>項對加分最有利之證明文件</a:t>
            </a:r>
            <a:r>
              <a:rPr lang="zh-TW" altLang="zh-TW" kern="0" dirty="0">
                <a:latin typeface="+mn-ea"/>
                <a:ea typeface="+mn-ea"/>
              </a:rPr>
              <a:t>，作為甄選原始總分加分依據</a:t>
            </a:r>
            <a:r>
              <a:rPr lang="zh-TW" altLang="zh-TW" kern="0" dirty="0" smtClean="0">
                <a:latin typeface="+mn-ea"/>
                <a:ea typeface="+mn-ea"/>
              </a:rPr>
              <a:t>。</a:t>
            </a:r>
            <a:endParaRPr lang="en-US" altLang="zh-TW" kern="0" dirty="0" smtClean="0">
              <a:latin typeface="+mn-ea"/>
              <a:ea typeface="+mn-ea"/>
            </a:endParaRPr>
          </a:p>
        </p:txBody>
      </p:sp>
      <p:sp>
        <p:nvSpPr>
          <p:cNvPr id="8" name="矩形 7"/>
          <p:cNvSpPr/>
          <p:nvPr/>
        </p:nvSpPr>
        <p:spPr>
          <a:xfrm>
            <a:off x="436547" y="2928901"/>
            <a:ext cx="3661153"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smtClean="0">
                <a:latin typeface="+mn-ea"/>
                <a:ea typeface="+mn-ea"/>
              </a:rPr>
              <a:t>競賽</a:t>
            </a:r>
            <a:r>
              <a:rPr lang="zh-TW" altLang="zh-TW" sz="1200" kern="0" dirty="0">
                <a:latin typeface="+mn-ea"/>
                <a:ea typeface="+mn-ea"/>
              </a:rPr>
              <a:t>類別優勝名次及證照等級優待加分標準表</a:t>
            </a:r>
          </a:p>
        </p:txBody>
      </p:sp>
      <p:sp>
        <p:nvSpPr>
          <p:cNvPr id="9" name="流程圖: 換頁接點 8"/>
          <p:cNvSpPr/>
          <p:nvPr/>
        </p:nvSpPr>
        <p:spPr>
          <a:xfrm>
            <a:off x="251520" y="2617288"/>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n-ea"/>
            </a:endParaRPr>
          </a:p>
        </p:txBody>
      </p:sp>
      <p:sp>
        <p:nvSpPr>
          <p:cNvPr id="10" name="流程圖: 換頁接點 9"/>
          <p:cNvSpPr/>
          <p:nvPr/>
        </p:nvSpPr>
        <p:spPr>
          <a:xfrm>
            <a:off x="4230673" y="2590774"/>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1" name="矩形 10"/>
          <p:cNvSpPr/>
          <p:nvPr/>
        </p:nvSpPr>
        <p:spPr>
          <a:xfrm>
            <a:off x="617972" y="2595298"/>
            <a:ext cx="2146742"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mn-ea"/>
                <a:ea typeface="+mn-ea"/>
              </a:rPr>
              <a:t>招生簡章第</a:t>
            </a:r>
            <a:r>
              <a:rPr lang="en-US" altLang="zh-TW" dirty="0" smtClean="0">
                <a:latin typeface="+mn-ea"/>
                <a:ea typeface="+mn-ea"/>
              </a:rPr>
              <a:t>22-23</a:t>
            </a:r>
            <a:r>
              <a:rPr lang="zh-TW" altLang="en-US" dirty="0" smtClean="0">
                <a:latin typeface="+mn-ea"/>
                <a:ea typeface="+mn-ea"/>
              </a:rPr>
              <a:t>頁</a:t>
            </a:r>
            <a:endParaRPr lang="zh-TW" altLang="en-US" dirty="0">
              <a:latin typeface="+mn-ea"/>
              <a:ea typeface="+mn-ea"/>
            </a:endParaRPr>
          </a:p>
        </p:txBody>
      </p:sp>
      <p:sp>
        <p:nvSpPr>
          <p:cNvPr id="12" name="矩形 11"/>
          <p:cNvSpPr/>
          <p:nvPr/>
        </p:nvSpPr>
        <p:spPr>
          <a:xfrm>
            <a:off x="4569741" y="2572438"/>
            <a:ext cx="2146742"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mn-ea"/>
                <a:ea typeface="+mn-ea"/>
              </a:rPr>
              <a:t>招生簡章</a:t>
            </a:r>
            <a:r>
              <a:rPr lang="zh-TW" altLang="en-US" dirty="0" smtClean="0">
                <a:latin typeface="+mn-ea"/>
                <a:ea typeface="+mn-ea"/>
              </a:rPr>
              <a:t>第</a:t>
            </a:r>
            <a:r>
              <a:rPr lang="en-US" altLang="zh-TW" dirty="0" smtClean="0">
                <a:latin typeface="+mn-ea"/>
                <a:ea typeface="+mn-ea"/>
              </a:rPr>
              <a:t>32-45</a:t>
            </a:r>
            <a:r>
              <a:rPr lang="zh-TW" altLang="en-US" dirty="0" smtClean="0">
                <a:latin typeface="+mn-ea"/>
                <a:ea typeface="+mn-ea"/>
              </a:rPr>
              <a:t>頁</a:t>
            </a:r>
            <a:endParaRPr lang="zh-TW" altLang="en-US" dirty="0">
              <a:latin typeface="+mn-ea"/>
              <a:ea typeface="+mn-ea"/>
            </a:endParaRPr>
          </a:p>
        </p:txBody>
      </p:sp>
      <p:grpSp>
        <p:nvGrpSpPr>
          <p:cNvPr id="15" name="群組 14"/>
          <p:cNvGrpSpPr/>
          <p:nvPr/>
        </p:nvGrpSpPr>
        <p:grpSpPr>
          <a:xfrm>
            <a:off x="251520" y="3262083"/>
            <a:ext cx="3816424" cy="2903221"/>
            <a:chOff x="251520" y="3262083"/>
            <a:chExt cx="3816424" cy="2903221"/>
          </a:xfrm>
        </p:grpSpPr>
        <p:pic>
          <p:nvPicPr>
            <p:cNvPr id="7" name="圖片 6"/>
            <p:cNvPicPr>
              <a:picLocks noChangeAspect="1"/>
            </p:cNvPicPr>
            <p:nvPr/>
          </p:nvPicPr>
          <p:blipFill>
            <a:blip r:embed="rId3" cstate="print"/>
            <a:stretch>
              <a:fillRect/>
            </a:stretch>
          </p:blipFill>
          <p:spPr>
            <a:xfrm>
              <a:off x="251520" y="3262083"/>
              <a:ext cx="3816424" cy="2787033"/>
            </a:xfrm>
            <a:prstGeom prst="rect">
              <a:avLst/>
            </a:prstGeom>
          </p:spPr>
        </p:pic>
        <p:sp>
          <p:nvSpPr>
            <p:cNvPr id="14" name="矩形 13"/>
            <p:cNvSpPr/>
            <p:nvPr/>
          </p:nvSpPr>
          <p:spPr>
            <a:xfrm>
              <a:off x="2152112" y="4175368"/>
              <a:ext cx="1908212" cy="1989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grpSp>
      <p:sp>
        <p:nvSpPr>
          <p:cNvPr id="16" name="標題 1"/>
          <p:cNvSpPr txBox="1">
            <a:spLocks/>
          </p:cNvSpPr>
          <p:nvPr/>
        </p:nvSpPr>
        <p:spPr bwMode="auto">
          <a:xfrm>
            <a:off x="31844" y="178383"/>
            <a:ext cx="9436699"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a:solidFill>
                  <a:srgbClr val="7030A0"/>
                </a:solidFill>
                <a:latin typeface="+mn-ea"/>
              </a:rPr>
              <a:t>-</a:t>
            </a:r>
            <a:r>
              <a:rPr lang="zh-TW" altLang="en-US" sz="3200" dirty="0">
                <a:solidFill>
                  <a:srgbClr val="7030A0"/>
                </a:solidFill>
                <a:latin typeface="+mn-ea"/>
              </a:rPr>
              <a:t>第二階段報名</a:t>
            </a:r>
            <a:r>
              <a:rPr lang="en-US" altLang="zh-TW" sz="3200" dirty="0">
                <a:solidFill>
                  <a:srgbClr val="7030A0"/>
                </a:solidFill>
                <a:latin typeface="+mn-ea"/>
              </a:rPr>
              <a:t>-</a:t>
            </a:r>
            <a:r>
              <a:rPr lang="zh-TW" altLang="zh-TW" sz="3200" dirty="0">
                <a:solidFill>
                  <a:srgbClr val="7030A0"/>
                </a:solidFill>
                <a:latin typeface="+mn-ea"/>
              </a:rPr>
              <a:t>證照或得獎加分</a:t>
            </a:r>
            <a:endParaRPr lang="zh-TW" altLang="en-US" sz="3200" dirty="0">
              <a:solidFill>
                <a:srgbClr val="7030A0"/>
              </a:solidFill>
              <a:latin typeface="+mn-ea"/>
            </a:endParaRPr>
          </a:p>
        </p:txBody>
      </p:sp>
    </p:spTree>
    <p:extLst>
      <p:ext uri="{BB962C8B-B14F-4D97-AF65-F5344CB8AC3E}">
        <p14:creationId xmlns:p14="http://schemas.microsoft.com/office/powerpoint/2010/main" xmlns="" val="2537521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p:cNvGraphicFramePr>
            <a:graphicFrameLocks noGrp="1"/>
          </p:cNvGraphicFramePr>
          <p:nvPr>
            <p:ph idx="1"/>
            <p:extLst>
              <p:ext uri="{D42A27DB-BD31-4B8C-83A1-F6EECF244321}">
                <p14:modId xmlns:p14="http://schemas.microsoft.com/office/powerpoint/2010/main" xmlns="" val="3870391076"/>
              </p:ext>
            </p:extLst>
          </p:nvPr>
        </p:nvGraphicFramePr>
        <p:xfrm>
          <a:off x="251520" y="990936"/>
          <a:ext cx="8448949" cy="5678424"/>
        </p:xfrm>
        <a:graphic>
          <a:graphicData uri="http://schemas.openxmlformats.org/drawingml/2006/table">
            <a:tbl>
              <a:tblPr>
                <a:tableStyleId>{5C22544A-7EE6-4342-B048-85BDC9FD1C3A}</a:tableStyleId>
              </a:tblPr>
              <a:tblGrid>
                <a:gridCol w="4379101"/>
                <a:gridCol w="1777249"/>
                <a:gridCol w="2292599"/>
              </a:tblGrid>
              <a:tr h="448455">
                <a:tc>
                  <a:txBody>
                    <a:bodyPr/>
                    <a:lstStyle/>
                    <a:p>
                      <a:pPr algn="ctr">
                        <a:lnSpc>
                          <a:spcPct val="90000"/>
                        </a:lnSpc>
                        <a:spcAft>
                          <a:spcPts val="0"/>
                        </a:spcAft>
                      </a:pPr>
                      <a:r>
                        <a:rPr lang="zh-TW" sz="1800" kern="0" dirty="0">
                          <a:effectLst/>
                        </a:rPr>
                        <a:t>競賽、證照名稱</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90000"/>
                        </a:lnSpc>
                        <a:spcAft>
                          <a:spcPts val="0"/>
                        </a:spcAft>
                      </a:pPr>
                      <a:r>
                        <a:rPr lang="zh-TW" sz="1800" kern="0" dirty="0">
                          <a:effectLst/>
                        </a:rPr>
                        <a:t>競賽優勝名次或證照等級</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90000"/>
                        </a:lnSpc>
                        <a:spcAft>
                          <a:spcPts val="0"/>
                        </a:spcAft>
                      </a:pPr>
                      <a:r>
                        <a:rPr lang="zh-TW" sz="1800" kern="0" dirty="0">
                          <a:effectLst/>
                        </a:rPr>
                        <a:t>優待加分</a:t>
                      </a:r>
                      <a:r>
                        <a:rPr lang="zh-TW" sz="1800" kern="0" dirty="0" smtClean="0">
                          <a:effectLst/>
                        </a:rPr>
                        <a:t>百分比</a:t>
                      </a:r>
                      <a:r>
                        <a:rPr lang="en-US" altLang="zh-TW" sz="1800" kern="0" dirty="0" smtClean="0">
                          <a:effectLst/>
                        </a:rPr>
                        <a:t/>
                      </a:r>
                      <a:br>
                        <a:rPr lang="en-US" altLang="zh-TW" sz="1800" kern="0" dirty="0" smtClean="0">
                          <a:effectLst/>
                        </a:rPr>
                      </a:br>
                      <a:r>
                        <a:rPr lang="en-US" altLang="zh-TW" sz="1800" kern="0" dirty="0" smtClean="0">
                          <a:effectLst/>
                        </a:rPr>
                        <a:t>(</a:t>
                      </a:r>
                      <a:r>
                        <a:rPr lang="zh-TW" altLang="zh-TW" sz="1800" kern="0" dirty="0" smtClean="0">
                          <a:effectLst/>
                        </a:rPr>
                        <a:t>增加甄選原始總分</a:t>
                      </a:r>
                      <a:r>
                        <a:rPr lang="en-US" altLang="zh-TW" sz="1800" kern="0" dirty="0" smtClean="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r>
              <a:tr h="224227">
                <a:tc rowSpan="2">
                  <a:txBody>
                    <a:bodyPr/>
                    <a:lstStyle/>
                    <a:p>
                      <a:pPr algn="just">
                        <a:lnSpc>
                          <a:spcPct val="90000"/>
                        </a:lnSpc>
                        <a:spcAft>
                          <a:spcPts val="0"/>
                        </a:spcAft>
                      </a:pPr>
                      <a:r>
                        <a:rPr lang="zh-TW" sz="1800" kern="0" dirty="0">
                          <a:effectLst/>
                        </a:rPr>
                        <a:t>國際技能</a:t>
                      </a:r>
                      <a:r>
                        <a:rPr lang="zh-TW" sz="1800" kern="0" dirty="0" smtClean="0">
                          <a:effectLst/>
                        </a:rPr>
                        <a:t>競賽</a:t>
                      </a:r>
                      <a:r>
                        <a:rPr lang="zh-TW" altLang="en-US" sz="1800" kern="0" dirty="0" smtClean="0">
                          <a:effectLst/>
                        </a:rPr>
                        <a:t>、</a:t>
                      </a:r>
                      <a:r>
                        <a:rPr lang="zh-TW" sz="1800" kern="0" dirty="0" smtClean="0">
                          <a:effectLst/>
                        </a:rPr>
                        <a:t>國際</a:t>
                      </a:r>
                      <a:r>
                        <a:rPr lang="zh-TW" sz="1800" kern="0" dirty="0">
                          <a:effectLst/>
                        </a:rPr>
                        <a:t>展能節職業技能</a:t>
                      </a:r>
                      <a:r>
                        <a:rPr lang="zh-TW" sz="1800" kern="0" dirty="0" smtClean="0">
                          <a:effectLst/>
                        </a:rPr>
                        <a:t>競賽</a:t>
                      </a:r>
                      <a:r>
                        <a:rPr lang="en-US" altLang="zh-TW" sz="1800" kern="0" dirty="0" smtClean="0">
                          <a:effectLst/>
                        </a:rPr>
                        <a:t/>
                      </a:r>
                      <a:br>
                        <a:rPr lang="en-US" altLang="zh-TW" sz="1800" kern="0" dirty="0" smtClean="0">
                          <a:effectLst/>
                        </a:rPr>
                      </a:br>
                      <a:r>
                        <a:rPr lang="zh-TW" sz="1800" kern="0" dirty="0" smtClean="0">
                          <a:effectLst/>
                        </a:rPr>
                        <a:t>國際</a:t>
                      </a:r>
                      <a:r>
                        <a:rPr lang="zh-TW" sz="1800" kern="0" dirty="0">
                          <a:effectLst/>
                        </a:rPr>
                        <a:t>科技展覽</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dirty="0">
                          <a:effectLst/>
                        </a:rPr>
                        <a:t>第</a:t>
                      </a:r>
                      <a:r>
                        <a:rPr lang="en-US" sz="1800" kern="0" dirty="0" smtClean="0">
                          <a:effectLst/>
                        </a:rPr>
                        <a:t>1-3</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40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優勝</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35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a:txBody>
                    <a:bodyPr/>
                    <a:lstStyle/>
                    <a:p>
                      <a:pPr algn="just">
                        <a:lnSpc>
                          <a:spcPct val="90000"/>
                        </a:lnSpc>
                        <a:spcAft>
                          <a:spcPts val="0"/>
                        </a:spcAft>
                      </a:pPr>
                      <a:r>
                        <a:rPr lang="zh-TW" sz="1800" kern="0" dirty="0">
                          <a:effectLst/>
                        </a:rPr>
                        <a:t>國際技能</a:t>
                      </a:r>
                      <a:r>
                        <a:rPr lang="zh-TW" sz="1800" kern="0" dirty="0" smtClean="0">
                          <a:effectLst/>
                        </a:rPr>
                        <a:t>競賽</a:t>
                      </a:r>
                      <a:r>
                        <a:rPr lang="zh-TW" altLang="en-US" sz="1800" kern="0" dirty="0" smtClean="0">
                          <a:effectLst/>
                        </a:rPr>
                        <a:t>、</a:t>
                      </a:r>
                      <a:r>
                        <a:rPr lang="zh-TW" sz="1800" kern="0" dirty="0" smtClean="0">
                          <a:effectLst/>
                        </a:rPr>
                        <a:t>國際</a:t>
                      </a:r>
                      <a:r>
                        <a:rPr lang="zh-TW" sz="1800" kern="0" dirty="0">
                          <a:effectLst/>
                        </a:rPr>
                        <a:t>展能節職業技能競賽</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dirty="0" smtClean="0">
                          <a:effectLst/>
                        </a:rPr>
                        <a:t>正</a:t>
                      </a:r>
                      <a:r>
                        <a:rPr lang="en-US" sz="1800" kern="0" dirty="0" smtClean="0">
                          <a:effectLst/>
                        </a:rPr>
                        <a:t>(</a:t>
                      </a:r>
                      <a:r>
                        <a:rPr lang="zh-TW" sz="1800" kern="0" dirty="0" smtClean="0">
                          <a:effectLst/>
                        </a:rPr>
                        <a:t>備</a:t>
                      </a:r>
                      <a:r>
                        <a:rPr lang="en-US" sz="1800" kern="0" dirty="0">
                          <a:effectLst/>
                        </a:rPr>
                        <a:t>)</a:t>
                      </a:r>
                      <a:r>
                        <a:rPr lang="zh-TW" sz="1800" kern="0" dirty="0">
                          <a:effectLst/>
                        </a:rPr>
                        <a:t>取國手</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35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rowSpan="4">
                  <a:txBody>
                    <a:bodyPr/>
                    <a:lstStyle/>
                    <a:p>
                      <a:pPr algn="just">
                        <a:lnSpc>
                          <a:spcPct val="90000"/>
                        </a:lnSpc>
                        <a:spcAft>
                          <a:spcPts val="0"/>
                        </a:spcAft>
                      </a:pPr>
                      <a:r>
                        <a:rPr lang="zh-TW" sz="1800" kern="0" dirty="0">
                          <a:effectLst/>
                        </a:rPr>
                        <a:t>全國技能</a:t>
                      </a:r>
                      <a:r>
                        <a:rPr lang="zh-TW" sz="1800" kern="0" dirty="0" smtClean="0">
                          <a:effectLst/>
                        </a:rPr>
                        <a:t>競賽</a:t>
                      </a:r>
                      <a:endParaRPr lang="en-US" altLang="zh-TW" sz="1800" kern="0" dirty="0" smtClean="0">
                        <a:effectLst/>
                      </a:endParaRPr>
                    </a:p>
                    <a:p>
                      <a:pPr algn="just">
                        <a:lnSpc>
                          <a:spcPct val="90000"/>
                        </a:lnSpc>
                        <a:spcAft>
                          <a:spcPts val="0"/>
                        </a:spcAft>
                      </a:pPr>
                      <a:r>
                        <a:rPr lang="zh-TW" sz="1800" kern="0" dirty="0" smtClean="0">
                          <a:effectLst/>
                        </a:rPr>
                        <a:t>全國</a:t>
                      </a:r>
                      <a:r>
                        <a:rPr lang="zh-TW" sz="1800" kern="0" dirty="0">
                          <a:effectLst/>
                        </a:rPr>
                        <a:t>身心障礙者技能競賽</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dirty="0">
                          <a:effectLst/>
                        </a:rPr>
                        <a:t>第</a:t>
                      </a:r>
                      <a:r>
                        <a:rPr lang="en-US" sz="1800" kern="0" dirty="0">
                          <a:effectLst/>
                        </a:rPr>
                        <a:t>1</a:t>
                      </a:r>
                      <a:r>
                        <a:rPr lang="zh-TW" sz="1800" kern="0" dirty="0" smtClean="0">
                          <a:effectLst/>
                        </a:rPr>
                        <a:t>名</a:t>
                      </a:r>
                      <a:r>
                        <a:rPr lang="en-US" sz="1800" kern="0" dirty="0" smtClean="0">
                          <a:effectLst/>
                        </a:rPr>
                        <a:t>(</a:t>
                      </a:r>
                      <a:r>
                        <a:rPr lang="zh-TW" sz="1800" kern="0" dirty="0" smtClean="0">
                          <a:effectLst/>
                        </a:rPr>
                        <a:t>金牌</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35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a:effectLst/>
                        </a:rPr>
                        <a:t>2</a:t>
                      </a:r>
                      <a:r>
                        <a:rPr lang="zh-TW" sz="1800" kern="0" dirty="0" smtClean="0">
                          <a:effectLst/>
                        </a:rPr>
                        <a:t>名</a:t>
                      </a:r>
                      <a:r>
                        <a:rPr lang="en-US" sz="1800" kern="0" dirty="0" smtClean="0">
                          <a:effectLst/>
                        </a:rPr>
                        <a:t>(</a:t>
                      </a:r>
                      <a:r>
                        <a:rPr lang="zh-TW" sz="1800" kern="0" dirty="0" smtClean="0">
                          <a:effectLst/>
                        </a:rPr>
                        <a:t>銀牌</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30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a:effectLst/>
                        </a:rPr>
                        <a:t>3</a:t>
                      </a:r>
                      <a:r>
                        <a:rPr lang="zh-TW" sz="1800" kern="0" dirty="0" smtClean="0">
                          <a:effectLst/>
                        </a:rPr>
                        <a:t>名</a:t>
                      </a:r>
                      <a:r>
                        <a:rPr lang="en-US" sz="1800" kern="0" dirty="0" smtClean="0">
                          <a:effectLst/>
                        </a:rPr>
                        <a:t>(</a:t>
                      </a:r>
                      <a:r>
                        <a:rPr lang="zh-TW" sz="1800" kern="0" dirty="0" smtClean="0">
                          <a:effectLst/>
                        </a:rPr>
                        <a:t>銅牌</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第</a:t>
                      </a:r>
                      <a:r>
                        <a:rPr lang="en-US" sz="1800" kern="0">
                          <a:effectLst/>
                        </a:rPr>
                        <a:t>4</a:t>
                      </a:r>
                      <a:r>
                        <a:rPr lang="zh-TW" sz="1800" kern="0">
                          <a:effectLst/>
                        </a:rPr>
                        <a:t>、</a:t>
                      </a:r>
                      <a:r>
                        <a:rPr lang="en-US" sz="1800" kern="0">
                          <a:effectLst/>
                        </a:rPr>
                        <a:t>5</a:t>
                      </a:r>
                      <a:r>
                        <a:rPr lang="zh-TW" sz="1800" kern="0">
                          <a:effectLst/>
                        </a:rPr>
                        <a:t>名</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23</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rowSpan="6">
                  <a:txBody>
                    <a:bodyPr/>
                    <a:lstStyle/>
                    <a:p>
                      <a:pPr algn="just">
                        <a:lnSpc>
                          <a:spcPct val="90000"/>
                        </a:lnSpc>
                        <a:spcAft>
                          <a:spcPts val="0"/>
                        </a:spcAft>
                      </a:pPr>
                      <a:r>
                        <a:rPr lang="zh-TW" sz="1800" kern="0" dirty="0">
                          <a:effectLst/>
                        </a:rPr>
                        <a:t>全國高級中等學校技藝競賽</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dirty="0">
                          <a:effectLst/>
                        </a:rPr>
                        <a:t>第</a:t>
                      </a:r>
                      <a:r>
                        <a:rPr lang="en-US" sz="1800" kern="0" dirty="0" smtClean="0">
                          <a:effectLst/>
                        </a:rPr>
                        <a:t>1-3</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smtClean="0">
                          <a:effectLst/>
                        </a:rPr>
                        <a:t>4-8</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smtClean="0">
                          <a:effectLst/>
                        </a:rPr>
                        <a:t>9-13</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smtClean="0">
                          <a:effectLst/>
                        </a:rPr>
                        <a:t>14-23</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smtClean="0">
                          <a:effectLst/>
                        </a:rPr>
                        <a:t>24-50</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dirty="0">
                          <a:effectLst/>
                        </a:rPr>
                        <a:t>第</a:t>
                      </a:r>
                      <a:r>
                        <a:rPr lang="en-US" sz="1800" kern="0" dirty="0" smtClean="0">
                          <a:effectLst/>
                        </a:rPr>
                        <a:t>51-76</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3</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rowSpan="3">
                  <a:txBody>
                    <a:bodyPr/>
                    <a:lstStyle/>
                    <a:p>
                      <a:pPr algn="just">
                        <a:lnSpc>
                          <a:spcPct val="90000"/>
                        </a:lnSpc>
                        <a:spcAft>
                          <a:spcPts val="0"/>
                        </a:spcAft>
                      </a:pPr>
                      <a:r>
                        <a:rPr lang="zh-TW" sz="1800" kern="0" dirty="0">
                          <a:effectLst/>
                        </a:rPr>
                        <a:t>全國中小學科學</a:t>
                      </a:r>
                      <a:r>
                        <a:rPr lang="zh-TW" sz="1800" kern="0" dirty="0" smtClean="0">
                          <a:effectLst/>
                        </a:rPr>
                        <a:t>展覽會</a:t>
                      </a:r>
                      <a:endParaRPr lang="en-US" altLang="zh-TW" sz="1800" kern="0" dirty="0" smtClean="0">
                        <a:effectLst/>
                      </a:endParaRPr>
                    </a:p>
                    <a:p>
                      <a:pPr algn="just">
                        <a:lnSpc>
                          <a:spcPct val="90000"/>
                        </a:lnSpc>
                        <a:spcAft>
                          <a:spcPts val="0"/>
                        </a:spcAft>
                      </a:pPr>
                      <a:r>
                        <a:rPr lang="zh-TW" sz="1800" kern="0" dirty="0" smtClean="0">
                          <a:effectLst/>
                        </a:rPr>
                        <a:t>臺灣</a:t>
                      </a:r>
                      <a:r>
                        <a:rPr lang="zh-TW" sz="1800" kern="0" dirty="0">
                          <a:effectLst/>
                        </a:rPr>
                        <a:t>國際科學展覽會</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a:effectLst/>
                        </a:rPr>
                        <a:t>第</a:t>
                      </a:r>
                      <a:r>
                        <a:rPr lang="en-US" sz="1800" kern="0">
                          <a:effectLst/>
                        </a:rPr>
                        <a:t>1</a:t>
                      </a:r>
                      <a:r>
                        <a:rPr lang="zh-TW" sz="1800" kern="0">
                          <a:effectLst/>
                        </a:rPr>
                        <a:t>名</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第</a:t>
                      </a:r>
                      <a:r>
                        <a:rPr lang="en-US" sz="1800" kern="0">
                          <a:effectLst/>
                        </a:rPr>
                        <a:t>2</a:t>
                      </a:r>
                      <a:r>
                        <a:rPr lang="zh-TW" sz="1800" kern="0">
                          <a:effectLst/>
                        </a:rPr>
                        <a:t>、</a:t>
                      </a:r>
                      <a:r>
                        <a:rPr lang="en-US" sz="1800" kern="0">
                          <a:effectLst/>
                        </a:rPr>
                        <a:t>3</a:t>
                      </a:r>
                      <a:r>
                        <a:rPr lang="zh-TW" sz="1800" kern="0">
                          <a:effectLst/>
                        </a:rPr>
                        <a:t>名</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佳作</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rowSpan="2">
                  <a:txBody>
                    <a:bodyPr/>
                    <a:lstStyle/>
                    <a:p>
                      <a:pPr algn="just">
                        <a:lnSpc>
                          <a:spcPct val="90000"/>
                        </a:lnSpc>
                        <a:spcAft>
                          <a:spcPts val="0"/>
                        </a:spcAft>
                      </a:pPr>
                      <a:r>
                        <a:rPr lang="zh-TW" sz="1800" kern="0" dirty="0">
                          <a:effectLst/>
                        </a:rPr>
                        <a:t>中央各級機關及直轄市</a:t>
                      </a:r>
                      <a:r>
                        <a:rPr lang="zh-TW" sz="1800" kern="0" dirty="0" smtClean="0">
                          <a:effectLst/>
                        </a:rPr>
                        <a:t>政府</a:t>
                      </a:r>
                      <a:endParaRPr lang="en-US" altLang="zh-TW" sz="1800" kern="0" dirty="0" smtClean="0">
                        <a:effectLst/>
                      </a:endParaRPr>
                    </a:p>
                    <a:p>
                      <a:pPr algn="just">
                        <a:lnSpc>
                          <a:spcPct val="90000"/>
                        </a:lnSpc>
                        <a:spcAft>
                          <a:spcPts val="0"/>
                        </a:spcAft>
                      </a:pPr>
                      <a:r>
                        <a:rPr lang="zh-TW" sz="1800" kern="0" dirty="0" smtClean="0">
                          <a:effectLst/>
                        </a:rPr>
                        <a:t>主辦</a:t>
                      </a:r>
                      <a:r>
                        <a:rPr lang="zh-TW" sz="1800" kern="0" dirty="0">
                          <a:effectLst/>
                        </a:rPr>
                        <a:t>之各項技藝技能競賽</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dirty="0">
                          <a:effectLst/>
                        </a:rPr>
                        <a:t>第</a:t>
                      </a:r>
                      <a:r>
                        <a:rPr lang="en-US" sz="1800" kern="0" dirty="0" smtClean="0">
                          <a:effectLst/>
                        </a:rPr>
                        <a:t>1-3</a:t>
                      </a:r>
                      <a:r>
                        <a:rPr lang="zh-TW" sz="1800" kern="0" dirty="0">
                          <a:effectLst/>
                        </a:rPr>
                        <a:t>名</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其餘得獎者</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10</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rowSpan="3">
                  <a:txBody>
                    <a:bodyPr/>
                    <a:lstStyle/>
                    <a:p>
                      <a:pPr algn="just">
                        <a:lnSpc>
                          <a:spcPct val="90000"/>
                        </a:lnSpc>
                        <a:spcAft>
                          <a:spcPts val="0"/>
                        </a:spcAft>
                      </a:pPr>
                      <a:r>
                        <a:rPr lang="zh-TW" sz="1800" kern="0" dirty="0">
                          <a:effectLst/>
                        </a:rPr>
                        <a:t>領有技術士證者</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just">
                        <a:lnSpc>
                          <a:spcPct val="90000"/>
                        </a:lnSpc>
                        <a:spcAft>
                          <a:spcPts val="0"/>
                        </a:spcAft>
                      </a:pPr>
                      <a:r>
                        <a:rPr lang="zh-TW" sz="1800" kern="0">
                          <a:effectLst/>
                        </a:rPr>
                        <a:t>甲級技術士證</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25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乙級技術士證</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15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224227">
                <a:tc vMerge="1">
                  <a:txBody>
                    <a:bodyPr/>
                    <a:lstStyle/>
                    <a:p>
                      <a:endParaRPr lang="zh-TW" altLang="en-US"/>
                    </a:p>
                  </a:txBody>
                  <a:tcPr/>
                </a:tc>
                <a:tc>
                  <a:txBody>
                    <a:bodyPr/>
                    <a:lstStyle/>
                    <a:p>
                      <a:pPr algn="just">
                        <a:lnSpc>
                          <a:spcPct val="90000"/>
                        </a:lnSpc>
                        <a:spcAft>
                          <a:spcPts val="0"/>
                        </a:spcAft>
                      </a:pPr>
                      <a:r>
                        <a:rPr lang="zh-TW" sz="1800" kern="0">
                          <a:effectLst/>
                        </a:rPr>
                        <a:t>丙級技術士證</a:t>
                      </a:r>
                      <a:endParaRPr lang="zh-TW" sz="1800" kern="10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800" kern="0" dirty="0" smtClean="0">
                          <a:effectLst/>
                        </a:rPr>
                        <a:t>5</a:t>
                      </a:r>
                      <a:r>
                        <a:rPr lang="en-US" sz="1800" kern="0" dirty="0">
                          <a:effectLst/>
                        </a:rPr>
                        <a:t>%</a:t>
                      </a:r>
                      <a:endParaRPr lang="zh-TW" sz="1800" kern="100" dirty="0">
                        <a:effectLst/>
                        <a:latin typeface="Times New Roman"/>
                        <a:ea typeface="新細明體"/>
                      </a:endParaRPr>
                    </a:p>
                  </a:txBody>
                  <a:tcPr marL="14412" marR="1441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
        <p:nvSpPr>
          <p:cNvPr id="4" name="投影片編號版面配置區 3"/>
          <p:cNvSpPr>
            <a:spLocks noGrp="1"/>
          </p:cNvSpPr>
          <p:nvPr>
            <p:ph type="sldNum" sz="quarter" idx="12"/>
          </p:nvPr>
        </p:nvSpPr>
        <p:spPr>
          <a:xfrm>
            <a:off x="6902896" y="6245225"/>
            <a:ext cx="2133600" cy="476250"/>
          </a:xfrm>
        </p:spPr>
        <p:txBody>
          <a:bodyPr/>
          <a:lstStyle/>
          <a:p>
            <a:pPr>
              <a:defRPr/>
            </a:pPr>
            <a:fld id="{52B5522C-A27E-428C-8770-BD9512493397}" type="slidenum">
              <a:rPr lang="zh-TW" altLang="en-US" smtClean="0"/>
              <a:pPr>
                <a:defRPr/>
              </a:pPr>
              <a:t>62</a:t>
            </a:fld>
            <a:endParaRPr lang="en-US" altLang="zh-TW" dirty="0"/>
          </a:p>
        </p:txBody>
      </p:sp>
      <p:sp>
        <p:nvSpPr>
          <p:cNvPr id="6" name="標題 1"/>
          <p:cNvSpPr txBox="1">
            <a:spLocks/>
          </p:cNvSpPr>
          <p:nvPr/>
        </p:nvSpPr>
        <p:spPr bwMode="auto">
          <a:xfrm>
            <a:off x="31844" y="178383"/>
            <a:ext cx="9436699"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a:solidFill>
                  <a:srgbClr val="7030A0"/>
                </a:solidFill>
                <a:latin typeface="+mn-ea"/>
              </a:rPr>
              <a:t>-</a:t>
            </a:r>
            <a:r>
              <a:rPr lang="zh-TW" altLang="en-US" sz="3200" dirty="0">
                <a:solidFill>
                  <a:srgbClr val="7030A0"/>
                </a:solidFill>
                <a:latin typeface="+mn-ea"/>
              </a:rPr>
              <a:t>第二階段報名</a:t>
            </a:r>
            <a:r>
              <a:rPr lang="en-US" altLang="zh-TW" sz="3200" dirty="0">
                <a:solidFill>
                  <a:srgbClr val="7030A0"/>
                </a:solidFill>
                <a:latin typeface="+mn-ea"/>
              </a:rPr>
              <a:t>-</a:t>
            </a:r>
            <a:r>
              <a:rPr lang="zh-TW" altLang="zh-TW" sz="3200" dirty="0">
                <a:solidFill>
                  <a:srgbClr val="7030A0"/>
                </a:solidFill>
                <a:latin typeface="+mn-ea"/>
              </a:rPr>
              <a:t>證照或得獎加分</a:t>
            </a:r>
            <a:endParaRPr lang="zh-TW" altLang="en-US" sz="3200" dirty="0">
              <a:solidFill>
                <a:srgbClr val="7030A0"/>
              </a:solidFill>
              <a:latin typeface="+mn-ea"/>
            </a:endParaRPr>
          </a:p>
        </p:txBody>
      </p:sp>
    </p:spTree>
    <p:extLst>
      <p:ext uri="{BB962C8B-B14F-4D97-AF65-F5344CB8AC3E}">
        <p14:creationId xmlns:p14="http://schemas.microsoft.com/office/powerpoint/2010/main" xmlns="" val="35785337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xmlns="" val="397817856"/>
              </p:ext>
            </p:extLst>
          </p:nvPr>
        </p:nvGraphicFramePr>
        <p:xfrm>
          <a:off x="179512" y="923885"/>
          <a:ext cx="8693173" cy="5623560"/>
        </p:xfrm>
        <a:graphic>
          <a:graphicData uri="http://schemas.openxmlformats.org/drawingml/2006/table">
            <a:tbl>
              <a:tblPr firstRow="1" firstCol="1" bandRow="1">
                <a:tableStyleId>{5C22544A-7EE6-4342-B048-85BDC9FD1C3A}</a:tableStyleId>
              </a:tblPr>
              <a:tblGrid>
                <a:gridCol w="1050290"/>
                <a:gridCol w="1008000"/>
                <a:gridCol w="1522883"/>
                <a:gridCol w="864000"/>
                <a:gridCol w="900000"/>
                <a:gridCol w="1080000"/>
                <a:gridCol w="1476000"/>
                <a:gridCol w="792000"/>
              </a:tblGrid>
              <a:tr h="469207">
                <a:tc rowSpan="2">
                  <a:txBody>
                    <a:bodyPr/>
                    <a:lstStyle/>
                    <a:p>
                      <a:pPr algn="ctr">
                        <a:spcAft>
                          <a:spcPts val="0"/>
                        </a:spcAft>
                      </a:pPr>
                      <a:r>
                        <a:rPr lang="zh-TW" sz="1800" b="0" kern="100" dirty="0">
                          <a:solidFill>
                            <a:schemeClr val="tx1"/>
                          </a:solidFill>
                          <a:effectLst/>
                        </a:rPr>
                        <a:t>證照項目</a:t>
                      </a:r>
                    </a:p>
                    <a:p>
                      <a:pPr algn="ctr">
                        <a:spcAft>
                          <a:spcPts val="0"/>
                        </a:spcAft>
                      </a:pPr>
                      <a:endParaRPr lang="zh-TW" sz="1800" b="0" kern="100" dirty="0">
                        <a:solidFill>
                          <a:schemeClr val="tx1"/>
                        </a:solidFill>
                        <a:effectLst/>
                      </a:endParaRPr>
                    </a:p>
                    <a:p>
                      <a:pPr algn="ctr">
                        <a:spcAft>
                          <a:spcPts val="0"/>
                        </a:spcAft>
                      </a:pPr>
                      <a:r>
                        <a:rPr lang="zh-TW" sz="1800" b="0" kern="100" dirty="0">
                          <a:solidFill>
                            <a:schemeClr val="tx1"/>
                          </a:solidFill>
                          <a:effectLst/>
                        </a:rPr>
                        <a:t>加分比率</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6">
                  <a:txBody>
                    <a:bodyPr/>
                    <a:lstStyle/>
                    <a:p>
                      <a:pPr algn="ctr">
                        <a:spcAft>
                          <a:spcPts val="0"/>
                        </a:spcAft>
                      </a:pPr>
                      <a:r>
                        <a:rPr lang="zh-TW" altLang="zh-TW" sz="1800" dirty="0" smtClean="0">
                          <a:solidFill>
                            <a:schemeClr val="tx1"/>
                          </a:solidFill>
                          <a:latin typeface="+mn-ea"/>
                          <a:ea typeface="+mn-ea"/>
                        </a:rPr>
                        <a:t>外語群</a:t>
                      </a:r>
                      <a:r>
                        <a:rPr lang="zh-TW" altLang="en-US" sz="1800" dirty="0" smtClean="0">
                          <a:solidFill>
                            <a:schemeClr val="tx1"/>
                          </a:solidFill>
                          <a:latin typeface="+mn-ea"/>
                          <a:ea typeface="+mn-ea"/>
                        </a:rPr>
                        <a:t>英語類</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dirty="0" smtClean="0">
                          <a:solidFill>
                            <a:schemeClr val="tx1"/>
                          </a:solidFill>
                          <a:latin typeface="+mn-ea"/>
                          <a:ea typeface="+mn-ea"/>
                        </a:rPr>
                        <a:t>外語群</a:t>
                      </a:r>
                      <a:r>
                        <a:rPr lang="zh-TW" altLang="en-US" sz="1800" dirty="0" smtClean="0">
                          <a:solidFill>
                            <a:schemeClr val="tx1"/>
                          </a:solidFill>
                          <a:latin typeface="+mn-ea"/>
                          <a:ea typeface="+mn-ea"/>
                        </a:rPr>
                        <a:t>日語類</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1407621">
                <a:tc vMerge="1">
                  <a:txBody>
                    <a:bodyPr/>
                    <a:lstStyle/>
                    <a:p>
                      <a:pPr algn="ctr">
                        <a:spcAft>
                          <a:spcPts val="0"/>
                        </a:spcAft>
                      </a:pP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全民英</a:t>
                      </a:r>
                      <a:r>
                        <a:rPr lang="zh-TW" sz="1800" b="0" kern="0" dirty="0" smtClean="0">
                          <a:solidFill>
                            <a:schemeClr val="tx1"/>
                          </a:solidFill>
                          <a:effectLst/>
                        </a:rPr>
                        <a:t>檢</a:t>
                      </a:r>
                      <a:r>
                        <a:rPr lang="en-US" sz="1800" b="0" kern="0" dirty="0" smtClean="0">
                          <a:solidFill>
                            <a:schemeClr val="tx1"/>
                          </a:solidFill>
                          <a:effectLst/>
                        </a:rPr>
                        <a:t>(GEPT</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多益</a:t>
                      </a:r>
                      <a:endParaRPr lang="zh-TW" sz="1800" b="0" kern="100" dirty="0">
                        <a:solidFill>
                          <a:schemeClr val="tx1"/>
                        </a:solidFill>
                        <a:effectLst/>
                      </a:endParaRPr>
                    </a:p>
                    <a:p>
                      <a:pPr algn="ctr">
                        <a:spcAft>
                          <a:spcPts val="0"/>
                        </a:spcAft>
                      </a:pPr>
                      <a:r>
                        <a:rPr lang="en-US" sz="1800" b="0" kern="0" dirty="0" smtClean="0">
                          <a:solidFill>
                            <a:schemeClr val="tx1"/>
                          </a:solidFill>
                          <a:effectLst/>
                        </a:rPr>
                        <a:t>(TOEIC</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托福</a:t>
                      </a:r>
                      <a:endParaRPr lang="zh-TW" sz="1800" b="0" kern="100" dirty="0">
                        <a:solidFill>
                          <a:schemeClr val="tx1"/>
                        </a:solidFill>
                        <a:effectLst/>
                      </a:endParaRPr>
                    </a:p>
                    <a:p>
                      <a:pPr algn="ctr">
                        <a:spcAft>
                          <a:spcPts val="0"/>
                        </a:spcAft>
                      </a:pPr>
                      <a:r>
                        <a:rPr lang="en-US" sz="1800" b="0" kern="0" dirty="0" smtClean="0">
                          <a:solidFill>
                            <a:schemeClr val="tx1"/>
                          </a:solidFill>
                          <a:effectLst/>
                        </a:rPr>
                        <a:t>(</a:t>
                      </a:r>
                      <a:r>
                        <a:rPr lang="en-US" sz="1800" b="0" kern="0" dirty="0" err="1" smtClean="0">
                          <a:solidFill>
                            <a:schemeClr val="tx1"/>
                          </a:solidFill>
                          <a:effectLst/>
                        </a:rPr>
                        <a:t>TOEFLiBT</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雅</a:t>
                      </a:r>
                      <a:r>
                        <a:rPr lang="zh-TW" sz="1800" b="0" kern="0" dirty="0" smtClean="0">
                          <a:solidFill>
                            <a:schemeClr val="tx1"/>
                          </a:solidFill>
                          <a:effectLst/>
                        </a:rPr>
                        <a:t>思</a:t>
                      </a:r>
                      <a:r>
                        <a:rPr lang="en-US" sz="1800" b="0" kern="0" dirty="0" smtClean="0">
                          <a:solidFill>
                            <a:schemeClr val="tx1"/>
                          </a:solidFill>
                          <a:effectLst/>
                        </a:rPr>
                        <a:t>(IELTS</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劍橋國際英語認證</a:t>
                      </a:r>
                      <a:endParaRPr lang="zh-TW" sz="1800" b="0" kern="100" dirty="0">
                        <a:solidFill>
                          <a:schemeClr val="tx1"/>
                        </a:solidFill>
                        <a:effectLst/>
                      </a:endParaRPr>
                    </a:p>
                    <a:p>
                      <a:pPr algn="ctr">
                        <a:spcAft>
                          <a:spcPts val="0"/>
                        </a:spcAft>
                      </a:pPr>
                      <a:r>
                        <a:rPr lang="en-US" sz="1800" b="0" kern="0" dirty="0" smtClean="0">
                          <a:solidFill>
                            <a:schemeClr val="tx1"/>
                          </a:solidFill>
                          <a:effectLst/>
                        </a:rPr>
                        <a:t>(</a:t>
                      </a:r>
                      <a:r>
                        <a:rPr lang="en-US" sz="1800" b="0" kern="0" dirty="0" err="1" smtClean="0">
                          <a:solidFill>
                            <a:schemeClr val="tx1"/>
                          </a:solidFill>
                          <a:effectLst/>
                        </a:rPr>
                        <a:t>CambridgeESOLMainSuite</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劍橋博思職場</a:t>
                      </a:r>
                      <a:endParaRPr lang="zh-TW" sz="1800" b="0" kern="100" dirty="0">
                        <a:solidFill>
                          <a:schemeClr val="tx1"/>
                        </a:solidFill>
                        <a:effectLst/>
                      </a:endParaRPr>
                    </a:p>
                    <a:p>
                      <a:pPr algn="ctr">
                        <a:spcAft>
                          <a:spcPts val="0"/>
                        </a:spcAft>
                      </a:pPr>
                      <a:r>
                        <a:rPr lang="zh-TW" sz="1800" b="0" kern="0" dirty="0">
                          <a:solidFill>
                            <a:schemeClr val="tx1"/>
                          </a:solidFill>
                          <a:effectLst/>
                        </a:rPr>
                        <a:t>英語</a:t>
                      </a:r>
                      <a:r>
                        <a:rPr lang="zh-TW" sz="1800" b="0" kern="0" dirty="0" smtClean="0">
                          <a:solidFill>
                            <a:schemeClr val="tx1"/>
                          </a:solidFill>
                          <a:effectLst/>
                        </a:rPr>
                        <a:t>檢測</a:t>
                      </a:r>
                      <a:r>
                        <a:rPr lang="en-US" sz="1800" b="0" kern="0" dirty="0" smtClean="0">
                          <a:solidFill>
                            <a:schemeClr val="tx1"/>
                          </a:solidFill>
                          <a:effectLst/>
                        </a:rPr>
                        <a:t>(BULATS</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spcAft>
                          <a:spcPts val="0"/>
                        </a:spcAft>
                      </a:pPr>
                      <a:r>
                        <a:rPr lang="zh-TW" sz="1800" b="0" kern="0" dirty="0">
                          <a:solidFill>
                            <a:schemeClr val="tx1"/>
                          </a:solidFill>
                          <a:effectLst/>
                        </a:rPr>
                        <a:t>日本語能力</a:t>
                      </a:r>
                      <a:r>
                        <a:rPr lang="zh-TW" sz="1800" b="0" kern="0" dirty="0" smtClean="0">
                          <a:solidFill>
                            <a:schemeClr val="tx1"/>
                          </a:solidFill>
                          <a:effectLst/>
                        </a:rPr>
                        <a:t>試驗</a:t>
                      </a:r>
                      <a:r>
                        <a:rPr lang="en-US" sz="1800" b="0" kern="0" dirty="0" smtClean="0">
                          <a:solidFill>
                            <a:schemeClr val="tx1"/>
                          </a:solidFill>
                          <a:effectLst/>
                        </a:rPr>
                        <a:t>(JLPT</a:t>
                      </a:r>
                      <a:r>
                        <a:rPr lang="en-US" sz="1800" b="0" kern="0" dirty="0">
                          <a:solidFill>
                            <a:schemeClr val="tx1"/>
                          </a:solidFill>
                          <a:effectLst/>
                        </a:rPr>
                        <a:t>)</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977514">
                <a:tc>
                  <a:txBody>
                    <a:bodyPr/>
                    <a:lstStyle/>
                    <a:p>
                      <a:pPr algn="ctr">
                        <a:spcAft>
                          <a:spcPts val="0"/>
                        </a:spcAft>
                      </a:pPr>
                      <a:r>
                        <a:rPr lang="en-US" sz="1800" b="0" kern="100" dirty="0">
                          <a:solidFill>
                            <a:schemeClr val="tx1"/>
                          </a:solidFill>
                          <a:effectLst/>
                        </a:rPr>
                        <a:t>5%</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spcAft>
                          <a:spcPts val="0"/>
                        </a:spcAft>
                      </a:pPr>
                      <a:r>
                        <a:rPr lang="zh-TW" sz="1800" b="0" kern="100" dirty="0">
                          <a:solidFill>
                            <a:schemeClr val="tx1"/>
                          </a:solidFill>
                          <a:effectLst/>
                        </a:rPr>
                        <a:t>中級</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spcAft>
                          <a:spcPts val="0"/>
                        </a:spcAft>
                      </a:pPr>
                      <a:r>
                        <a:rPr lang="zh-TW" sz="1500" b="0" kern="100" dirty="0">
                          <a:solidFill>
                            <a:schemeClr val="tx1"/>
                          </a:solidFill>
                          <a:effectLst/>
                        </a:rPr>
                        <a:t>聽力及閱讀項目合計</a:t>
                      </a:r>
                      <a:r>
                        <a:rPr lang="en-US" sz="1500" b="0" kern="100" dirty="0">
                          <a:solidFill>
                            <a:schemeClr val="tx1"/>
                          </a:solidFill>
                          <a:effectLst/>
                        </a:rPr>
                        <a:t>550</a:t>
                      </a:r>
                      <a:r>
                        <a:rPr lang="zh-TW" sz="1500" b="0" kern="100" dirty="0">
                          <a:solidFill>
                            <a:schemeClr val="tx1"/>
                          </a:solidFill>
                          <a:effectLst/>
                        </a:rPr>
                        <a:t>分以上</a:t>
                      </a:r>
                    </a:p>
                    <a:p>
                      <a:pPr algn="just">
                        <a:spcAft>
                          <a:spcPts val="0"/>
                        </a:spcAft>
                      </a:pPr>
                      <a:r>
                        <a:rPr lang="zh-TW" sz="1500" b="0" kern="100" dirty="0">
                          <a:solidFill>
                            <a:schemeClr val="tx1"/>
                          </a:solidFill>
                          <a:effectLst/>
                        </a:rPr>
                        <a:t>且口說及寫作項目分別均達</a:t>
                      </a:r>
                      <a:r>
                        <a:rPr lang="en-US" sz="1500" b="0" kern="100" dirty="0">
                          <a:solidFill>
                            <a:schemeClr val="tx1"/>
                          </a:solidFill>
                          <a:effectLst/>
                        </a:rPr>
                        <a:t>6</a:t>
                      </a:r>
                      <a:r>
                        <a:rPr lang="zh-TW" sz="1500" b="0" kern="100" dirty="0">
                          <a:solidFill>
                            <a:schemeClr val="tx1"/>
                          </a:solidFill>
                          <a:effectLst/>
                        </a:rPr>
                        <a:t>級以上</a:t>
                      </a:r>
                      <a:endParaRPr lang="zh-TW" sz="15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57-86</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4.5</a:t>
                      </a:r>
                      <a:r>
                        <a:rPr lang="zh-TW" sz="1800" b="0" kern="100" dirty="0">
                          <a:solidFill>
                            <a:schemeClr val="tx1"/>
                          </a:solidFill>
                          <a:effectLst/>
                        </a:rPr>
                        <a:t>以上</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a:solidFill>
                            <a:schemeClr val="tx1"/>
                          </a:solidFill>
                          <a:effectLst/>
                        </a:rPr>
                        <a:t>PET</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600" b="0" kern="100" dirty="0">
                          <a:solidFill>
                            <a:schemeClr val="tx1"/>
                          </a:solidFill>
                          <a:effectLst/>
                        </a:rPr>
                        <a:t>ALTE</a:t>
                      </a:r>
                      <a:endParaRPr lang="zh-TW" sz="1600" b="0" kern="100" dirty="0">
                        <a:solidFill>
                          <a:schemeClr val="tx1"/>
                        </a:solidFill>
                        <a:effectLst/>
                      </a:endParaRPr>
                    </a:p>
                    <a:p>
                      <a:pPr algn="ctr">
                        <a:spcAft>
                          <a:spcPts val="0"/>
                        </a:spcAft>
                      </a:pPr>
                      <a:r>
                        <a:rPr lang="en-US" sz="1600" b="0" kern="100" dirty="0" smtClean="0">
                          <a:solidFill>
                            <a:schemeClr val="tx1"/>
                          </a:solidFill>
                          <a:effectLst/>
                        </a:rPr>
                        <a:t>Level2(=)</a:t>
                      </a:r>
                      <a:r>
                        <a:rPr lang="zh-TW" sz="1600" b="0" kern="100" dirty="0" smtClean="0">
                          <a:solidFill>
                            <a:schemeClr val="tx1"/>
                          </a:solidFill>
                          <a:effectLst/>
                        </a:rPr>
                        <a:t>、</a:t>
                      </a:r>
                      <a:r>
                        <a:rPr lang="en-US" sz="1600" b="0" kern="100" dirty="0" smtClean="0">
                          <a:solidFill>
                            <a:schemeClr val="tx1"/>
                          </a:solidFill>
                          <a:effectLst/>
                        </a:rPr>
                        <a:t>(+)</a:t>
                      </a:r>
                      <a:endParaRPr lang="zh-TW" sz="1600" b="0" kern="100" dirty="0">
                        <a:solidFill>
                          <a:schemeClr val="tx1"/>
                        </a:solidFill>
                        <a:effectLst/>
                      </a:endParaRPr>
                    </a:p>
                    <a:p>
                      <a:pPr algn="ctr">
                        <a:spcAft>
                          <a:spcPts val="0"/>
                        </a:spcAft>
                      </a:pPr>
                      <a:r>
                        <a:rPr lang="zh-TW" sz="1600" b="0" kern="100" dirty="0">
                          <a:solidFill>
                            <a:schemeClr val="tx1"/>
                          </a:solidFill>
                          <a:effectLst/>
                        </a:rPr>
                        <a:t>包含聽說讀寫</a:t>
                      </a:r>
                      <a:endParaRPr lang="zh-TW" sz="16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N3</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977514">
                <a:tc>
                  <a:txBody>
                    <a:bodyPr/>
                    <a:lstStyle/>
                    <a:p>
                      <a:pPr algn="ctr">
                        <a:spcAft>
                          <a:spcPts val="0"/>
                        </a:spcAft>
                      </a:pPr>
                      <a:r>
                        <a:rPr lang="en-US" sz="1800" b="0" kern="100" dirty="0">
                          <a:solidFill>
                            <a:schemeClr val="tx1"/>
                          </a:solidFill>
                          <a:effectLst/>
                        </a:rPr>
                        <a:t>15%</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spcAft>
                          <a:spcPts val="0"/>
                        </a:spcAft>
                      </a:pPr>
                      <a:r>
                        <a:rPr lang="zh-TW" sz="1800" b="0" kern="100">
                          <a:solidFill>
                            <a:schemeClr val="tx1"/>
                          </a:solidFill>
                          <a:effectLst/>
                        </a:rPr>
                        <a:t>中高級</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spcAft>
                          <a:spcPts val="0"/>
                        </a:spcAft>
                      </a:pPr>
                      <a:r>
                        <a:rPr lang="zh-TW" sz="1500" b="0" kern="100" dirty="0">
                          <a:solidFill>
                            <a:schemeClr val="tx1"/>
                          </a:solidFill>
                          <a:effectLst/>
                        </a:rPr>
                        <a:t>聽力及閱讀項目合計</a:t>
                      </a:r>
                      <a:r>
                        <a:rPr lang="en-US" sz="1500" b="0" kern="100" dirty="0">
                          <a:solidFill>
                            <a:schemeClr val="tx1"/>
                          </a:solidFill>
                          <a:effectLst/>
                        </a:rPr>
                        <a:t>785</a:t>
                      </a:r>
                      <a:r>
                        <a:rPr lang="zh-TW" sz="1500" b="0" kern="100" dirty="0">
                          <a:solidFill>
                            <a:schemeClr val="tx1"/>
                          </a:solidFill>
                          <a:effectLst/>
                        </a:rPr>
                        <a:t>分以上</a:t>
                      </a:r>
                    </a:p>
                    <a:p>
                      <a:pPr algn="just">
                        <a:spcAft>
                          <a:spcPts val="0"/>
                        </a:spcAft>
                      </a:pPr>
                      <a:r>
                        <a:rPr lang="zh-TW" sz="1500" b="0" kern="100" dirty="0">
                          <a:solidFill>
                            <a:schemeClr val="tx1"/>
                          </a:solidFill>
                          <a:effectLst/>
                        </a:rPr>
                        <a:t>且口說及寫作項目分別均達</a:t>
                      </a:r>
                      <a:r>
                        <a:rPr lang="en-US" sz="1500" b="0" kern="100" dirty="0">
                          <a:solidFill>
                            <a:schemeClr val="tx1"/>
                          </a:solidFill>
                          <a:effectLst/>
                        </a:rPr>
                        <a:t>7</a:t>
                      </a:r>
                      <a:r>
                        <a:rPr lang="zh-TW" sz="1500" b="0" kern="100" dirty="0">
                          <a:solidFill>
                            <a:schemeClr val="tx1"/>
                          </a:solidFill>
                          <a:effectLst/>
                        </a:rPr>
                        <a:t>級以上</a:t>
                      </a:r>
                      <a:endParaRPr lang="zh-TW" sz="15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a:solidFill>
                            <a:schemeClr val="tx1"/>
                          </a:solidFill>
                          <a:effectLst/>
                        </a:rPr>
                        <a:t>87-109</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6</a:t>
                      </a:r>
                      <a:r>
                        <a:rPr lang="zh-TW" sz="1800" b="0" kern="100" dirty="0">
                          <a:solidFill>
                            <a:schemeClr val="tx1"/>
                          </a:solidFill>
                          <a:effectLst/>
                        </a:rPr>
                        <a:t>以上</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FCE</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600" b="0" kern="100" dirty="0">
                          <a:solidFill>
                            <a:schemeClr val="tx1"/>
                          </a:solidFill>
                          <a:effectLst/>
                        </a:rPr>
                        <a:t>ALTE</a:t>
                      </a:r>
                      <a:endParaRPr lang="zh-TW" sz="1600" b="0" kern="100" dirty="0">
                        <a:solidFill>
                          <a:schemeClr val="tx1"/>
                        </a:solidFill>
                        <a:effectLst/>
                      </a:endParaRPr>
                    </a:p>
                    <a:p>
                      <a:pPr algn="ctr">
                        <a:spcAft>
                          <a:spcPts val="0"/>
                        </a:spcAft>
                      </a:pPr>
                      <a:r>
                        <a:rPr lang="en-US" sz="1600" b="0" kern="100" dirty="0" smtClean="0">
                          <a:solidFill>
                            <a:schemeClr val="tx1"/>
                          </a:solidFill>
                          <a:effectLst/>
                        </a:rPr>
                        <a:t>Level3(=)</a:t>
                      </a:r>
                      <a:r>
                        <a:rPr lang="zh-TW" sz="1600" b="0" kern="100" dirty="0" smtClean="0">
                          <a:solidFill>
                            <a:schemeClr val="tx1"/>
                          </a:solidFill>
                          <a:effectLst/>
                        </a:rPr>
                        <a:t>、</a:t>
                      </a:r>
                      <a:r>
                        <a:rPr lang="en-US" sz="1600" b="0" kern="100" dirty="0" smtClean="0">
                          <a:solidFill>
                            <a:schemeClr val="tx1"/>
                          </a:solidFill>
                          <a:effectLst/>
                        </a:rPr>
                        <a:t>(+)</a:t>
                      </a:r>
                      <a:endParaRPr lang="zh-TW" sz="1600" b="0" kern="100" dirty="0">
                        <a:solidFill>
                          <a:schemeClr val="tx1"/>
                        </a:solidFill>
                        <a:effectLst/>
                      </a:endParaRPr>
                    </a:p>
                    <a:p>
                      <a:pPr algn="ctr">
                        <a:spcAft>
                          <a:spcPts val="0"/>
                        </a:spcAft>
                      </a:pPr>
                      <a:r>
                        <a:rPr lang="zh-TW" sz="1600" b="0" kern="100" dirty="0">
                          <a:solidFill>
                            <a:schemeClr val="tx1"/>
                          </a:solidFill>
                          <a:effectLst/>
                        </a:rPr>
                        <a:t>包含聽說讀寫</a:t>
                      </a:r>
                      <a:endParaRPr lang="zh-TW" sz="16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N2</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977514">
                <a:tc>
                  <a:txBody>
                    <a:bodyPr/>
                    <a:lstStyle/>
                    <a:p>
                      <a:pPr algn="ctr">
                        <a:spcAft>
                          <a:spcPts val="0"/>
                        </a:spcAft>
                      </a:pPr>
                      <a:r>
                        <a:rPr lang="en-US" sz="1800" b="0" kern="100" dirty="0">
                          <a:solidFill>
                            <a:schemeClr val="tx1"/>
                          </a:solidFill>
                          <a:effectLst/>
                        </a:rPr>
                        <a:t>25%</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spcAft>
                          <a:spcPts val="0"/>
                        </a:spcAft>
                      </a:pPr>
                      <a:r>
                        <a:rPr lang="zh-TW" sz="1800" b="0" kern="100">
                          <a:solidFill>
                            <a:schemeClr val="tx1"/>
                          </a:solidFill>
                          <a:effectLst/>
                        </a:rPr>
                        <a:t>高級</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just">
                        <a:spcAft>
                          <a:spcPts val="0"/>
                        </a:spcAft>
                      </a:pPr>
                      <a:r>
                        <a:rPr lang="zh-TW" sz="1500" b="0" kern="100" dirty="0">
                          <a:solidFill>
                            <a:schemeClr val="tx1"/>
                          </a:solidFill>
                          <a:effectLst/>
                        </a:rPr>
                        <a:t>聽力及閱讀項目合計</a:t>
                      </a:r>
                      <a:r>
                        <a:rPr lang="en-US" sz="1500" b="0" kern="100" dirty="0">
                          <a:solidFill>
                            <a:schemeClr val="tx1"/>
                          </a:solidFill>
                          <a:effectLst/>
                        </a:rPr>
                        <a:t>945</a:t>
                      </a:r>
                      <a:r>
                        <a:rPr lang="zh-TW" sz="1500" b="0" kern="100" dirty="0">
                          <a:solidFill>
                            <a:schemeClr val="tx1"/>
                          </a:solidFill>
                          <a:effectLst/>
                        </a:rPr>
                        <a:t>分以上</a:t>
                      </a:r>
                    </a:p>
                    <a:p>
                      <a:pPr algn="just">
                        <a:spcAft>
                          <a:spcPts val="0"/>
                        </a:spcAft>
                      </a:pPr>
                      <a:r>
                        <a:rPr lang="zh-TW" sz="1500" b="0" kern="100" dirty="0">
                          <a:solidFill>
                            <a:schemeClr val="tx1"/>
                          </a:solidFill>
                          <a:effectLst/>
                        </a:rPr>
                        <a:t>且口說及寫作項目分別均達</a:t>
                      </a:r>
                      <a:r>
                        <a:rPr lang="en-US" sz="1500" b="0" kern="100" dirty="0">
                          <a:solidFill>
                            <a:schemeClr val="tx1"/>
                          </a:solidFill>
                          <a:effectLst/>
                        </a:rPr>
                        <a:t>8</a:t>
                      </a:r>
                      <a:r>
                        <a:rPr lang="zh-TW" sz="1500" b="0" kern="100" dirty="0">
                          <a:solidFill>
                            <a:schemeClr val="tx1"/>
                          </a:solidFill>
                          <a:effectLst/>
                        </a:rPr>
                        <a:t>級以上</a:t>
                      </a:r>
                      <a:endParaRPr lang="zh-TW" sz="15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a:solidFill>
                            <a:schemeClr val="tx1"/>
                          </a:solidFill>
                          <a:effectLst/>
                        </a:rPr>
                        <a:t>110</a:t>
                      </a:r>
                      <a:r>
                        <a:rPr lang="zh-TW" sz="1800" b="0" kern="100">
                          <a:solidFill>
                            <a:schemeClr val="tx1"/>
                          </a:solidFill>
                          <a:effectLst/>
                        </a:rPr>
                        <a:t>以上</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a:solidFill>
                            <a:schemeClr val="tx1"/>
                          </a:solidFill>
                          <a:effectLst/>
                        </a:rPr>
                        <a:t>7</a:t>
                      </a:r>
                      <a:r>
                        <a:rPr lang="zh-TW" sz="1800" b="0" kern="100">
                          <a:solidFill>
                            <a:schemeClr val="tx1"/>
                          </a:solidFill>
                          <a:effectLst/>
                        </a:rPr>
                        <a:t>以上</a:t>
                      </a:r>
                      <a:endParaRPr lang="zh-TW" sz="1800" b="0" kern="10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CAE</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600" b="0" kern="100" dirty="0">
                          <a:solidFill>
                            <a:schemeClr val="tx1"/>
                          </a:solidFill>
                          <a:effectLst/>
                        </a:rPr>
                        <a:t>ALTE</a:t>
                      </a:r>
                      <a:endParaRPr lang="zh-TW" sz="1600" b="0" kern="100" dirty="0">
                        <a:solidFill>
                          <a:schemeClr val="tx1"/>
                        </a:solidFill>
                        <a:effectLst/>
                      </a:endParaRPr>
                    </a:p>
                    <a:p>
                      <a:pPr algn="ctr">
                        <a:spcAft>
                          <a:spcPts val="0"/>
                        </a:spcAft>
                      </a:pPr>
                      <a:r>
                        <a:rPr lang="en-US" sz="1600" b="0" kern="100" dirty="0" smtClean="0">
                          <a:solidFill>
                            <a:schemeClr val="tx1"/>
                          </a:solidFill>
                          <a:effectLst/>
                        </a:rPr>
                        <a:t>Level4(=)</a:t>
                      </a:r>
                      <a:r>
                        <a:rPr lang="zh-TW" sz="1600" b="0" kern="100" dirty="0" smtClean="0">
                          <a:solidFill>
                            <a:schemeClr val="tx1"/>
                          </a:solidFill>
                          <a:effectLst/>
                        </a:rPr>
                        <a:t>、</a:t>
                      </a:r>
                      <a:r>
                        <a:rPr lang="en-US" sz="1600" b="0" kern="100" dirty="0" smtClean="0">
                          <a:solidFill>
                            <a:schemeClr val="tx1"/>
                          </a:solidFill>
                          <a:effectLst/>
                        </a:rPr>
                        <a:t>(+)</a:t>
                      </a:r>
                      <a:endParaRPr lang="zh-TW" sz="1600" b="0" kern="100" dirty="0">
                        <a:solidFill>
                          <a:schemeClr val="tx1"/>
                        </a:solidFill>
                        <a:effectLst/>
                      </a:endParaRPr>
                    </a:p>
                    <a:p>
                      <a:pPr algn="ctr">
                        <a:spcAft>
                          <a:spcPts val="0"/>
                        </a:spcAft>
                      </a:pPr>
                      <a:r>
                        <a:rPr lang="zh-TW" sz="1600" b="0" kern="100" dirty="0">
                          <a:solidFill>
                            <a:schemeClr val="tx1"/>
                          </a:solidFill>
                          <a:effectLst/>
                        </a:rPr>
                        <a:t>包含聽說讀寫</a:t>
                      </a:r>
                      <a:endParaRPr lang="zh-TW" sz="16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spcAft>
                          <a:spcPts val="0"/>
                        </a:spcAft>
                      </a:pPr>
                      <a:r>
                        <a:rPr lang="en-US" sz="1800" b="0" kern="100" dirty="0">
                          <a:solidFill>
                            <a:schemeClr val="tx1"/>
                          </a:solidFill>
                          <a:effectLst/>
                        </a:rPr>
                        <a:t>N1</a:t>
                      </a:r>
                      <a:endParaRPr lang="zh-TW" sz="1800" b="0" kern="100" dirty="0">
                        <a:solidFill>
                          <a:schemeClr val="tx1"/>
                        </a:solidFill>
                        <a:effectLst/>
                        <a:latin typeface="Times New Roman"/>
                        <a:ea typeface="新細明體"/>
                      </a:endParaRPr>
                    </a:p>
                  </a:txBody>
                  <a:tcPr marL="36195" marR="36195"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bl>
          </a:graphicData>
        </a:graphic>
      </p:graphicFrame>
      <p:sp>
        <p:nvSpPr>
          <p:cNvPr id="4" name="投影片編號版面配置區 3"/>
          <p:cNvSpPr>
            <a:spLocks noGrp="1"/>
          </p:cNvSpPr>
          <p:nvPr>
            <p:ph type="sldNum" sz="quarter" idx="12"/>
          </p:nvPr>
        </p:nvSpPr>
        <p:spPr>
          <a:xfrm>
            <a:off x="6977980" y="6309320"/>
            <a:ext cx="2133600" cy="476250"/>
          </a:xfrm>
        </p:spPr>
        <p:txBody>
          <a:bodyPr/>
          <a:lstStyle/>
          <a:p>
            <a:pPr>
              <a:defRPr/>
            </a:pPr>
            <a:fld id="{52B5522C-A27E-428C-8770-BD9512493397}" type="slidenum">
              <a:rPr lang="zh-TW" altLang="en-US" smtClean="0"/>
              <a:pPr>
                <a:defRPr/>
              </a:pPr>
              <a:t>63</a:t>
            </a:fld>
            <a:endParaRPr lang="en-US" altLang="zh-TW"/>
          </a:p>
        </p:txBody>
      </p:sp>
      <p:sp>
        <p:nvSpPr>
          <p:cNvPr id="8" name="標題 1"/>
          <p:cNvSpPr txBox="1">
            <a:spLocks/>
          </p:cNvSpPr>
          <p:nvPr/>
        </p:nvSpPr>
        <p:spPr bwMode="auto">
          <a:xfrm>
            <a:off x="31844" y="178383"/>
            <a:ext cx="9436699"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a:solidFill>
                  <a:srgbClr val="7030A0"/>
                </a:solidFill>
                <a:latin typeface="+mn-ea"/>
              </a:rPr>
              <a:t>-</a:t>
            </a:r>
            <a:r>
              <a:rPr lang="zh-TW" altLang="en-US" sz="3200" dirty="0">
                <a:solidFill>
                  <a:srgbClr val="7030A0"/>
                </a:solidFill>
                <a:latin typeface="+mn-ea"/>
              </a:rPr>
              <a:t>第二階段報名</a:t>
            </a:r>
            <a:r>
              <a:rPr lang="en-US" altLang="zh-TW" sz="3200" dirty="0">
                <a:solidFill>
                  <a:srgbClr val="7030A0"/>
                </a:solidFill>
                <a:latin typeface="+mn-ea"/>
              </a:rPr>
              <a:t>-</a:t>
            </a:r>
            <a:r>
              <a:rPr lang="zh-TW" altLang="zh-TW" sz="3200" dirty="0">
                <a:solidFill>
                  <a:srgbClr val="7030A0"/>
                </a:solidFill>
                <a:latin typeface="+mn-ea"/>
              </a:rPr>
              <a:t>證照或得獎加分</a:t>
            </a:r>
            <a:endParaRPr lang="zh-TW" altLang="en-US" sz="3200" dirty="0">
              <a:solidFill>
                <a:srgbClr val="7030A0"/>
              </a:solidFill>
              <a:latin typeface="+mn-ea"/>
            </a:endParaRPr>
          </a:p>
        </p:txBody>
      </p:sp>
    </p:spTree>
    <p:extLst>
      <p:ext uri="{BB962C8B-B14F-4D97-AF65-F5344CB8AC3E}">
        <p14:creationId xmlns:p14="http://schemas.microsoft.com/office/powerpoint/2010/main" xmlns="" val="39121044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第二階段報名</a:t>
            </a:r>
          </a:p>
        </p:txBody>
      </p:sp>
      <p:sp>
        <p:nvSpPr>
          <p:cNvPr id="3" name="內容版面配置區 2"/>
          <p:cNvSpPr>
            <a:spLocks noGrp="1"/>
          </p:cNvSpPr>
          <p:nvPr>
            <p:ph idx="1"/>
          </p:nvPr>
        </p:nvSpPr>
        <p:spPr>
          <a:xfrm>
            <a:off x="179512" y="1125538"/>
            <a:ext cx="8784976" cy="5000625"/>
          </a:xfrm>
        </p:spPr>
        <p:txBody>
          <a:bodyPr/>
          <a:lstStyle/>
          <a:p>
            <a:pPr>
              <a:buBlip>
                <a:blip r:embed="rId2"/>
              </a:buBlip>
              <a:defRPr/>
            </a:pPr>
            <a:r>
              <a:rPr lang="zh-TW" altLang="zh-TW" dirty="0">
                <a:solidFill>
                  <a:srgbClr val="002060"/>
                </a:solidFill>
                <a:latin typeface="+mn-ea"/>
              </a:rPr>
              <a:t>網路上傳備審資料作業注意事項</a:t>
            </a:r>
            <a:endParaRPr lang="en-US" altLang="zh-TW" dirty="0">
              <a:solidFill>
                <a:srgbClr val="002060"/>
              </a:solidFill>
              <a:latin typeface="+mn-ea"/>
            </a:endParaRPr>
          </a:p>
          <a:p>
            <a:pPr lvl="1">
              <a:buFont typeface="Arial" panose="020B0604020202020204" pitchFamily="34" charset="0"/>
              <a:buChar char="−"/>
            </a:pPr>
            <a:r>
              <a:rPr lang="zh-TW" altLang="zh-TW" sz="2000" dirty="0"/>
              <a:t>所有招生群</a:t>
            </a:r>
            <a:r>
              <a:rPr lang="en-US" altLang="zh-TW" sz="2000" dirty="0"/>
              <a:t>(</a:t>
            </a:r>
            <a:r>
              <a:rPr lang="zh-TW" altLang="zh-TW" sz="2000" dirty="0"/>
              <a:t>類</a:t>
            </a:r>
            <a:r>
              <a:rPr lang="en-US" altLang="zh-TW" sz="2000" dirty="0"/>
              <a:t>)</a:t>
            </a:r>
            <a:r>
              <a:rPr lang="zh-TW" altLang="zh-TW" sz="2000" dirty="0"/>
              <a:t>報名考生之第二階段備審資料一概以網路上傳方式繳交</a:t>
            </a:r>
            <a:endParaRPr lang="en-US" altLang="zh-TW" sz="2000" dirty="0" smtClean="0">
              <a:latin typeface="+mn-ea"/>
            </a:endParaRPr>
          </a:p>
          <a:p>
            <a:pPr lvl="1">
              <a:buFont typeface="Arial" panose="020B0604020202020204" pitchFamily="34" charset="0"/>
              <a:buChar char="−"/>
            </a:pPr>
            <a:r>
              <a:rPr lang="zh-TW" altLang="en-US" sz="2000" dirty="0" smtClean="0">
                <a:latin typeface="+mn-ea"/>
              </a:rPr>
              <a:t>考生依報名</a:t>
            </a:r>
            <a:r>
              <a:rPr lang="zh-TW" altLang="en-US" sz="2000" dirty="0">
                <a:latin typeface="+mn-ea"/>
              </a:rPr>
              <a:t>之校系科</a:t>
            </a:r>
            <a:r>
              <a:rPr lang="en-US" altLang="zh-TW" sz="2000" dirty="0">
                <a:latin typeface="+mn-ea"/>
              </a:rPr>
              <a:t>(</a:t>
            </a:r>
            <a:r>
              <a:rPr lang="zh-TW" altLang="en-US" sz="2000" dirty="0">
                <a:latin typeface="+mn-ea"/>
              </a:rPr>
              <a:t>組</a:t>
            </a:r>
            <a:r>
              <a:rPr lang="en-US" altLang="zh-TW" sz="2000" dirty="0">
                <a:latin typeface="+mn-ea"/>
              </a:rPr>
              <a:t>)</a:t>
            </a:r>
            <a:r>
              <a:rPr lang="zh-TW" altLang="en-US" sz="2000" dirty="0">
                <a:latin typeface="+mn-ea"/>
              </a:rPr>
              <a:t>、學程要求備審資料，</a:t>
            </a:r>
            <a:r>
              <a:rPr lang="zh-TW" altLang="en-US" sz="2000" b="1" dirty="0">
                <a:latin typeface="+mn-ea"/>
              </a:rPr>
              <a:t>分項</a:t>
            </a:r>
            <a:r>
              <a:rPr lang="zh-TW" altLang="en-US" sz="2000" b="1" dirty="0" smtClean="0">
                <a:latin typeface="+mn-ea"/>
              </a:rPr>
              <a:t>製作</a:t>
            </a:r>
            <a:r>
              <a:rPr lang="en-US" altLang="zh-TW" sz="2000" b="1" dirty="0" smtClean="0">
                <a:latin typeface="+mn-ea"/>
              </a:rPr>
              <a:t>PDF</a:t>
            </a:r>
            <a:r>
              <a:rPr lang="zh-TW" altLang="en-US" sz="2000" b="1" dirty="0" smtClean="0">
                <a:latin typeface="+mn-ea"/>
              </a:rPr>
              <a:t>檔案</a:t>
            </a:r>
            <a:r>
              <a:rPr lang="zh-TW" altLang="en-US" sz="2000" b="1" dirty="0">
                <a:latin typeface="+mn-ea"/>
              </a:rPr>
              <a:t>並逐一上</a:t>
            </a:r>
            <a:r>
              <a:rPr lang="zh-TW" altLang="en-US" sz="2000" b="1" dirty="0" smtClean="0">
                <a:latin typeface="+mn-ea"/>
              </a:rPr>
              <a:t>傳</a:t>
            </a:r>
            <a:endParaRPr lang="en-US" altLang="zh-TW" sz="2000" b="1" dirty="0" smtClean="0">
              <a:latin typeface="+mn-ea"/>
            </a:endParaRPr>
          </a:p>
          <a:p>
            <a:pPr lvl="1">
              <a:buFont typeface="Arial" panose="020B0604020202020204" pitchFamily="34" charset="0"/>
              <a:buChar char="−"/>
            </a:pPr>
            <a:r>
              <a:rPr lang="zh-TW" altLang="en-US" sz="2000" b="1" dirty="0" smtClean="0">
                <a:latin typeface="+mn-ea"/>
              </a:rPr>
              <a:t>單一</a:t>
            </a:r>
            <a:r>
              <a:rPr lang="zh-TW" altLang="en-US" sz="2000" b="1" dirty="0">
                <a:latin typeface="+mn-ea"/>
              </a:rPr>
              <a:t>項目之檔案大小以</a:t>
            </a:r>
            <a:r>
              <a:rPr lang="en-US" altLang="zh-TW" sz="2000" b="1" dirty="0" smtClean="0">
                <a:solidFill>
                  <a:srgbClr val="FF0000"/>
                </a:solidFill>
                <a:latin typeface="+mn-ea"/>
              </a:rPr>
              <a:t>5MB</a:t>
            </a:r>
            <a:r>
              <a:rPr lang="zh-TW" altLang="en-US" sz="2000" b="1" dirty="0">
                <a:latin typeface="+mn-ea"/>
              </a:rPr>
              <a:t>為原則，且各項檔案不得壓縮，每</a:t>
            </a:r>
            <a:r>
              <a:rPr lang="en-US" altLang="zh-TW" sz="2000" b="1" dirty="0">
                <a:latin typeface="+mn-ea"/>
              </a:rPr>
              <a:t>1</a:t>
            </a:r>
            <a:r>
              <a:rPr lang="zh-TW" altLang="en-US" sz="2000" b="1" dirty="0">
                <a:latin typeface="+mn-ea"/>
              </a:rPr>
              <a:t>校系</a:t>
            </a:r>
            <a:r>
              <a:rPr lang="en-US" altLang="zh-TW" sz="2000" b="1" dirty="0">
                <a:latin typeface="+mn-ea"/>
              </a:rPr>
              <a:t>(</a:t>
            </a:r>
            <a:r>
              <a:rPr lang="zh-TW" altLang="en-US" sz="2000" b="1" dirty="0">
                <a:latin typeface="+mn-ea"/>
              </a:rPr>
              <a:t>組</a:t>
            </a:r>
            <a:r>
              <a:rPr lang="en-US" altLang="zh-TW" sz="2000" b="1" dirty="0">
                <a:latin typeface="+mn-ea"/>
              </a:rPr>
              <a:t>)</a:t>
            </a:r>
            <a:r>
              <a:rPr lang="zh-TW" altLang="en-US" sz="2000" b="1" dirty="0">
                <a:latin typeface="+mn-ea"/>
              </a:rPr>
              <a:t>、學程所有備審資料項目之檔案大小總和，以</a:t>
            </a:r>
            <a:r>
              <a:rPr lang="en-US" altLang="zh-TW" sz="2000" b="1" dirty="0" smtClean="0">
                <a:solidFill>
                  <a:srgbClr val="FF0000"/>
                </a:solidFill>
                <a:latin typeface="+mn-ea"/>
              </a:rPr>
              <a:t>10MB</a:t>
            </a:r>
            <a:r>
              <a:rPr lang="zh-TW" altLang="en-US" sz="2000" b="1" dirty="0" smtClean="0">
                <a:solidFill>
                  <a:srgbClr val="FF0000"/>
                </a:solidFill>
                <a:latin typeface="+mn-ea"/>
              </a:rPr>
              <a:t>為限</a:t>
            </a:r>
            <a:endParaRPr lang="en-US" altLang="zh-TW" sz="2000" b="1" dirty="0" smtClean="0">
              <a:solidFill>
                <a:srgbClr val="FF0000"/>
              </a:solidFill>
              <a:latin typeface="+mn-ea"/>
            </a:endParaRPr>
          </a:p>
          <a:p>
            <a:pPr lvl="1">
              <a:buFont typeface="Arial" panose="020B0604020202020204" pitchFamily="34" charset="0"/>
              <a:buChar char="−"/>
            </a:pPr>
            <a:r>
              <a:rPr lang="zh-TW" altLang="en-US" sz="2000" b="1" dirty="0" smtClean="0">
                <a:latin typeface="+mn-ea"/>
              </a:rPr>
              <a:t>「</a:t>
            </a:r>
            <a:r>
              <a:rPr lang="zh-TW" altLang="en-US" sz="2000" b="1" dirty="0">
                <a:latin typeface="+mn-ea"/>
              </a:rPr>
              <a:t>必繳項目」為必要上傳</a:t>
            </a:r>
            <a:r>
              <a:rPr lang="zh-TW" altLang="en-US" sz="2000" b="1" dirty="0" smtClean="0">
                <a:latin typeface="+mn-ea"/>
              </a:rPr>
              <a:t>項目</a:t>
            </a:r>
            <a:r>
              <a:rPr lang="en-US" altLang="zh-TW" sz="2000" b="1" dirty="0" smtClean="0">
                <a:latin typeface="+mn-ea"/>
              </a:rPr>
              <a:t>/</a:t>
            </a:r>
            <a:r>
              <a:rPr lang="zh-TW" altLang="en-US" sz="2000" b="1" dirty="0" smtClean="0">
                <a:latin typeface="+mn-ea"/>
              </a:rPr>
              <a:t>「</a:t>
            </a:r>
            <a:r>
              <a:rPr lang="zh-TW" altLang="en-US" sz="2000" b="1" dirty="0">
                <a:latin typeface="+mn-ea"/>
              </a:rPr>
              <a:t>選繳項目」為可選擇上傳之</a:t>
            </a:r>
            <a:r>
              <a:rPr lang="zh-TW" altLang="en-US" sz="2000" b="1" dirty="0" smtClean="0">
                <a:latin typeface="+mn-ea"/>
              </a:rPr>
              <a:t>項目</a:t>
            </a:r>
            <a:r>
              <a:rPr lang="en-US" altLang="zh-TW" sz="2000" b="1" dirty="0" smtClean="0">
                <a:latin typeface="+mn-ea"/>
              </a:rPr>
              <a:t/>
            </a:r>
            <a:br>
              <a:rPr lang="en-US" altLang="zh-TW" sz="2000" b="1" dirty="0" smtClean="0">
                <a:latin typeface="+mn-ea"/>
              </a:rPr>
            </a:br>
            <a:r>
              <a:rPr lang="zh-TW" altLang="en-US" sz="2000" dirty="0" smtClean="0">
                <a:latin typeface="+mn-ea"/>
              </a:rPr>
              <a:t>部</a:t>
            </a:r>
            <a:r>
              <a:rPr lang="zh-TW" altLang="en-US" sz="2000" dirty="0">
                <a:latin typeface="+mn-ea"/>
              </a:rPr>
              <a:t>分校系科（組）、學程針對備審資料項目，另訂以郵寄或其他方式繳交者，考生應依其規定另行</a:t>
            </a:r>
            <a:r>
              <a:rPr lang="zh-TW" altLang="en-US" sz="2000" dirty="0" smtClean="0">
                <a:latin typeface="+mn-ea"/>
              </a:rPr>
              <a:t>繳交</a:t>
            </a:r>
            <a:endParaRPr lang="en-US" altLang="zh-TW" sz="2000" dirty="0">
              <a:latin typeface="+mn-ea"/>
            </a:endParaRPr>
          </a:p>
          <a:p>
            <a:pPr lvl="1">
              <a:buFont typeface="Arial" panose="020B0604020202020204" pitchFamily="34" charset="0"/>
              <a:buChar char="−"/>
            </a:pPr>
            <a:r>
              <a:rPr lang="zh-TW" altLang="en-US" sz="2000" dirty="0" smtClean="0">
                <a:latin typeface="+mn-ea"/>
              </a:rPr>
              <a:t>僅</a:t>
            </a:r>
            <a:r>
              <a:rPr lang="zh-TW" altLang="en-US" sz="2000" dirty="0">
                <a:latin typeface="+mn-ea"/>
              </a:rPr>
              <a:t>上</a:t>
            </a:r>
            <a:r>
              <a:rPr lang="zh-TW" altLang="en-US" sz="2000" dirty="0" smtClean="0">
                <a:latin typeface="+mn-ea"/>
              </a:rPr>
              <a:t>傳未</a:t>
            </a:r>
            <a:r>
              <a:rPr lang="zh-TW" altLang="en-US" sz="2000" dirty="0">
                <a:latin typeface="+mn-ea"/>
              </a:rPr>
              <a:t>「確認」時，</a:t>
            </a:r>
            <a:r>
              <a:rPr lang="zh-TW" altLang="en-US" sz="2000" dirty="0" smtClean="0">
                <a:latin typeface="+mn-ea"/>
              </a:rPr>
              <a:t>本會將</a:t>
            </a:r>
            <a:r>
              <a:rPr lang="zh-TW" altLang="en-US" sz="2000" dirty="0">
                <a:latin typeface="+mn-ea"/>
              </a:rPr>
              <a:t>已上傳之備審資料</a:t>
            </a:r>
            <a:r>
              <a:rPr lang="zh-TW" altLang="en-US" sz="2000" dirty="0" smtClean="0">
                <a:latin typeface="+mn-ea"/>
              </a:rPr>
              <a:t>整合成</a:t>
            </a:r>
            <a:r>
              <a:rPr lang="en-US" altLang="zh-TW" sz="2000" dirty="0" smtClean="0">
                <a:latin typeface="+mn-ea"/>
              </a:rPr>
              <a:t>PDF</a:t>
            </a:r>
            <a:r>
              <a:rPr lang="zh-TW" altLang="en-US" sz="2000" dirty="0">
                <a:latin typeface="+mn-ea"/>
              </a:rPr>
              <a:t>檔並轉送各甄選</a:t>
            </a:r>
            <a:r>
              <a:rPr lang="zh-TW" altLang="en-US" sz="2000" dirty="0" smtClean="0">
                <a:latin typeface="+mn-ea"/>
              </a:rPr>
              <a:t>學校，</a:t>
            </a:r>
            <a:r>
              <a:rPr lang="zh-TW" altLang="en-US" sz="2000" b="1" dirty="0" smtClean="0">
                <a:latin typeface="+mn-ea"/>
              </a:rPr>
              <a:t>考生</a:t>
            </a:r>
            <a:r>
              <a:rPr lang="zh-TW" altLang="en-US" sz="2000" b="1" dirty="0">
                <a:latin typeface="+mn-ea"/>
              </a:rPr>
              <a:t>得否參加第二階段指定項目甄試，依所報名甄選學校規定辦</a:t>
            </a:r>
            <a:r>
              <a:rPr lang="zh-TW" altLang="en-US" sz="2000" b="1" dirty="0" smtClean="0">
                <a:latin typeface="+mn-ea"/>
              </a:rPr>
              <a:t>理</a:t>
            </a:r>
            <a:endParaRPr lang="en-US" altLang="zh-TW" sz="2000" b="1" dirty="0" smtClean="0">
              <a:latin typeface="+mn-ea"/>
            </a:endParaRPr>
          </a:p>
          <a:p>
            <a:pPr lvl="1">
              <a:buFont typeface="Arial" panose="020B0604020202020204" pitchFamily="34" charset="0"/>
              <a:buChar char="−"/>
            </a:pPr>
            <a:r>
              <a:rPr lang="zh-TW" altLang="en-US" sz="2000" dirty="0" smtClean="0">
                <a:latin typeface="+mn-ea"/>
              </a:rPr>
              <a:t>請</a:t>
            </a:r>
            <a:r>
              <a:rPr lang="zh-TW" altLang="en-US" sz="2000" dirty="0">
                <a:latin typeface="+mn-ea"/>
              </a:rPr>
              <a:t>考生詳閱「各校系科</a:t>
            </a:r>
            <a:r>
              <a:rPr lang="en-US" altLang="zh-TW" sz="2000" dirty="0">
                <a:latin typeface="+mn-ea"/>
              </a:rPr>
              <a:t>(</a:t>
            </a:r>
            <a:r>
              <a:rPr lang="zh-TW" altLang="en-US" sz="2000" dirty="0">
                <a:latin typeface="+mn-ea"/>
              </a:rPr>
              <a:t>組</a:t>
            </a:r>
            <a:r>
              <a:rPr lang="en-US" altLang="zh-TW" sz="2000" dirty="0">
                <a:latin typeface="+mn-ea"/>
              </a:rPr>
              <a:t>)</a:t>
            </a:r>
            <a:r>
              <a:rPr lang="zh-TW" altLang="en-US" sz="2000" dirty="0">
                <a:latin typeface="+mn-ea"/>
              </a:rPr>
              <a:t>、學程甄選辦法</a:t>
            </a:r>
            <a:r>
              <a:rPr lang="zh-TW" altLang="en-US" sz="2000" dirty="0" smtClean="0">
                <a:latin typeface="+mn-ea"/>
              </a:rPr>
              <a:t>」</a:t>
            </a:r>
            <a:endParaRPr lang="zh-TW" altLang="en-US" sz="2000" dirty="0">
              <a:latin typeface="+mn-ea"/>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64</a:t>
            </a:fld>
            <a:endParaRPr lang="en-US" altLang="zh-TW"/>
          </a:p>
        </p:txBody>
      </p:sp>
    </p:spTree>
    <p:extLst>
      <p:ext uri="{BB962C8B-B14F-4D97-AF65-F5344CB8AC3E}">
        <p14:creationId xmlns:p14="http://schemas.microsoft.com/office/powerpoint/2010/main" xmlns="" val="4237643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65</a:t>
            </a:fld>
            <a:endParaRPr lang="en-US" altLang="zh-TW"/>
          </a:p>
        </p:txBody>
      </p:sp>
      <p:pic>
        <p:nvPicPr>
          <p:cNvPr id="5" name="圖片 4"/>
          <p:cNvPicPr>
            <a:picLocks noChangeAspect="1"/>
          </p:cNvPicPr>
          <p:nvPr/>
        </p:nvPicPr>
        <p:blipFill>
          <a:blip r:embed="rId2" cstate="print"/>
          <a:stretch>
            <a:fillRect/>
          </a:stretch>
        </p:blipFill>
        <p:spPr>
          <a:xfrm>
            <a:off x="32483" y="1125538"/>
            <a:ext cx="9144000" cy="5131109"/>
          </a:xfrm>
          <a:prstGeom prst="rect">
            <a:avLst/>
          </a:prstGeom>
        </p:spPr>
      </p:pic>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第二階段報名</a:t>
            </a:r>
          </a:p>
        </p:txBody>
      </p:sp>
      <p:sp>
        <p:nvSpPr>
          <p:cNvPr id="8" name="矩形 7"/>
          <p:cNvSpPr/>
          <p:nvPr/>
        </p:nvSpPr>
        <p:spPr>
          <a:xfrm>
            <a:off x="2315910" y="2924944"/>
            <a:ext cx="6828090"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2483" y="3064205"/>
            <a:ext cx="2283427" cy="302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369102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xmlns="" val="3152382176"/>
              </p:ext>
            </p:extLst>
          </p:nvPr>
        </p:nvGraphicFramePr>
        <p:xfrm>
          <a:off x="142776" y="1256650"/>
          <a:ext cx="8712968" cy="5124678"/>
        </p:xfrm>
        <a:graphic>
          <a:graphicData uri="http://schemas.openxmlformats.org/drawingml/2006/table">
            <a:tbl>
              <a:tblPr bandRow="1">
                <a:tableStyleId>{93296810-A885-4BE3-A3E7-6D5BEEA58F35}</a:tableStyleId>
              </a:tblPr>
              <a:tblGrid>
                <a:gridCol w="492213"/>
                <a:gridCol w="3566213"/>
                <a:gridCol w="1270166"/>
                <a:gridCol w="1152128"/>
                <a:gridCol w="867871"/>
                <a:gridCol w="1364377"/>
              </a:tblGrid>
              <a:tr h="246146">
                <a:tc rowSpan="2" gridSpan="2">
                  <a:txBody>
                    <a:bodyPr/>
                    <a:lstStyle/>
                    <a:p>
                      <a:pPr marL="0" indent="0" algn="ctr" defTabSz="685800" rtl="0" eaLnBrk="1" latinLnBrk="0" hangingPunct="1">
                        <a:spcAft>
                          <a:spcPts val="0"/>
                        </a:spcAft>
                      </a:pPr>
                      <a:r>
                        <a:rPr lang="zh-TW" sz="2000" kern="0" dirty="0">
                          <a:effectLst/>
                          <a:latin typeface="+mn-ea"/>
                          <a:ea typeface="+mn-ea"/>
                        </a:rPr>
                        <a:t>備審資料繳寄項目</a:t>
                      </a:r>
                      <a:endParaRPr lang="zh-TW" sz="2000" kern="0" dirty="0">
                        <a:solidFill>
                          <a:schemeClr val="dk1"/>
                        </a:solidFill>
                        <a:effectLst/>
                        <a:latin typeface="+mn-ea"/>
                        <a:ea typeface="+mn-ea"/>
                        <a:cs typeface="+mn-cs"/>
                      </a:endParaRPr>
                    </a:p>
                  </a:txBody>
                  <a:tcPr marL="17780" marR="17780" marT="0" marB="0" anchor="ctr">
                    <a:solidFill>
                      <a:srgbClr val="FFC000"/>
                    </a:solidFill>
                  </a:tcPr>
                </a:tc>
                <a:tc rowSpan="2" hMerge="1">
                  <a:txBody>
                    <a:bodyPr/>
                    <a:lstStyle/>
                    <a:p>
                      <a:endParaRPr lang="zh-TW" altLang="en-US"/>
                    </a:p>
                  </a:txBody>
                  <a:tcPr/>
                </a:tc>
                <a:tc gridSpan="3">
                  <a:txBody>
                    <a:bodyPr/>
                    <a:lstStyle/>
                    <a:p>
                      <a:pPr marL="0" indent="0" algn="ctr" defTabSz="685800" rtl="0" eaLnBrk="1" latinLnBrk="0" hangingPunct="1">
                        <a:spcAft>
                          <a:spcPts val="0"/>
                        </a:spcAft>
                      </a:pPr>
                      <a:r>
                        <a:rPr lang="zh-TW" sz="2000" kern="0" dirty="0">
                          <a:effectLst/>
                          <a:latin typeface="+mn-ea"/>
                          <a:ea typeface="+mn-ea"/>
                        </a:rPr>
                        <a:t>系科</a:t>
                      </a:r>
                      <a:r>
                        <a:rPr lang="en-US" sz="2000" kern="0" dirty="0">
                          <a:effectLst/>
                          <a:latin typeface="+mn-ea"/>
                          <a:ea typeface="+mn-ea"/>
                        </a:rPr>
                        <a:t>(</a:t>
                      </a:r>
                      <a:r>
                        <a:rPr lang="zh-TW" sz="2000" kern="0" dirty="0">
                          <a:effectLst/>
                          <a:latin typeface="+mn-ea"/>
                          <a:ea typeface="+mn-ea"/>
                        </a:rPr>
                        <a:t>組</a:t>
                      </a:r>
                      <a:r>
                        <a:rPr lang="en-US" sz="2000" kern="0" dirty="0">
                          <a:effectLst/>
                          <a:latin typeface="+mn-ea"/>
                          <a:ea typeface="+mn-ea"/>
                        </a:rPr>
                        <a:t>)</a:t>
                      </a:r>
                      <a:r>
                        <a:rPr lang="zh-TW" sz="2000" kern="0" dirty="0">
                          <a:effectLst/>
                          <a:latin typeface="+mn-ea"/>
                          <a:ea typeface="+mn-ea"/>
                        </a:rPr>
                        <a:t>數</a:t>
                      </a:r>
                      <a:endParaRPr lang="zh-TW" sz="2000" kern="0" dirty="0">
                        <a:solidFill>
                          <a:schemeClr val="dk1"/>
                        </a:solidFill>
                        <a:effectLst/>
                        <a:latin typeface="+mn-ea"/>
                        <a:ea typeface="+mn-ea"/>
                        <a:cs typeface="+mn-cs"/>
                      </a:endParaRPr>
                    </a:p>
                  </a:txBody>
                  <a:tcPr marL="17780" marR="17780" marT="0" marB="0" anchor="ctr">
                    <a:solidFill>
                      <a:srgbClr val="FFC000"/>
                    </a:solidFill>
                  </a:tcPr>
                </a:tc>
                <a:tc hMerge="1">
                  <a:txBody>
                    <a:bodyPr/>
                    <a:lstStyle/>
                    <a:p>
                      <a:endParaRPr lang="zh-TW" altLang="en-US"/>
                    </a:p>
                  </a:txBody>
                  <a:tcPr/>
                </a:tc>
                <a:tc hMerge="1">
                  <a:txBody>
                    <a:bodyPr/>
                    <a:lstStyle/>
                    <a:p>
                      <a:endParaRPr lang="zh-TW" altLang="en-US"/>
                    </a:p>
                  </a:txBody>
                  <a:tcPr/>
                </a:tc>
                <a:tc rowSpan="2">
                  <a:txBody>
                    <a:bodyPr/>
                    <a:lstStyle/>
                    <a:p>
                      <a:pPr marL="0" indent="0" algn="ctr" defTabSz="685800" rtl="0" eaLnBrk="1" latinLnBrk="0" hangingPunct="1">
                        <a:spcAft>
                          <a:spcPts val="0"/>
                        </a:spcAft>
                      </a:pPr>
                      <a:r>
                        <a:rPr lang="zh-TW" sz="2000" kern="0" dirty="0">
                          <a:effectLst/>
                          <a:latin typeface="+mn-ea"/>
                          <a:ea typeface="+mn-ea"/>
                        </a:rPr>
                        <a:t>百分比</a:t>
                      </a:r>
                      <a:r>
                        <a:rPr lang="en-US" sz="2000" kern="0" dirty="0">
                          <a:effectLst/>
                          <a:latin typeface="+mn-ea"/>
                          <a:ea typeface="+mn-ea"/>
                        </a:rPr>
                        <a:t>(%)</a:t>
                      </a:r>
                      <a:endParaRPr lang="zh-TW" sz="2000" kern="0" dirty="0">
                        <a:solidFill>
                          <a:schemeClr val="dk1"/>
                        </a:solidFill>
                        <a:effectLst/>
                        <a:latin typeface="+mn-ea"/>
                        <a:ea typeface="+mn-ea"/>
                        <a:cs typeface="+mn-cs"/>
                      </a:endParaRPr>
                    </a:p>
                  </a:txBody>
                  <a:tcPr marL="17780" marR="17780" marT="0" marB="0" anchor="ctr">
                    <a:solidFill>
                      <a:srgbClr val="FFC000"/>
                    </a:solidFill>
                  </a:tcPr>
                </a:tc>
              </a:tr>
              <a:tr h="246146">
                <a:tc gridSpan="2" vMerge="1">
                  <a:txBody>
                    <a:bodyPr/>
                    <a:lstStyle/>
                    <a:p>
                      <a:endParaRPr lang="zh-TW" altLang="en-US"/>
                    </a:p>
                  </a:txBody>
                  <a:tcPr/>
                </a:tc>
                <a:tc hMerge="1" vMerge="1">
                  <a:txBody>
                    <a:bodyPr/>
                    <a:lstStyle/>
                    <a:p>
                      <a:endParaRPr lang="zh-TW" altLang="en-US"/>
                    </a:p>
                  </a:txBody>
                  <a:tcPr/>
                </a:tc>
                <a:tc>
                  <a:txBody>
                    <a:bodyPr/>
                    <a:lstStyle/>
                    <a:p>
                      <a:pPr marL="0" indent="0" algn="ctr" defTabSz="685800" rtl="0" eaLnBrk="1" latinLnBrk="0" hangingPunct="1">
                        <a:spcAft>
                          <a:spcPts val="0"/>
                        </a:spcAft>
                      </a:pPr>
                      <a:r>
                        <a:rPr lang="zh-TW" sz="2000" kern="0" dirty="0">
                          <a:effectLst/>
                          <a:latin typeface="+mn-ea"/>
                          <a:ea typeface="+mn-ea"/>
                        </a:rPr>
                        <a:t>必繳資料</a:t>
                      </a:r>
                      <a:endParaRPr lang="zh-TW" sz="2000" kern="0" dirty="0">
                        <a:solidFill>
                          <a:schemeClr val="dk1"/>
                        </a:solidFill>
                        <a:effectLst/>
                        <a:latin typeface="+mn-ea"/>
                        <a:ea typeface="+mn-ea"/>
                        <a:cs typeface="+mn-cs"/>
                      </a:endParaRPr>
                    </a:p>
                  </a:txBody>
                  <a:tcPr marL="17780" marR="17780" marT="0" marB="0" anchor="ctr">
                    <a:solidFill>
                      <a:srgbClr val="FFC000"/>
                    </a:solidFill>
                  </a:tcPr>
                </a:tc>
                <a:tc>
                  <a:txBody>
                    <a:bodyPr/>
                    <a:lstStyle/>
                    <a:p>
                      <a:pPr marL="0" indent="0" algn="ctr" defTabSz="685800" rtl="0" eaLnBrk="1" latinLnBrk="0" hangingPunct="1">
                        <a:spcAft>
                          <a:spcPts val="0"/>
                        </a:spcAft>
                      </a:pPr>
                      <a:r>
                        <a:rPr lang="zh-TW" sz="2000" kern="0" dirty="0">
                          <a:effectLst/>
                          <a:latin typeface="+mn-ea"/>
                          <a:ea typeface="+mn-ea"/>
                        </a:rPr>
                        <a:t>選繳資料</a:t>
                      </a:r>
                      <a:endParaRPr lang="zh-TW" sz="2000" kern="0" dirty="0">
                        <a:solidFill>
                          <a:schemeClr val="dk1"/>
                        </a:solidFill>
                        <a:effectLst/>
                        <a:latin typeface="+mn-ea"/>
                        <a:ea typeface="+mn-ea"/>
                        <a:cs typeface="+mn-cs"/>
                      </a:endParaRPr>
                    </a:p>
                  </a:txBody>
                  <a:tcPr marL="17780" marR="17780" marT="0" marB="0" anchor="ctr">
                    <a:solidFill>
                      <a:srgbClr val="FFC000"/>
                    </a:solidFill>
                  </a:tcPr>
                </a:tc>
                <a:tc>
                  <a:txBody>
                    <a:bodyPr/>
                    <a:lstStyle/>
                    <a:p>
                      <a:pPr marL="0" indent="0" algn="ctr" defTabSz="685800" rtl="0" eaLnBrk="1" latinLnBrk="0" hangingPunct="1">
                        <a:spcAft>
                          <a:spcPts val="0"/>
                        </a:spcAft>
                      </a:pPr>
                      <a:r>
                        <a:rPr lang="zh-TW" sz="2000" kern="0" dirty="0">
                          <a:effectLst/>
                          <a:latin typeface="+mn-ea"/>
                          <a:ea typeface="+mn-ea"/>
                        </a:rPr>
                        <a:t>合計</a:t>
                      </a:r>
                      <a:endParaRPr lang="zh-TW" sz="2000" kern="0" dirty="0">
                        <a:solidFill>
                          <a:schemeClr val="dk1"/>
                        </a:solidFill>
                        <a:effectLst/>
                        <a:latin typeface="+mn-ea"/>
                        <a:ea typeface="+mn-ea"/>
                        <a:cs typeface="+mn-cs"/>
                      </a:endParaRPr>
                    </a:p>
                  </a:txBody>
                  <a:tcPr marL="17780" marR="17780" marT="0" marB="0" anchor="ctr">
                    <a:solidFill>
                      <a:srgbClr val="FFC000"/>
                    </a:solidFill>
                  </a:tcPr>
                </a:tc>
                <a:tc vMerge="1">
                  <a:txBody>
                    <a:bodyPr/>
                    <a:lstStyle/>
                    <a:p>
                      <a:endParaRPr lang="zh-TW" altLang="en-US"/>
                    </a:p>
                  </a:txBody>
                  <a:tcPr/>
                </a:tc>
              </a:tr>
              <a:tr h="253412">
                <a:tc>
                  <a:txBody>
                    <a:bodyPr/>
                    <a:lstStyle/>
                    <a:p>
                      <a:pPr marL="0" indent="0" algn="ctr" defTabSz="685800" rtl="0" eaLnBrk="1" fontAlgn="ctr" latinLnBrk="0" hangingPunct="1">
                        <a:spcAft>
                          <a:spcPts val="0"/>
                        </a:spcAft>
                      </a:pPr>
                      <a:r>
                        <a:rPr lang="en-US" altLang="zh-TW" sz="1800" kern="0" dirty="0">
                          <a:effectLst/>
                          <a:latin typeface="+mn-ea"/>
                          <a:ea typeface="+mn-ea"/>
                        </a:rPr>
                        <a:t>1</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自傳</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879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96</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975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7.44</a:t>
                      </a:r>
                      <a:endParaRPr lang="en-US" altLang="zh-TW" sz="1800"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mn-ea"/>
                          <a:ea typeface="+mn-ea"/>
                        </a:rPr>
                        <a:t>2</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讀書計畫</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263</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57</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320</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2.44</a:t>
                      </a:r>
                      <a:endParaRPr lang="en-US" altLang="zh-TW" sz="1800" kern="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a:effectLst/>
                          <a:latin typeface="+mn-ea"/>
                          <a:ea typeface="+mn-ea"/>
                        </a:rPr>
                        <a:t>3</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mn-ea"/>
                          <a:ea typeface="+mn-ea"/>
                        </a:rPr>
                        <a:t>自傳及讀書計畫</a:t>
                      </a:r>
                      <a:endParaRPr lang="zh-TW" altLang="en-US"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1401</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263</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1664</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12.69</a:t>
                      </a:r>
                      <a:endParaRPr lang="en-US" altLang="zh-TW" sz="1800" b="1"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mn-ea"/>
                          <a:ea typeface="+mn-ea"/>
                        </a:rPr>
                        <a:t>4</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社團參與</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94</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119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0.91</a:t>
                      </a:r>
                      <a:endParaRPr lang="en-US" altLang="zh-TW" sz="1800" kern="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mn-ea"/>
                          <a:ea typeface="+mn-ea"/>
                        </a:rPr>
                        <a:t>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學校幹部</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6</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43</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49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0.37</a:t>
                      </a:r>
                      <a:endParaRPr lang="en-US" altLang="zh-TW" sz="1800" kern="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a:effectLst/>
                          <a:latin typeface="+mn-ea"/>
                          <a:ea typeface="+mn-ea"/>
                        </a:rPr>
                        <a:t>6</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mn-ea"/>
                          <a:ea typeface="+mn-ea"/>
                        </a:rPr>
                        <a:t>社團參與及學校幹部</a:t>
                      </a:r>
                      <a:endParaRPr lang="zh-TW" altLang="en-US"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280</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1242</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1522</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11.61</a:t>
                      </a:r>
                      <a:endParaRPr lang="en-US" altLang="zh-TW" sz="1800" b="1"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a:effectLst/>
                          <a:latin typeface="+mn-ea"/>
                          <a:ea typeface="+mn-ea"/>
                        </a:rPr>
                        <a:t>7</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專題製作學習成果</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545</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964</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1509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11.51</a:t>
                      </a:r>
                      <a:endParaRPr lang="en-US" altLang="zh-TW" sz="1800" kern="0">
                        <a:solidFill>
                          <a:schemeClr val="dk1"/>
                        </a:solidFill>
                        <a:effectLst/>
                        <a:latin typeface="+mn-ea"/>
                        <a:ea typeface="+mn-ea"/>
                        <a:cs typeface="+mn-cs"/>
                      </a:endParaRPr>
                    </a:p>
                  </a:txBody>
                  <a:tcPr marL="8997" marR="8997" marT="8997" marB="0" anchor="ctr"/>
                </a:tc>
              </a:tr>
              <a:tr h="401100">
                <a:tc>
                  <a:txBody>
                    <a:bodyPr/>
                    <a:lstStyle/>
                    <a:p>
                      <a:pPr marL="0" indent="0" algn="ctr" defTabSz="685800" rtl="0" eaLnBrk="1" fontAlgn="ctr" latinLnBrk="0" hangingPunct="1">
                        <a:spcAft>
                          <a:spcPts val="0"/>
                        </a:spcAft>
                      </a:pPr>
                      <a:r>
                        <a:rPr lang="en-US" altLang="zh-TW" sz="1800" kern="0">
                          <a:effectLst/>
                          <a:latin typeface="+mn-ea"/>
                          <a:ea typeface="+mn-ea"/>
                        </a:rPr>
                        <a:t>8</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專業</a:t>
                      </a:r>
                      <a:r>
                        <a:rPr lang="zh-TW" altLang="en-US" sz="1800" kern="0" dirty="0" smtClean="0">
                          <a:effectLst/>
                          <a:latin typeface="+mn-ea"/>
                          <a:ea typeface="+mn-ea"/>
                        </a:rPr>
                        <a:t>實習</a:t>
                      </a:r>
                      <a:r>
                        <a:rPr lang="en-US" altLang="zh-TW" sz="1800" kern="0" dirty="0" smtClean="0">
                          <a:effectLst/>
                          <a:latin typeface="+mn-ea"/>
                          <a:ea typeface="+mn-ea"/>
                        </a:rPr>
                        <a:t>(</a:t>
                      </a:r>
                      <a:r>
                        <a:rPr lang="zh-TW" altLang="en-US" sz="1800" kern="0" dirty="0" smtClean="0">
                          <a:effectLst/>
                          <a:latin typeface="+mn-ea"/>
                          <a:ea typeface="+mn-ea"/>
                        </a:rPr>
                        <a:t>含</a:t>
                      </a:r>
                      <a:r>
                        <a:rPr lang="zh-TW" altLang="en-US" sz="1800" kern="0" dirty="0">
                          <a:effectLst/>
                          <a:latin typeface="+mn-ea"/>
                          <a:ea typeface="+mn-ea"/>
                        </a:rPr>
                        <a:t>實驗、</a:t>
                      </a:r>
                      <a:r>
                        <a:rPr lang="zh-TW" altLang="en-US" sz="1800" kern="0" dirty="0" smtClean="0">
                          <a:effectLst/>
                          <a:latin typeface="+mn-ea"/>
                          <a:ea typeface="+mn-ea"/>
                        </a:rPr>
                        <a:t>實務</a:t>
                      </a:r>
                      <a:r>
                        <a:rPr lang="en-US" altLang="zh-TW" sz="1800" kern="0" dirty="0" smtClean="0">
                          <a:effectLst/>
                          <a:latin typeface="+mn-ea"/>
                          <a:ea typeface="+mn-ea"/>
                        </a:rPr>
                        <a:t>)</a:t>
                      </a:r>
                      <a:r>
                        <a:rPr lang="zh-TW" altLang="en-US" sz="1800" kern="0" dirty="0" smtClean="0">
                          <a:effectLst/>
                          <a:latin typeface="+mn-ea"/>
                          <a:ea typeface="+mn-ea"/>
                        </a:rPr>
                        <a:t>科目</a:t>
                      </a:r>
                      <a:r>
                        <a:rPr lang="zh-TW" altLang="en-US" sz="1800" kern="0" dirty="0">
                          <a:effectLst/>
                          <a:latin typeface="+mn-ea"/>
                          <a:ea typeface="+mn-ea"/>
                        </a:rPr>
                        <a:t>學習</a:t>
                      </a:r>
                      <a:r>
                        <a:rPr lang="zh-TW" altLang="en-US" sz="1800" kern="0" dirty="0" smtClean="0">
                          <a:effectLst/>
                          <a:latin typeface="+mn-ea"/>
                          <a:ea typeface="+mn-ea"/>
                        </a:rPr>
                        <a:t>報告</a:t>
                      </a:r>
                      <a:r>
                        <a:rPr lang="en-US" altLang="zh-TW" sz="1800" kern="0" dirty="0" smtClean="0">
                          <a:effectLst/>
                          <a:latin typeface="+mn-ea"/>
                          <a:ea typeface="+mn-ea"/>
                        </a:rPr>
                        <a:t>(</a:t>
                      </a:r>
                      <a:r>
                        <a:rPr lang="zh-TW" altLang="en-US" sz="1800" kern="0" dirty="0" smtClean="0">
                          <a:effectLst/>
                          <a:latin typeface="+mn-ea"/>
                          <a:ea typeface="+mn-ea"/>
                        </a:rPr>
                        <a:t>成果</a:t>
                      </a:r>
                      <a:r>
                        <a:rPr lang="en-US" altLang="zh-TW" sz="1800" kern="0" dirty="0" smtClean="0">
                          <a:effectLst/>
                          <a:latin typeface="+mn-ea"/>
                          <a:ea typeface="+mn-ea"/>
                        </a:rPr>
                        <a:t>)</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136</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180</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316</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2.41</a:t>
                      </a:r>
                      <a:endParaRPr lang="en-US" altLang="zh-TW" sz="1800" kern="0" dirty="0">
                        <a:solidFill>
                          <a:schemeClr val="dk1"/>
                        </a:solidFill>
                        <a:effectLst/>
                        <a:latin typeface="+mn-ea"/>
                        <a:ea typeface="+mn-ea"/>
                        <a:cs typeface="+mn-cs"/>
                      </a:endParaRPr>
                    </a:p>
                  </a:txBody>
                  <a:tcPr marL="8997" marR="8997" marT="8997" marB="0" anchor="ctr"/>
                </a:tc>
              </a:tr>
              <a:tr h="401100">
                <a:tc>
                  <a:txBody>
                    <a:bodyPr/>
                    <a:lstStyle/>
                    <a:p>
                      <a:pPr marL="0" indent="0" algn="ctr" defTabSz="685800" rtl="0" eaLnBrk="1" fontAlgn="ctr" latinLnBrk="0" hangingPunct="1">
                        <a:spcAft>
                          <a:spcPts val="0"/>
                        </a:spcAft>
                      </a:pPr>
                      <a:r>
                        <a:rPr lang="en-US" altLang="zh-TW" sz="1800" kern="0" dirty="0">
                          <a:effectLst/>
                          <a:latin typeface="+mn-ea"/>
                          <a:ea typeface="+mn-ea"/>
                        </a:rPr>
                        <a:t>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專題製作學習成果及專業</a:t>
                      </a:r>
                      <a:r>
                        <a:rPr lang="zh-TW" altLang="en-US" sz="1800" kern="0" dirty="0" smtClean="0">
                          <a:effectLst/>
                          <a:latin typeface="+mn-ea"/>
                          <a:ea typeface="+mn-ea"/>
                        </a:rPr>
                        <a:t>實習</a:t>
                      </a:r>
                      <a:r>
                        <a:rPr lang="en-US" altLang="zh-TW" sz="1800" kern="0" dirty="0" smtClean="0">
                          <a:effectLst/>
                          <a:latin typeface="+mn-ea"/>
                          <a:ea typeface="+mn-ea"/>
                        </a:rPr>
                        <a:t>(</a:t>
                      </a:r>
                      <a:r>
                        <a:rPr lang="zh-TW" altLang="en-US" sz="1800" kern="0" dirty="0" smtClean="0">
                          <a:effectLst/>
                          <a:latin typeface="+mn-ea"/>
                          <a:ea typeface="+mn-ea"/>
                        </a:rPr>
                        <a:t>含</a:t>
                      </a:r>
                      <a:r>
                        <a:rPr lang="zh-TW" altLang="en-US" sz="1800" kern="0" dirty="0">
                          <a:effectLst/>
                          <a:latin typeface="+mn-ea"/>
                          <a:ea typeface="+mn-ea"/>
                        </a:rPr>
                        <a:t>實驗、</a:t>
                      </a:r>
                      <a:r>
                        <a:rPr lang="zh-TW" altLang="en-US" sz="1800" kern="0" dirty="0" smtClean="0">
                          <a:effectLst/>
                          <a:latin typeface="+mn-ea"/>
                          <a:ea typeface="+mn-ea"/>
                        </a:rPr>
                        <a:t>實務</a:t>
                      </a:r>
                      <a:r>
                        <a:rPr lang="en-US" altLang="zh-TW" sz="1800" kern="0" dirty="0" smtClean="0">
                          <a:effectLst/>
                          <a:latin typeface="+mn-ea"/>
                          <a:ea typeface="+mn-ea"/>
                        </a:rPr>
                        <a:t>)</a:t>
                      </a:r>
                      <a:r>
                        <a:rPr lang="zh-TW" altLang="en-US" sz="1800" kern="0" dirty="0" smtClean="0">
                          <a:effectLst/>
                          <a:latin typeface="+mn-ea"/>
                          <a:ea typeface="+mn-ea"/>
                        </a:rPr>
                        <a:t>科目</a:t>
                      </a:r>
                      <a:r>
                        <a:rPr lang="zh-TW" altLang="en-US" sz="1800" kern="0" dirty="0">
                          <a:effectLst/>
                          <a:latin typeface="+mn-ea"/>
                          <a:ea typeface="+mn-ea"/>
                        </a:rPr>
                        <a:t>學習</a:t>
                      </a:r>
                      <a:r>
                        <a:rPr lang="zh-TW" altLang="en-US" sz="1800" kern="0" dirty="0" smtClean="0">
                          <a:effectLst/>
                          <a:latin typeface="+mn-ea"/>
                          <a:ea typeface="+mn-ea"/>
                        </a:rPr>
                        <a:t>報告</a:t>
                      </a:r>
                      <a:r>
                        <a:rPr lang="en-US" altLang="zh-TW" sz="1800" kern="0" dirty="0" smtClean="0">
                          <a:effectLst/>
                          <a:latin typeface="+mn-ea"/>
                          <a:ea typeface="+mn-ea"/>
                        </a:rPr>
                        <a:t>(</a:t>
                      </a:r>
                      <a:r>
                        <a:rPr lang="zh-TW" altLang="en-US" sz="1800" kern="0" dirty="0" smtClean="0">
                          <a:effectLst/>
                          <a:latin typeface="+mn-ea"/>
                          <a:ea typeface="+mn-ea"/>
                        </a:rPr>
                        <a:t>成果</a:t>
                      </a:r>
                      <a:r>
                        <a:rPr lang="en-US" altLang="zh-TW" sz="1800" kern="0" dirty="0" smtClean="0">
                          <a:effectLst/>
                          <a:latin typeface="+mn-ea"/>
                          <a:ea typeface="+mn-ea"/>
                        </a:rPr>
                        <a:t>)</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172</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599</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771</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5.88</a:t>
                      </a:r>
                      <a:endParaRPr lang="en-US" altLang="zh-TW" sz="1800" b="1"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mn-ea"/>
                          <a:ea typeface="+mn-ea"/>
                        </a:rPr>
                        <a:t>10</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其他</a:t>
                      </a:r>
                      <a:r>
                        <a:rPr lang="zh-TW" altLang="en-US" sz="1800" kern="0" dirty="0" smtClean="0">
                          <a:effectLst/>
                          <a:latin typeface="+mn-ea"/>
                          <a:ea typeface="+mn-ea"/>
                        </a:rPr>
                        <a:t>學習</a:t>
                      </a:r>
                      <a:r>
                        <a:rPr lang="en-US" altLang="zh-TW" sz="1800" kern="0" dirty="0" smtClean="0">
                          <a:effectLst/>
                          <a:latin typeface="+mn-ea"/>
                          <a:ea typeface="+mn-ea"/>
                        </a:rPr>
                        <a:t>(</a:t>
                      </a:r>
                      <a:r>
                        <a:rPr lang="zh-TW" altLang="en-US" sz="1800" kern="0" dirty="0" smtClean="0">
                          <a:effectLst/>
                          <a:latin typeface="+mn-ea"/>
                          <a:ea typeface="+mn-ea"/>
                        </a:rPr>
                        <a:t>作品</a:t>
                      </a:r>
                      <a:r>
                        <a:rPr lang="en-US" altLang="zh-TW" sz="1800" kern="0" dirty="0" smtClean="0">
                          <a:effectLst/>
                          <a:latin typeface="+mn-ea"/>
                          <a:ea typeface="+mn-ea"/>
                        </a:rPr>
                        <a:t>)</a:t>
                      </a:r>
                      <a:r>
                        <a:rPr lang="zh-TW" altLang="en-US" sz="1800" kern="0" dirty="0" smtClean="0">
                          <a:effectLst/>
                          <a:latin typeface="+mn-ea"/>
                          <a:ea typeface="+mn-ea"/>
                        </a:rPr>
                        <a:t>成果</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84</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165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249</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1.90</a:t>
                      </a:r>
                      <a:endParaRPr lang="en-US" altLang="zh-TW" sz="1800"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mn-ea"/>
                          <a:ea typeface="+mn-ea"/>
                        </a:rPr>
                        <a:t>11</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外語能力證明</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128</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575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703</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5.36</a:t>
                      </a:r>
                      <a:endParaRPr lang="en-US" altLang="zh-TW" sz="1800"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b="1" kern="0" dirty="0" smtClean="0">
                          <a:effectLst/>
                          <a:latin typeface="+mn-ea"/>
                          <a:ea typeface="+mn-ea"/>
                        </a:rPr>
                        <a:t>12</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b="1" kern="0" dirty="0">
                          <a:effectLst/>
                          <a:latin typeface="+mn-ea"/>
                          <a:ea typeface="+mn-ea"/>
                        </a:rPr>
                        <a:t>競賽獲獎或證照證明</a:t>
                      </a:r>
                      <a:endParaRPr lang="zh-TW" altLang="en-US"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a:effectLst/>
                          <a:latin typeface="+mn-ea"/>
                          <a:ea typeface="+mn-ea"/>
                        </a:rPr>
                        <a:t>459</a:t>
                      </a:r>
                      <a:endParaRPr lang="en-US" altLang="zh-TW" sz="1800" b="1"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a:effectLst/>
                          <a:latin typeface="+mn-ea"/>
                          <a:ea typeface="+mn-ea"/>
                        </a:rPr>
                        <a:t>1719</a:t>
                      </a:r>
                      <a:endParaRPr lang="en-US" altLang="zh-TW" sz="1800" b="1"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2178</a:t>
                      </a:r>
                      <a:endParaRPr lang="en-US" altLang="zh-TW" sz="1800" b="1"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b="1" kern="0" dirty="0">
                          <a:effectLst/>
                          <a:latin typeface="+mn-ea"/>
                          <a:ea typeface="+mn-ea"/>
                        </a:rPr>
                        <a:t>16.61</a:t>
                      </a:r>
                      <a:endParaRPr lang="en-US" altLang="zh-TW" sz="1800" b="1"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smtClean="0">
                          <a:effectLst/>
                          <a:latin typeface="+mn-ea"/>
                          <a:ea typeface="+mn-ea"/>
                        </a:rPr>
                        <a:t>13</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社會服務</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33</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115</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148</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1.13</a:t>
                      </a:r>
                      <a:endParaRPr lang="en-US" altLang="zh-TW" sz="1800" kern="0" dirty="0">
                        <a:solidFill>
                          <a:schemeClr val="dk1"/>
                        </a:solidFill>
                        <a:effectLst/>
                        <a:latin typeface="+mn-ea"/>
                        <a:ea typeface="+mn-ea"/>
                        <a:cs typeface="+mn-cs"/>
                      </a:endParaRPr>
                    </a:p>
                  </a:txBody>
                  <a:tcPr marL="8997" marR="8997" marT="8997" marB="0" anchor="ctr"/>
                </a:tc>
              </a:tr>
              <a:tr h="253412">
                <a:tc>
                  <a:txBody>
                    <a:bodyPr/>
                    <a:lstStyle/>
                    <a:p>
                      <a:pPr marL="0" indent="0" algn="ctr" defTabSz="685800" rtl="0" eaLnBrk="1" fontAlgn="ctr" latinLnBrk="0" hangingPunct="1">
                        <a:spcAft>
                          <a:spcPts val="0"/>
                        </a:spcAft>
                      </a:pPr>
                      <a:r>
                        <a:rPr lang="en-US" altLang="zh-TW" sz="1800" kern="0" dirty="0">
                          <a:effectLst/>
                          <a:latin typeface="+mn-ea"/>
                          <a:ea typeface="+mn-ea"/>
                        </a:rPr>
                        <a:t>14</a:t>
                      </a:r>
                      <a:endParaRPr lang="en-US" altLang="zh-TW" sz="1800" kern="0" dirty="0">
                        <a:solidFill>
                          <a:schemeClr val="dk1"/>
                        </a:solidFill>
                        <a:effectLst/>
                        <a:latin typeface="+mn-ea"/>
                        <a:ea typeface="+mn-ea"/>
                        <a:cs typeface="+mn-cs"/>
                      </a:endParaRPr>
                    </a:p>
                  </a:txBody>
                  <a:tcPr marL="8997" marR="8997" marT="8997" marB="0" anchor="ctr"/>
                </a:tc>
                <a:tc>
                  <a:txBody>
                    <a:bodyPr/>
                    <a:lstStyle/>
                    <a:p>
                      <a:pPr marL="0" indent="0" algn="l" defTabSz="685800" rtl="0" eaLnBrk="1" fontAlgn="ctr" latinLnBrk="0" hangingPunct="1">
                        <a:spcAft>
                          <a:spcPts val="0"/>
                        </a:spcAft>
                      </a:pPr>
                      <a:r>
                        <a:rPr lang="zh-TW" altLang="en-US" sz="1800" kern="0" dirty="0">
                          <a:effectLst/>
                          <a:latin typeface="+mn-ea"/>
                          <a:ea typeface="+mn-ea"/>
                        </a:rPr>
                        <a:t>其他有利審查文件</a:t>
                      </a:r>
                      <a:endParaRPr lang="zh-TW" altLang="en-US" sz="1800" kern="0" dirty="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277</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2313</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a:effectLst/>
                          <a:latin typeface="+mn-ea"/>
                          <a:ea typeface="+mn-ea"/>
                        </a:rPr>
                        <a:t>2590</a:t>
                      </a:r>
                      <a:endParaRPr lang="en-US" altLang="zh-TW" sz="1800" kern="0">
                        <a:solidFill>
                          <a:schemeClr val="dk1"/>
                        </a:solidFill>
                        <a:effectLst/>
                        <a:latin typeface="+mn-ea"/>
                        <a:ea typeface="+mn-ea"/>
                        <a:cs typeface="+mn-cs"/>
                      </a:endParaRPr>
                    </a:p>
                  </a:txBody>
                  <a:tcPr marL="8997" marR="8997" marT="8997" marB="0" anchor="ctr"/>
                </a:tc>
                <a:tc>
                  <a:txBody>
                    <a:bodyPr/>
                    <a:lstStyle/>
                    <a:p>
                      <a:pPr marL="0" indent="0" algn="r" defTabSz="685800" rtl="0" eaLnBrk="1" fontAlgn="ctr" latinLnBrk="0" hangingPunct="1">
                        <a:spcAft>
                          <a:spcPts val="0"/>
                        </a:spcAft>
                      </a:pPr>
                      <a:r>
                        <a:rPr lang="en-US" altLang="zh-TW" sz="1800" kern="0" dirty="0">
                          <a:effectLst/>
                          <a:latin typeface="+mn-ea"/>
                          <a:ea typeface="+mn-ea"/>
                        </a:rPr>
                        <a:t>19.75</a:t>
                      </a:r>
                      <a:endParaRPr lang="en-US" altLang="zh-TW" sz="1800" kern="0" dirty="0">
                        <a:solidFill>
                          <a:schemeClr val="dk1"/>
                        </a:solidFill>
                        <a:effectLst/>
                        <a:latin typeface="+mn-ea"/>
                        <a:ea typeface="+mn-ea"/>
                        <a:cs typeface="+mn-cs"/>
                      </a:endParaRPr>
                    </a:p>
                  </a:txBody>
                  <a:tcPr marL="8997" marR="8997" marT="8997" marB="0" anchor="ctr"/>
                </a:tc>
              </a:tr>
            </a:tbl>
          </a:graphicData>
        </a:graphic>
      </p:graphicFrame>
      <p:sp>
        <p:nvSpPr>
          <p:cNvPr id="4" name="投影片編號版面配置區 3"/>
          <p:cNvSpPr>
            <a:spLocks noGrp="1"/>
          </p:cNvSpPr>
          <p:nvPr>
            <p:ph type="sldNum" sz="quarter" idx="12"/>
          </p:nvPr>
        </p:nvSpPr>
        <p:spPr>
          <a:xfrm>
            <a:off x="6588224" y="6381750"/>
            <a:ext cx="2133600" cy="476250"/>
          </a:xfrm>
        </p:spPr>
        <p:txBody>
          <a:bodyPr/>
          <a:lstStyle/>
          <a:p>
            <a:pPr>
              <a:defRPr/>
            </a:pPr>
            <a:fld id="{52B5522C-A27E-428C-8770-BD9512493397}" type="slidenum">
              <a:rPr lang="zh-TW" altLang="en-US" smtClean="0">
                <a:latin typeface="+mn-ea"/>
                <a:ea typeface="+mn-ea"/>
              </a:rPr>
              <a:pPr>
                <a:defRPr/>
              </a:pPr>
              <a:t>66</a:t>
            </a:fld>
            <a:endParaRPr lang="en-US" altLang="zh-TW" dirty="0">
              <a:latin typeface="+mn-ea"/>
              <a:ea typeface="+mn-ea"/>
            </a:endParaRPr>
          </a:p>
        </p:txBody>
      </p:sp>
      <p:sp>
        <p:nvSpPr>
          <p:cNvPr id="6" name="標題 1"/>
          <p:cNvSpPr>
            <a:spLocks noGrp="1"/>
          </p:cNvSpPr>
          <p:nvPr>
            <p:ph type="title"/>
          </p:nvPr>
        </p:nvSpPr>
        <p:spPr>
          <a:xfrm>
            <a:off x="138921" y="814844"/>
            <a:ext cx="8927529" cy="500743"/>
          </a:xfrm>
        </p:spPr>
        <p:txBody>
          <a:bodyPr>
            <a:normAutofit/>
          </a:bodyPr>
          <a:lstStyle/>
          <a:p>
            <a:pPr algn="ctr"/>
            <a:r>
              <a:rPr lang="en-US" altLang="zh-TW" sz="2400" dirty="0" smtClean="0">
                <a:solidFill>
                  <a:schemeClr val="tx1"/>
                </a:solidFill>
                <a:latin typeface="+mn-ea"/>
                <a:ea typeface="+mn-ea"/>
              </a:rPr>
              <a:t>107</a:t>
            </a:r>
            <a:r>
              <a:rPr lang="zh-TW" altLang="en-US" sz="2400" dirty="0" smtClean="0">
                <a:solidFill>
                  <a:schemeClr val="tx1"/>
                </a:solidFill>
                <a:latin typeface="+mn-ea"/>
                <a:ea typeface="+mn-ea"/>
              </a:rPr>
              <a:t>學年度備</a:t>
            </a:r>
            <a:r>
              <a:rPr lang="zh-TW" altLang="en-US" sz="2400" dirty="0">
                <a:solidFill>
                  <a:schemeClr val="tx1"/>
                </a:solidFill>
                <a:latin typeface="+mn-ea"/>
                <a:ea typeface="+mn-ea"/>
              </a:rPr>
              <a:t>審資</a:t>
            </a:r>
            <a:r>
              <a:rPr lang="zh-TW" altLang="en-US" sz="2400" dirty="0" smtClean="0">
                <a:solidFill>
                  <a:schemeClr val="tx1"/>
                </a:solidFill>
                <a:latin typeface="+mn-ea"/>
                <a:ea typeface="+mn-ea"/>
              </a:rPr>
              <a:t>料項目統計表</a:t>
            </a:r>
            <a:endParaRPr lang="zh-TW" altLang="en-US" sz="2400" dirty="0">
              <a:solidFill>
                <a:schemeClr val="tx1"/>
              </a:solidFill>
              <a:latin typeface="+mn-ea"/>
              <a:ea typeface="+mn-ea"/>
            </a:endParaRPr>
          </a:p>
        </p:txBody>
      </p:sp>
      <p:sp>
        <p:nvSpPr>
          <p:cNvPr id="7" name="標題 1"/>
          <p:cNvSpPr txBox="1">
            <a:spLocks/>
          </p:cNvSpPr>
          <p:nvPr/>
        </p:nvSpPr>
        <p:spPr bwMode="auto">
          <a:xfrm>
            <a:off x="138921" y="108461"/>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第二階段報名</a:t>
            </a:r>
          </a:p>
        </p:txBody>
      </p:sp>
    </p:spTree>
    <p:extLst>
      <p:ext uri="{BB962C8B-B14F-4D97-AF65-F5344CB8AC3E}">
        <p14:creationId xmlns:p14="http://schemas.microsoft.com/office/powerpoint/2010/main" xmlns="" val="131329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964" y="983104"/>
            <a:ext cx="8229600" cy="633413"/>
          </a:xfrm>
        </p:spPr>
        <p:txBody>
          <a:bodyPr/>
          <a:lstStyle/>
          <a:p>
            <a:pPr algn="ctr"/>
            <a:r>
              <a:rPr lang="en-US" altLang="zh-TW" dirty="0" smtClean="0">
                <a:solidFill>
                  <a:schemeClr val="tx1"/>
                </a:solidFill>
              </a:rPr>
              <a:t>107</a:t>
            </a:r>
            <a:r>
              <a:rPr lang="zh-TW" altLang="en-US" dirty="0" smtClean="0">
                <a:solidFill>
                  <a:schemeClr val="tx1"/>
                </a:solidFill>
              </a:rPr>
              <a:t>學年度備審資料上傳截止日期</a:t>
            </a:r>
            <a:endParaRPr lang="zh-TW" altLang="en-US" dirty="0">
              <a:solidFill>
                <a:schemeClr val="tx1"/>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1318675472"/>
              </p:ext>
            </p:extLst>
          </p:nvPr>
        </p:nvGraphicFramePr>
        <p:xfrm>
          <a:off x="468964" y="1588323"/>
          <a:ext cx="7991469" cy="4495755"/>
        </p:xfrm>
        <a:graphic>
          <a:graphicData uri="http://schemas.openxmlformats.org/drawingml/2006/table">
            <a:tbl>
              <a:tblPr bandRow="1">
                <a:tableStyleId>{93296810-A885-4BE3-A3E7-6D5BEEA58F35}</a:tableStyleId>
              </a:tblPr>
              <a:tblGrid>
                <a:gridCol w="3598980"/>
                <a:gridCol w="1464163"/>
                <a:gridCol w="1464163"/>
                <a:gridCol w="1464163"/>
              </a:tblGrid>
              <a:tr h="408705">
                <a:tc>
                  <a:txBody>
                    <a:bodyPr/>
                    <a:lstStyle/>
                    <a:p>
                      <a:pPr marL="0" algn="ctr" defTabSz="914400" rtl="0" eaLnBrk="1" fontAlgn="b" latinLnBrk="0" hangingPunct="1"/>
                      <a:r>
                        <a:rPr lang="zh-TW" altLang="en-US" sz="2000" u="none" strike="noStrike" kern="1200" dirty="0">
                          <a:effectLst/>
                        </a:rPr>
                        <a:t>備審資料上</a:t>
                      </a:r>
                      <a:r>
                        <a:rPr lang="zh-TW" altLang="en-US" sz="2000" u="none" strike="noStrike" kern="1200" dirty="0" smtClean="0">
                          <a:effectLst/>
                        </a:rPr>
                        <a:t>傳截止</a:t>
                      </a:r>
                      <a:r>
                        <a:rPr lang="zh-TW" altLang="en-US" sz="2000" u="none" strike="noStrike" kern="1200" dirty="0">
                          <a:effectLst/>
                        </a:rPr>
                        <a:t>日期</a:t>
                      </a:r>
                      <a:endParaRPr lang="zh-TW" altLang="en-US"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zh-TW" altLang="en-US" sz="2000" u="none" strike="noStrike" kern="1200" dirty="0" smtClean="0">
                          <a:effectLst/>
                        </a:rPr>
                        <a:t>校數</a:t>
                      </a:r>
                      <a:endParaRPr lang="zh-TW" altLang="en-US"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zh-TW" altLang="en-US" sz="2000" u="none" strike="noStrike" kern="1200" dirty="0" smtClean="0">
                          <a:effectLst/>
                        </a:rPr>
                        <a:t>系數</a:t>
                      </a:r>
                      <a:endParaRPr lang="zh-TW" altLang="en-US"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zh-TW" altLang="en-US" sz="2000" u="none" strike="noStrike" kern="1200" dirty="0" smtClean="0">
                          <a:solidFill>
                            <a:schemeClr val="dk1"/>
                          </a:solidFill>
                          <a:effectLst/>
                          <a:latin typeface="+mn-lt"/>
                          <a:ea typeface="+mn-ea"/>
                          <a:cs typeface="+mn-cs"/>
                        </a:rPr>
                        <a:t>比率</a:t>
                      </a:r>
                      <a:r>
                        <a:rPr lang="en-US" altLang="zh-TW" sz="2000" u="none" strike="noStrike" kern="1200" dirty="0" smtClean="0">
                          <a:solidFill>
                            <a:schemeClr val="dk1"/>
                          </a:solidFill>
                          <a:effectLst/>
                          <a:latin typeface="+mn-lt"/>
                          <a:ea typeface="+mn-ea"/>
                          <a:cs typeface="+mn-cs"/>
                        </a:rPr>
                        <a:t>(%)</a:t>
                      </a:r>
                      <a:endParaRPr lang="zh-TW" altLang="en-US" sz="2000" u="none" strike="noStrike" kern="1200" dirty="0">
                        <a:solidFill>
                          <a:schemeClr val="dk1"/>
                        </a:solidFill>
                        <a:effectLst/>
                        <a:latin typeface="+mn-lt"/>
                        <a:ea typeface="+mn-ea"/>
                        <a:cs typeface="+mn-cs"/>
                      </a:endParaRPr>
                    </a:p>
                  </a:txBody>
                  <a:tcPr marL="9525" marR="9525" marT="9525" marB="0" anchor="ctr"/>
                </a:tc>
              </a:tr>
              <a:tr h="408705">
                <a:tc>
                  <a:txBody>
                    <a:bodyPr/>
                    <a:lstStyle/>
                    <a:p>
                      <a:pPr marL="0" algn="ctr" defTabSz="914400" rtl="0" eaLnBrk="1" fontAlgn="b" latinLnBrk="0" hangingPunct="1"/>
                      <a:r>
                        <a:rPr lang="en-US" altLang="zh-TW" sz="2000" u="none" strike="noStrike" kern="1200" dirty="0" smtClean="0">
                          <a:effectLst/>
                        </a:rPr>
                        <a:t>2018-06-05</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smtClean="0">
                          <a:effectLst/>
                        </a:rPr>
                        <a:t>3</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smtClean="0">
                          <a:effectLst/>
                        </a:rPr>
                        <a:t>9</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0.28</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2018-06-07</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2</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6</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0.19</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2018-06-08</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smtClean="0">
                          <a:effectLst/>
                        </a:rPr>
                        <a:t>22</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smtClean="0">
                          <a:effectLst/>
                        </a:rPr>
                        <a:t>307</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9.52</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2018-06-09</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13</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261</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8.10</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2018-06-10</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16</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468</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14.52</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2018-06-11</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33</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741</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22.98</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2018-06-12</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18</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485</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15.04</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2018-06-13</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14</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313</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9.71</a:t>
                      </a:r>
                    </a:p>
                  </a:txBody>
                  <a:tcPr marL="9525" marR="9525" marT="9525" marB="0" anchor="b"/>
                </a:tc>
              </a:tr>
              <a:tr h="408705">
                <a:tc>
                  <a:txBody>
                    <a:bodyPr/>
                    <a:lstStyle/>
                    <a:p>
                      <a:pPr marL="0" algn="ctr" defTabSz="914400" rtl="0" eaLnBrk="1" fontAlgn="b" latinLnBrk="0" hangingPunct="1"/>
                      <a:r>
                        <a:rPr lang="en-US" altLang="zh-TW" sz="2000" u="none" strike="noStrike" kern="1200" dirty="0" smtClean="0">
                          <a:effectLst/>
                        </a:rPr>
                        <a:t>2018-06-14</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20</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634</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19.67</a:t>
                      </a:r>
                    </a:p>
                  </a:txBody>
                  <a:tcPr marL="9525" marR="9525" marT="9525" marB="0" anchor="b"/>
                </a:tc>
              </a:tr>
              <a:tr h="408705">
                <a:tc>
                  <a:txBody>
                    <a:bodyPr/>
                    <a:lstStyle/>
                    <a:p>
                      <a:pPr marL="0" algn="ctr" defTabSz="914400" rtl="0" eaLnBrk="1" fontAlgn="b" latinLnBrk="0" hangingPunct="1"/>
                      <a:r>
                        <a:rPr lang="zh-TW" altLang="en-US" sz="2000" u="none" strike="noStrike" kern="1200" dirty="0">
                          <a:effectLst/>
                        </a:rPr>
                        <a:t>總計</a:t>
                      </a:r>
                      <a:endParaRPr lang="zh-TW" altLang="en-US"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smtClean="0">
                          <a:effectLst/>
                        </a:rPr>
                        <a:t>141</a:t>
                      </a:r>
                      <a:endParaRPr lang="zh-TW" altLang="en-US"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effectLst/>
                        </a:rPr>
                        <a:t>3224</a:t>
                      </a:r>
                      <a:endParaRPr lang="en-US" altLang="zh-TW" sz="2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en-US" altLang="zh-TW" sz="2000" u="none" strike="noStrike" kern="1200" dirty="0">
                          <a:solidFill>
                            <a:schemeClr val="dk1"/>
                          </a:solidFill>
                          <a:effectLst/>
                          <a:latin typeface="+mn-lt"/>
                          <a:ea typeface="+mn-ea"/>
                          <a:cs typeface="+mn-cs"/>
                        </a:rPr>
                        <a:t>100.0</a:t>
                      </a:r>
                    </a:p>
                  </a:txBody>
                  <a:tcPr marL="9525" marR="9525" marT="9525" marB="0" anchor="ctr"/>
                </a:tc>
              </a:tr>
            </a:tbl>
          </a:graphicData>
        </a:graphic>
      </p:graphicFrame>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67</a:t>
            </a:fld>
            <a:endParaRPr lang="en-US" altLang="zh-TW"/>
          </a:p>
        </p:txBody>
      </p:sp>
      <p:sp>
        <p:nvSpPr>
          <p:cNvPr id="6" name="標題 1"/>
          <p:cNvSpPr txBox="1">
            <a:spLocks/>
          </p:cNvSpPr>
          <p:nvPr/>
        </p:nvSpPr>
        <p:spPr bwMode="auto">
          <a:xfrm>
            <a:off x="138921" y="108461"/>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3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第二階段報名</a:t>
            </a:r>
          </a:p>
        </p:txBody>
      </p:sp>
    </p:spTree>
    <p:extLst>
      <p:ext uri="{BB962C8B-B14F-4D97-AF65-F5344CB8AC3E}">
        <p14:creationId xmlns:p14="http://schemas.microsoft.com/office/powerpoint/2010/main" xmlns="" val="2314363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457200" y="1600200"/>
            <a:ext cx="8507413" cy="4525963"/>
          </a:xfrm>
          <a:prstGeom prst="rect">
            <a:avLst/>
          </a:prstGeom>
          <a:noFill/>
          <a:ln w="9525">
            <a:noFill/>
            <a:miter lim="800000"/>
            <a:headEnd/>
            <a:tailEnd/>
          </a:ln>
        </p:spPr>
        <p:txBody>
          <a:bodyPr/>
          <a:lstStyle/>
          <a:p>
            <a:pPr marL="742950" lvl="1" indent="-285750" eaLnBrk="0" hangingPunct="0">
              <a:spcBef>
                <a:spcPct val="20000"/>
              </a:spcBef>
              <a:buClr>
                <a:schemeClr val="tx1"/>
              </a:buClr>
              <a:buSzPts val="2800"/>
              <a:buFont typeface="Times New Roman" pitchFamily="18" charset="0"/>
              <a:buChar char="–"/>
            </a:pPr>
            <a:endParaRPr lang="zh-TW" altLang="zh-TW" sz="2400">
              <a:latin typeface="Times New Roman" pitchFamily="18" charset="0"/>
            </a:endParaRPr>
          </a:p>
        </p:txBody>
      </p:sp>
      <p:sp>
        <p:nvSpPr>
          <p:cNvPr id="71683" name="內容版面配置區 3"/>
          <p:cNvSpPr>
            <a:spLocks noGrp="1"/>
          </p:cNvSpPr>
          <p:nvPr>
            <p:ph idx="1"/>
          </p:nvPr>
        </p:nvSpPr>
        <p:spPr>
          <a:xfrm>
            <a:off x="107504" y="1124744"/>
            <a:ext cx="8893175" cy="4606925"/>
          </a:xfrm>
        </p:spPr>
        <p:txBody>
          <a:bodyPr/>
          <a:lstStyle/>
          <a:p>
            <a:pPr>
              <a:lnSpc>
                <a:spcPct val="150000"/>
              </a:lnSpc>
              <a:spcBef>
                <a:spcPct val="0"/>
              </a:spcBef>
              <a:buFontTx/>
              <a:buBlip>
                <a:blip r:embed="rId3"/>
              </a:buBlip>
            </a:pPr>
            <a:r>
              <a:rPr lang="zh-TW" altLang="en-US" sz="2800" dirty="0" smtClean="0">
                <a:solidFill>
                  <a:srgbClr val="222268"/>
                </a:solidFill>
                <a:latin typeface="+mn-ea"/>
              </a:rPr>
              <a:t>第二階段</a:t>
            </a:r>
            <a:r>
              <a:rPr lang="zh-TW" altLang="zh-TW" sz="2800" dirty="0" smtClean="0">
                <a:solidFill>
                  <a:srgbClr val="222268"/>
                </a:solidFill>
                <a:latin typeface="+mn-ea"/>
              </a:rPr>
              <a:t>指定項目甄試</a:t>
            </a:r>
            <a:r>
              <a:rPr lang="en-US" altLang="zh-TW" sz="2800" dirty="0" smtClean="0">
                <a:solidFill>
                  <a:srgbClr val="222268"/>
                </a:solidFill>
                <a:latin typeface="+mn-ea"/>
              </a:rPr>
              <a:t>(</a:t>
            </a:r>
            <a:r>
              <a:rPr lang="zh-TW" altLang="en-US" sz="2800" dirty="0" smtClean="0">
                <a:solidFill>
                  <a:srgbClr val="222268"/>
                </a:solidFill>
                <a:latin typeface="+mn-ea"/>
              </a:rPr>
              <a:t>由各甄選學校辦理</a:t>
            </a:r>
            <a:r>
              <a:rPr lang="en-US" altLang="zh-TW" sz="2800" dirty="0" smtClean="0">
                <a:solidFill>
                  <a:srgbClr val="222268"/>
                </a:solidFill>
                <a:latin typeface="+mn-ea"/>
              </a:rPr>
              <a:t>)</a:t>
            </a:r>
            <a:endParaRPr lang="en-US" altLang="zh-TW" sz="2800" dirty="0" smtClean="0">
              <a:latin typeface="+mn-ea"/>
            </a:endParaRPr>
          </a:p>
          <a:p>
            <a:pPr lvl="1">
              <a:lnSpc>
                <a:spcPct val="150000"/>
              </a:lnSpc>
              <a:buFont typeface="華康中黑體" panose="020B0509000000000000" pitchFamily="49" charset="-120"/>
              <a:buChar char="–"/>
            </a:pPr>
            <a:r>
              <a:rPr lang="zh-TW" altLang="zh-TW" sz="2000" dirty="0" smtClean="0"/>
              <a:t>各校</a:t>
            </a:r>
            <a:r>
              <a:rPr lang="zh-TW" altLang="zh-TW" sz="2000" dirty="0"/>
              <a:t>公告第二階段甄試</a:t>
            </a:r>
            <a:r>
              <a:rPr lang="zh-TW" altLang="zh-TW" sz="2000" dirty="0" smtClean="0"/>
              <a:t>名單並</a:t>
            </a:r>
            <a:r>
              <a:rPr lang="zh-TW" altLang="zh-TW" sz="2000" dirty="0"/>
              <a:t>寄發第二階段指定項目甄試</a:t>
            </a:r>
            <a:r>
              <a:rPr lang="zh-TW" altLang="zh-TW" sz="2000" dirty="0" smtClean="0"/>
              <a:t>通知，</a:t>
            </a:r>
            <a:r>
              <a:rPr lang="zh-TW" altLang="zh-TW" sz="2000" dirty="0"/>
              <a:t>請參閱「各校系科</a:t>
            </a:r>
            <a:r>
              <a:rPr lang="en-US" altLang="zh-TW" sz="2000" dirty="0"/>
              <a:t>(</a:t>
            </a:r>
            <a:r>
              <a:rPr lang="zh-TW" altLang="zh-TW" sz="2000" dirty="0"/>
              <a:t>組</a:t>
            </a:r>
            <a:r>
              <a:rPr lang="en-US" altLang="zh-TW" sz="2000" dirty="0"/>
              <a:t>)</a:t>
            </a:r>
            <a:r>
              <a:rPr lang="zh-TW" altLang="zh-TW" sz="2000" dirty="0"/>
              <a:t>、學程甄選辦法」</a:t>
            </a:r>
            <a:endParaRPr lang="en-US" altLang="zh-TW" sz="2000" dirty="0"/>
          </a:p>
          <a:p>
            <a:pPr lvl="1">
              <a:lnSpc>
                <a:spcPct val="150000"/>
              </a:lnSpc>
              <a:buFont typeface="華康中黑體" panose="020B0509000000000000" pitchFamily="49" charset="-120"/>
              <a:buChar char="–"/>
            </a:pPr>
            <a:r>
              <a:rPr lang="zh-TW" altLang="zh-TW" sz="2000" dirty="0" smtClean="0">
                <a:latin typeface="華康中黑體" pitchFamily="49" charset="-120"/>
              </a:rPr>
              <a:t>各校辦理指定項目甄試</a:t>
            </a:r>
            <a:r>
              <a:rPr lang="en-US" altLang="zh-TW" sz="2000" dirty="0" smtClean="0">
                <a:solidFill>
                  <a:srgbClr val="D35B1F"/>
                </a:solidFill>
                <a:latin typeface="華康中黑體" pitchFamily="49" charset="-120"/>
              </a:rPr>
              <a:t>(107.6.15-107.7.1)</a:t>
            </a:r>
          </a:p>
          <a:p>
            <a:pPr lvl="1">
              <a:lnSpc>
                <a:spcPct val="150000"/>
              </a:lnSpc>
              <a:buFont typeface="華康中黑體" panose="020B0509000000000000" pitchFamily="49" charset="-120"/>
              <a:buChar char="–"/>
            </a:pPr>
            <a:r>
              <a:rPr lang="zh-TW" altLang="zh-TW" sz="2000" dirty="0" smtClean="0">
                <a:latin typeface="華康中黑體" pitchFamily="49" charset="-120"/>
              </a:rPr>
              <a:t>各校辦理時間</a:t>
            </a:r>
            <a:r>
              <a:rPr lang="zh-TW" altLang="en-US" sz="2000" dirty="0" smtClean="0">
                <a:latin typeface="華康中黑體" pitchFamily="49" charset="-120"/>
              </a:rPr>
              <a:t>載</a:t>
            </a:r>
            <a:r>
              <a:rPr lang="zh-TW" altLang="zh-TW" sz="2000" dirty="0" smtClean="0">
                <a:latin typeface="華康中黑體" pitchFamily="49" charset="-120"/>
              </a:rPr>
              <a:t>於簡章附錄之「指定項目甄試日期」</a:t>
            </a:r>
            <a:r>
              <a:rPr lang="zh-TW" altLang="en-US" sz="2000" dirty="0" smtClean="0">
                <a:latin typeface="華康中黑體" pitchFamily="49" charset="-120"/>
              </a:rPr>
              <a:t>欄，考生</a:t>
            </a:r>
            <a:r>
              <a:rPr lang="zh-TW" altLang="zh-TW" sz="2000" dirty="0" smtClean="0">
                <a:latin typeface="華康中黑體" pitchFamily="49" charset="-120"/>
              </a:rPr>
              <a:t>不得以參加指定項目之甄試日期相互衝突而要求更改</a:t>
            </a:r>
            <a:endParaRPr lang="zh-TW" altLang="en-US" dirty="0" smtClean="0">
              <a:solidFill>
                <a:srgbClr val="D35B1F"/>
              </a:solidFill>
              <a:latin typeface="華康中黑體" pitchFamily="49" charset="-120"/>
            </a:endParaRPr>
          </a:p>
        </p:txBody>
      </p:sp>
      <p:sp>
        <p:nvSpPr>
          <p:cNvPr id="71684" name="投影片編號版面配置區 4"/>
          <p:cNvSpPr>
            <a:spLocks noGrp="1"/>
          </p:cNvSpPr>
          <p:nvPr>
            <p:ph type="sldNum" sz="quarter" idx="12"/>
          </p:nvPr>
        </p:nvSpPr>
        <p:spPr>
          <a:noFill/>
        </p:spPr>
        <p:txBody>
          <a:bodyPr/>
          <a:lstStyle/>
          <a:p>
            <a:fld id="{50C3E688-7165-4A3C-9E5C-BE6F020DA3B1}" type="slidenum">
              <a:rPr lang="zh-TW" altLang="en-US" smtClean="0"/>
              <a:pPr/>
              <a:t>68</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第二階段指定項目甄試</a:t>
            </a:r>
          </a:p>
        </p:txBody>
      </p:sp>
    </p:spTree>
    <p:extLst>
      <p:ext uri="{BB962C8B-B14F-4D97-AF65-F5344CB8AC3E}">
        <p14:creationId xmlns:p14="http://schemas.microsoft.com/office/powerpoint/2010/main" xmlns="" val="11333689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xmlns="" val="3159508537"/>
              </p:ext>
            </p:extLst>
          </p:nvPr>
        </p:nvGraphicFramePr>
        <p:xfrm>
          <a:off x="351547" y="1403296"/>
          <a:ext cx="8468925" cy="5050040"/>
        </p:xfrm>
        <a:graphic>
          <a:graphicData uri="http://schemas.openxmlformats.org/drawingml/2006/table">
            <a:tbl>
              <a:tblPr bandRow="1">
                <a:tableStyleId>{93296810-A885-4BE3-A3E7-6D5BEEA58F35}</a:tableStyleId>
              </a:tblPr>
              <a:tblGrid>
                <a:gridCol w="1959361"/>
                <a:gridCol w="457483"/>
                <a:gridCol w="457483"/>
                <a:gridCol w="457483"/>
                <a:gridCol w="457483"/>
                <a:gridCol w="457483"/>
                <a:gridCol w="457483"/>
                <a:gridCol w="457483"/>
                <a:gridCol w="457483"/>
                <a:gridCol w="457483"/>
                <a:gridCol w="457483"/>
                <a:gridCol w="457483"/>
                <a:gridCol w="457483"/>
                <a:gridCol w="507673"/>
                <a:gridCol w="512095"/>
              </a:tblGrid>
              <a:tr h="146219">
                <a:tc>
                  <a:txBody>
                    <a:bodyPr/>
                    <a:lstStyle/>
                    <a:p>
                      <a:pPr algn="ctr" fontAlgn="b"/>
                      <a:r>
                        <a:rPr lang="zh-TW" altLang="en-US" sz="1300" u="none" strike="noStrike" dirty="0">
                          <a:effectLst/>
                          <a:latin typeface="+mn-ea"/>
                          <a:ea typeface="+mn-ea"/>
                        </a:rPr>
                        <a:t>招生群（類）別</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6/15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6/16</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6/17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6/18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6/19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6/28</a:t>
                      </a:r>
                      <a:endParaRPr lang="en-US" altLang="zh-TW" sz="1300" b="0" i="0" u="none" strike="noStrike" dirty="0">
                        <a:effectLst/>
                        <a:latin typeface="+mn-ea"/>
                        <a:ea typeface="+mn-ea"/>
                      </a:endParaRPr>
                    </a:p>
                  </a:txBody>
                  <a:tcPr marL="3805" marR="3805" marT="3805" marB="0" anchor="ctr"/>
                </a:tc>
                <a:tc>
                  <a:txBody>
                    <a:bodyPr/>
                    <a:lstStyle/>
                    <a:p>
                      <a:pPr algn="ctr" fontAlgn="b"/>
                      <a:r>
                        <a:rPr lang="zh-TW" altLang="en-US" sz="1300" u="none" strike="noStrike" dirty="0" smtClean="0">
                          <a:effectLst/>
                          <a:latin typeface="+mn-ea"/>
                          <a:ea typeface="+mn-ea"/>
                        </a:rPr>
                        <a:t>備審資</a:t>
                      </a:r>
                      <a:endParaRPr lang="en-US" altLang="zh-TW" sz="1300" u="none" strike="noStrike" dirty="0" smtClean="0">
                        <a:effectLst/>
                        <a:latin typeface="+mn-ea"/>
                        <a:ea typeface="+mn-ea"/>
                      </a:endParaRPr>
                    </a:p>
                    <a:p>
                      <a:pPr algn="ctr" fontAlgn="b"/>
                      <a:r>
                        <a:rPr lang="zh-TW" altLang="en-US" sz="1300" u="none" strike="noStrike" dirty="0" smtClean="0">
                          <a:effectLst/>
                          <a:latin typeface="+mn-ea"/>
                          <a:ea typeface="+mn-ea"/>
                        </a:rPr>
                        <a:t>料審查</a:t>
                      </a:r>
                      <a:endParaRPr lang="en-US" altLang="zh-TW" sz="1300" b="0" i="0" u="none" strike="noStrike" dirty="0">
                        <a:effectLst/>
                        <a:latin typeface="+mn-ea"/>
                        <a:ea typeface="+mn-ea"/>
                      </a:endParaRPr>
                    </a:p>
                  </a:txBody>
                  <a:tcPr marL="3805" marR="3805" marT="3805" marB="0" anchor="ctr"/>
                </a:tc>
                <a:tc>
                  <a:txBody>
                    <a:bodyPr/>
                    <a:lstStyle/>
                    <a:p>
                      <a:pPr algn="ctr" fontAlgn="b"/>
                      <a:r>
                        <a:rPr lang="zh-TW" altLang="en-US" sz="1300" u="none" strike="noStrike" dirty="0">
                          <a:effectLst/>
                          <a:latin typeface="+mn-ea"/>
                          <a:ea typeface="+mn-ea"/>
                        </a:rPr>
                        <a:t>總計</a:t>
                      </a:r>
                      <a:endParaRPr lang="zh-TW" altLang="en-US" sz="1300" b="0" i="0" u="none" strike="noStrike" dirty="0">
                        <a:effectLst/>
                        <a:latin typeface="+mn-ea"/>
                        <a:ea typeface="+mn-ea"/>
                      </a:endParaRPr>
                    </a:p>
                  </a:txBody>
                  <a:tcPr marL="3805" marR="3805" marT="3805" marB="0" anchor="ctr"/>
                </a:tc>
              </a:tr>
              <a:tr h="146219">
                <a:tc>
                  <a:txBody>
                    <a:bodyPr/>
                    <a:lstStyle/>
                    <a:p>
                      <a:pPr algn="l" fontAlgn="b"/>
                      <a:r>
                        <a:rPr lang="en-US" altLang="zh-TW" sz="1300" u="none" strike="noStrike" dirty="0">
                          <a:effectLst/>
                          <a:latin typeface="+mn-ea"/>
                          <a:ea typeface="+mn-ea"/>
                        </a:rPr>
                        <a:t>01 </a:t>
                      </a:r>
                      <a:r>
                        <a:rPr lang="zh-TW" altLang="en-US" sz="1300" u="none" strike="noStrike" dirty="0">
                          <a:effectLst/>
                          <a:latin typeface="+mn-ea"/>
                          <a:ea typeface="+mn-ea"/>
                        </a:rPr>
                        <a:t>機械群</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zh-TW" altLang="en-US" sz="1300" u="none" strike="noStrike">
                          <a:effectLst/>
                          <a:latin typeface="+mn-ea"/>
                          <a:ea typeface="+mn-ea"/>
                        </a:rPr>
                        <a:t>　</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48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24</a:t>
                      </a:r>
                      <a:endParaRPr lang="en-US" altLang="zh-TW" sz="1300" b="0" i="0" u="none" strike="noStrike">
                        <a:effectLst/>
                        <a:latin typeface="+mn-ea"/>
                        <a:ea typeface="+mn-ea"/>
                      </a:endParaRPr>
                    </a:p>
                  </a:txBody>
                  <a:tcPr marL="3805" marR="3805" marT="3805" marB="0" anchor="ctr"/>
                </a:tc>
                <a:tc>
                  <a:txBody>
                    <a:bodyPr/>
                    <a:lstStyle/>
                    <a:p>
                      <a:pPr algn="ctr" fontAlgn="b"/>
                      <a:r>
                        <a:rPr lang="zh-TW" altLang="en-US" sz="1300" u="none" strike="noStrike">
                          <a:effectLst/>
                          <a:latin typeface="+mn-ea"/>
                          <a:ea typeface="+mn-ea"/>
                        </a:rPr>
                        <a:t>　</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48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207</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02 </a:t>
                      </a:r>
                      <a:r>
                        <a:rPr lang="zh-TW" altLang="en-US" sz="1300" u="none" strike="noStrike">
                          <a:effectLst/>
                          <a:latin typeface="+mn-ea"/>
                          <a:ea typeface="+mn-ea"/>
                        </a:rPr>
                        <a:t>動力機械群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10</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105</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dirty="0">
                          <a:effectLst/>
                          <a:latin typeface="+mn-ea"/>
                          <a:ea typeface="+mn-ea"/>
                        </a:rPr>
                        <a:t>03 </a:t>
                      </a:r>
                      <a:r>
                        <a:rPr lang="zh-TW" altLang="en-US" sz="1300" u="none" strike="noStrike" dirty="0">
                          <a:effectLst/>
                          <a:latin typeface="+mn-ea"/>
                          <a:ea typeface="+mn-ea"/>
                        </a:rPr>
                        <a:t>電機與電子群電機類</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14</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10</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36</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25</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165</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dirty="0">
                          <a:effectLst/>
                          <a:latin typeface="+mn-ea"/>
                          <a:ea typeface="+mn-ea"/>
                        </a:rPr>
                        <a:t>04 </a:t>
                      </a:r>
                      <a:r>
                        <a:rPr lang="zh-TW" altLang="en-US" sz="1300" u="none" strike="noStrike" dirty="0">
                          <a:effectLst/>
                          <a:latin typeface="+mn-ea"/>
                          <a:ea typeface="+mn-ea"/>
                        </a:rPr>
                        <a:t>電機與電子群資電類</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32</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14</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15</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88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62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312</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05 </a:t>
                      </a:r>
                      <a:r>
                        <a:rPr lang="zh-TW" altLang="en-US" sz="1300" u="none" strike="noStrike">
                          <a:effectLst/>
                          <a:latin typeface="+mn-ea"/>
                          <a:ea typeface="+mn-ea"/>
                        </a:rPr>
                        <a:t>化工群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62</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06 </a:t>
                      </a:r>
                      <a:r>
                        <a:rPr lang="zh-TW" altLang="en-US" sz="1300" u="none" strike="noStrike">
                          <a:effectLst/>
                          <a:latin typeface="+mn-ea"/>
                          <a:ea typeface="+mn-ea"/>
                        </a:rPr>
                        <a:t>土木與建築群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91</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07 </a:t>
                      </a:r>
                      <a:r>
                        <a:rPr lang="zh-TW" altLang="en-US" sz="1300" u="none" strike="noStrike">
                          <a:effectLst/>
                          <a:latin typeface="+mn-ea"/>
                          <a:ea typeface="+mn-ea"/>
                        </a:rPr>
                        <a:t>設計群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20</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102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72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328</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08 </a:t>
                      </a:r>
                      <a:r>
                        <a:rPr lang="zh-TW" altLang="en-US" sz="1300" u="none" strike="noStrike">
                          <a:effectLst/>
                          <a:latin typeface="+mn-ea"/>
                          <a:ea typeface="+mn-ea"/>
                        </a:rPr>
                        <a:t>工程與管理類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22</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09 </a:t>
                      </a:r>
                      <a:r>
                        <a:rPr lang="zh-TW" altLang="en-US" sz="1300" u="none" strike="noStrike">
                          <a:effectLst/>
                          <a:latin typeface="+mn-ea"/>
                          <a:ea typeface="+mn-ea"/>
                        </a:rPr>
                        <a:t>商業與管理群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13</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16</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53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204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125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618</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10 </a:t>
                      </a:r>
                      <a:r>
                        <a:rPr lang="zh-TW" altLang="en-US" sz="1300" u="none" strike="noStrike">
                          <a:effectLst/>
                          <a:latin typeface="+mn-ea"/>
                          <a:ea typeface="+mn-ea"/>
                        </a:rPr>
                        <a:t>衛生與護理類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13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b="0" i="0" u="none" strike="noStrike" dirty="0" smtClean="0">
                          <a:effectLst/>
                          <a:latin typeface="+mn-ea"/>
                          <a:ea typeface="+mn-ea"/>
                        </a:rPr>
                        <a:t>1</a:t>
                      </a:r>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16</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90</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11 </a:t>
                      </a:r>
                      <a:r>
                        <a:rPr lang="zh-TW" altLang="en-US" sz="1300" u="none" strike="noStrike">
                          <a:effectLst/>
                          <a:latin typeface="+mn-ea"/>
                          <a:ea typeface="+mn-ea"/>
                        </a:rPr>
                        <a:t>食品群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b="0" i="0" u="none" strike="noStrike" dirty="0" smtClean="0">
                          <a:effectLst/>
                          <a:latin typeface="+mn-ea"/>
                          <a:ea typeface="+mn-ea"/>
                        </a:rPr>
                        <a:t>1</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62</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12 </a:t>
                      </a:r>
                      <a:r>
                        <a:rPr lang="zh-TW" altLang="en-US" sz="1300" u="none" strike="noStrike">
                          <a:effectLst/>
                          <a:latin typeface="+mn-ea"/>
                          <a:ea typeface="+mn-ea"/>
                        </a:rPr>
                        <a:t>家政群幼保類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13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b="0" i="0" u="none" strike="noStrike" dirty="0" smtClean="0">
                          <a:effectLst/>
                          <a:latin typeface="+mn-ea"/>
                          <a:ea typeface="+mn-ea"/>
                        </a:rPr>
                        <a:t>1</a:t>
                      </a:r>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85</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13 </a:t>
                      </a:r>
                      <a:r>
                        <a:rPr lang="zh-TW" altLang="en-US" sz="1300" u="none" strike="noStrike">
                          <a:effectLst/>
                          <a:latin typeface="+mn-ea"/>
                          <a:ea typeface="+mn-ea"/>
                        </a:rPr>
                        <a:t>家政群生活應用類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18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52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10</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b="0" i="0" u="none" strike="noStrike" dirty="0" smtClean="0">
                          <a:effectLst/>
                          <a:latin typeface="+mn-ea"/>
                          <a:ea typeface="+mn-ea"/>
                        </a:rPr>
                        <a:t>2</a:t>
                      </a:r>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40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153</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14 </a:t>
                      </a:r>
                      <a:r>
                        <a:rPr lang="zh-TW" altLang="en-US" sz="1300" u="none" strike="noStrike">
                          <a:effectLst/>
                          <a:latin typeface="+mn-ea"/>
                          <a:ea typeface="+mn-ea"/>
                        </a:rPr>
                        <a:t>農業群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11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117</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15 </a:t>
                      </a:r>
                      <a:r>
                        <a:rPr lang="zh-TW" altLang="en-US" sz="1300" u="none" strike="noStrike">
                          <a:effectLst/>
                          <a:latin typeface="+mn-ea"/>
                          <a:ea typeface="+mn-ea"/>
                        </a:rPr>
                        <a:t>外語群英語類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10</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70</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26</a:t>
                      </a:r>
                      <a:endParaRPr lang="en-US" altLang="zh-TW"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176</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16 </a:t>
                      </a:r>
                      <a:r>
                        <a:rPr lang="zh-TW" altLang="en-US" sz="1300" u="none" strike="noStrike">
                          <a:effectLst/>
                          <a:latin typeface="+mn-ea"/>
                          <a:ea typeface="+mn-ea"/>
                        </a:rPr>
                        <a:t>外語群日語類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89</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17 </a:t>
                      </a:r>
                      <a:r>
                        <a:rPr lang="zh-TW" altLang="en-US" sz="1300" u="none" strike="noStrike">
                          <a:effectLst/>
                          <a:latin typeface="+mn-ea"/>
                          <a:ea typeface="+mn-ea"/>
                        </a:rPr>
                        <a:t>餐旅群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18</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55</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128</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b="0" i="0" u="none" strike="noStrike" dirty="0" smtClean="0">
                          <a:effectLst/>
                          <a:latin typeface="+mn-ea"/>
                          <a:ea typeface="+mn-ea"/>
                        </a:rPr>
                        <a:t>1</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84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406</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18 </a:t>
                      </a:r>
                      <a:r>
                        <a:rPr lang="zh-TW" altLang="en-US" sz="1300" u="none" strike="noStrike">
                          <a:effectLst/>
                          <a:latin typeface="+mn-ea"/>
                          <a:ea typeface="+mn-ea"/>
                        </a:rPr>
                        <a:t>海事群</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11</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19 </a:t>
                      </a:r>
                      <a:r>
                        <a:rPr lang="zh-TW" altLang="en-US" sz="1300" u="none" strike="noStrike">
                          <a:effectLst/>
                          <a:latin typeface="+mn-ea"/>
                          <a:ea typeface="+mn-ea"/>
                        </a:rPr>
                        <a:t>水產群</a:t>
                      </a:r>
                      <a:endParaRPr lang="zh-TW" altLang="en-US" sz="1300" b="0" i="0" u="none" strike="noStrike">
                        <a:effectLst/>
                        <a:latin typeface="+mn-ea"/>
                        <a:ea typeface="+mn-ea"/>
                      </a:endParaRPr>
                    </a:p>
                  </a:txBody>
                  <a:tcPr marL="3805" marR="3805" marT="3805" marB="0" anchor="ctr"/>
                </a:tc>
                <a:tc>
                  <a:txBody>
                    <a:bodyPr/>
                    <a:lstStyle/>
                    <a:p>
                      <a:pPr algn="ctr" fontAlgn="b"/>
                      <a:r>
                        <a:rPr lang="zh-TW" altLang="en-US" sz="1300" u="none" strike="noStrike">
                          <a:effectLst/>
                          <a:latin typeface="+mn-ea"/>
                          <a:ea typeface="+mn-ea"/>
                        </a:rPr>
                        <a:t>　</a:t>
                      </a:r>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14</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a:effectLst/>
                          <a:latin typeface="+mn-ea"/>
                          <a:ea typeface="+mn-ea"/>
                        </a:rPr>
                        <a:t>20 </a:t>
                      </a:r>
                      <a:r>
                        <a:rPr lang="zh-TW" altLang="en-US" sz="1300" u="none" strike="noStrike">
                          <a:effectLst/>
                          <a:latin typeface="+mn-ea"/>
                          <a:ea typeface="+mn-ea"/>
                        </a:rPr>
                        <a:t>藝術群影視類</a:t>
                      </a:r>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24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5</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71</a:t>
                      </a:r>
                      <a:endParaRPr lang="en-US" altLang="zh-TW" sz="1300" b="0" i="0" u="none" strike="noStrike">
                        <a:effectLst/>
                        <a:latin typeface="+mn-ea"/>
                        <a:ea typeface="+mn-ea"/>
                      </a:endParaRPr>
                    </a:p>
                  </a:txBody>
                  <a:tcPr marL="3805" marR="3805" marT="3805" marB="0" anchor="ctr"/>
                </a:tc>
              </a:tr>
              <a:tr h="146219">
                <a:tc>
                  <a:txBody>
                    <a:bodyPr/>
                    <a:lstStyle/>
                    <a:p>
                      <a:pPr algn="l" fontAlgn="b"/>
                      <a:r>
                        <a:rPr lang="en-US" altLang="zh-TW" sz="1300" u="none" strike="noStrike" dirty="0">
                          <a:effectLst/>
                          <a:latin typeface="+mn-ea"/>
                          <a:ea typeface="+mn-ea"/>
                        </a:rPr>
                        <a:t>21 </a:t>
                      </a:r>
                      <a:r>
                        <a:rPr lang="zh-TW" altLang="en-US" sz="1300" u="none" strike="noStrike" dirty="0">
                          <a:effectLst/>
                          <a:latin typeface="+mn-ea"/>
                          <a:ea typeface="+mn-ea"/>
                        </a:rPr>
                        <a:t>資管類</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6</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12</a:t>
                      </a:r>
                      <a:endParaRPr lang="en-US" altLang="zh-TW"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endParaRPr lang="zh-TW" altLang="en-US" sz="1300" b="0" i="0" u="none" strike="noStrike">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6</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40</a:t>
                      </a:r>
                      <a:endParaRPr lang="en-US" altLang="zh-TW" sz="1300" b="0" i="0" u="none" strike="noStrike">
                        <a:effectLst/>
                        <a:latin typeface="+mn-ea"/>
                        <a:ea typeface="+mn-ea"/>
                      </a:endParaRPr>
                    </a:p>
                  </a:txBody>
                  <a:tcPr marL="3805" marR="3805" marT="3805" marB="0" anchor="ctr"/>
                </a:tc>
              </a:tr>
              <a:tr h="146219">
                <a:tc>
                  <a:txBody>
                    <a:bodyPr/>
                    <a:lstStyle/>
                    <a:p>
                      <a:pPr algn="ctr" fontAlgn="b"/>
                      <a:r>
                        <a:rPr lang="zh-TW" altLang="en-US" sz="1300" u="none" strike="noStrike" dirty="0">
                          <a:effectLst/>
                          <a:latin typeface="+mn-ea"/>
                          <a:ea typeface="+mn-ea"/>
                        </a:rPr>
                        <a:t>總計</a:t>
                      </a:r>
                      <a:endParaRPr lang="zh-TW" altLang="en-US"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169</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207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37</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133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193</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88</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384</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927</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a:effectLst/>
                          <a:latin typeface="+mn-ea"/>
                          <a:ea typeface="+mn-ea"/>
                        </a:rPr>
                        <a:t>372</a:t>
                      </a:r>
                      <a:endParaRPr lang="en-US" altLang="zh-TW" sz="1300" b="0" i="0" u="none" strike="noStrike">
                        <a:effectLst/>
                        <a:latin typeface="+mn-ea"/>
                        <a:ea typeface="+mn-ea"/>
                      </a:endParaRPr>
                    </a:p>
                  </a:txBody>
                  <a:tcPr marL="3805" marR="3805" marT="3805" marB="0" anchor="ctr"/>
                </a:tc>
                <a:tc>
                  <a:txBody>
                    <a:bodyPr/>
                    <a:lstStyle/>
                    <a:p>
                      <a:pPr algn="ctr" fontAlgn="b"/>
                      <a:r>
                        <a:rPr lang="en-US" altLang="zh-TW" sz="1300" u="none" strike="noStrike" dirty="0" smtClean="0">
                          <a:effectLst/>
                          <a:latin typeface="+mn-ea"/>
                          <a:ea typeface="+mn-ea"/>
                        </a:rPr>
                        <a:t>19</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13</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681</a:t>
                      </a:r>
                      <a:endParaRPr lang="en-US" altLang="zh-TW" sz="1300" b="0" i="0" u="none" strike="noStrike" dirty="0">
                        <a:effectLst/>
                        <a:latin typeface="+mn-ea"/>
                        <a:ea typeface="+mn-ea"/>
                      </a:endParaRPr>
                    </a:p>
                  </a:txBody>
                  <a:tcPr marL="3805" marR="3805" marT="3805" marB="0" anchor="ctr"/>
                </a:tc>
                <a:tc>
                  <a:txBody>
                    <a:bodyPr/>
                    <a:lstStyle/>
                    <a:p>
                      <a:pPr algn="ctr" fontAlgn="b"/>
                      <a:r>
                        <a:rPr lang="en-US" altLang="zh-TW" sz="1300" u="none" strike="noStrike" dirty="0">
                          <a:effectLst/>
                          <a:latin typeface="+mn-ea"/>
                          <a:ea typeface="+mn-ea"/>
                        </a:rPr>
                        <a:t>3224</a:t>
                      </a:r>
                      <a:endParaRPr lang="en-US" altLang="zh-TW" sz="1300" b="0" i="0" u="none" strike="noStrike" dirty="0">
                        <a:effectLst/>
                        <a:latin typeface="+mn-ea"/>
                        <a:ea typeface="+mn-ea"/>
                      </a:endParaRPr>
                    </a:p>
                  </a:txBody>
                  <a:tcPr marL="3805" marR="3805" marT="3805" marB="0" anchor="ctr"/>
                </a:tc>
              </a:tr>
              <a:tr h="146219">
                <a:tc>
                  <a:txBody>
                    <a:bodyPr/>
                    <a:lstStyle/>
                    <a:p>
                      <a:pPr algn="ctr" fontAlgn="b"/>
                      <a:r>
                        <a:rPr lang="zh-TW" altLang="en-US" sz="1300" u="none" strike="noStrike" dirty="0" smtClean="0">
                          <a:effectLst/>
                          <a:latin typeface="+mn-ea"/>
                          <a:ea typeface="+mn-ea"/>
                        </a:rPr>
                        <a:t>比率</a:t>
                      </a:r>
                      <a:r>
                        <a:rPr lang="en-US" altLang="zh-TW" sz="1300" u="none" strike="noStrike" dirty="0" smtClean="0">
                          <a:effectLst/>
                          <a:latin typeface="+mn-ea"/>
                          <a:ea typeface="+mn-ea"/>
                        </a:rPr>
                        <a:t>(%)</a:t>
                      </a:r>
                      <a:endParaRPr lang="zh-TW" altLang="en-US" sz="1300" b="0" i="0" u="none" strike="noStrike" dirty="0">
                        <a:effectLst/>
                        <a:latin typeface="+mn-ea"/>
                        <a:ea typeface="+mn-ea"/>
                      </a:endParaRPr>
                    </a:p>
                  </a:txBody>
                  <a:tcPr marL="3805" marR="3805" marT="3805" marB="0" anchor="ctr">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5.2</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6.4</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1.1</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0.0</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4.1</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6.0</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2.7</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11.9</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28.8</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11.5</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0.6</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a:effectLst/>
                          <a:latin typeface="Arial" panose="020B0604020202020204" pitchFamily="34" charset="0"/>
                        </a:rPr>
                        <a:t>0.4</a:t>
                      </a:r>
                    </a:p>
                  </a:txBody>
                  <a:tcPr marL="9525" marR="9525" marT="9525" marB="0" anchor="b">
                    <a:solidFill>
                      <a:schemeClr val="accent6">
                        <a:lumMod val="60000"/>
                        <a:lumOff val="40000"/>
                      </a:schemeClr>
                    </a:solidFill>
                  </a:tcPr>
                </a:tc>
                <a:tc>
                  <a:txBody>
                    <a:bodyPr/>
                    <a:lstStyle/>
                    <a:p>
                      <a:pPr algn="ctr" fontAlgn="b"/>
                      <a:r>
                        <a:rPr lang="en-US" altLang="zh-TW" sz="1000" b="0" i="0" u="none" strike="noStrike" dirty="0">
                          <a:effectLst/>
                          <a:latin typeface="Arial" panose="020B0604020202020204" pitchFamily="34" charset="0"/>
                        </a:rPr>
                        <a:t>21.1</a:t>
                      </a:r>
                    </a:p>
                  </a:txBody>
                  <a:tcPr marL="9525" marR="9525" marT="9525" marB="0" anchor="b">
                    <a:solidFill>
                      <a:schemeClr val="accent6">
                        <a:lumMod val="60000"/>
                        <a:lumOff val="40000"/>
                      </a:schemeClr>
                    </a:solidFill>
                  </a:tcPr>
                </a:tc>
                <a:tc>
                  <a:txBody>
                    <a:bodyPr/>
                    <a:lstStyle/>
                    <a:p>
                      <a:pPr algn="ctr" fontAlgn="b"/>
                      <a:r>
                        <a:rPr lang="en-US" altLang="zh-TW" sz="1300" u="none" strike="noStrike" dirty="0">
                          <a:effectLst/>
                          <a:latin typeface="+mn-ea"/>
                          <a:ea typeface="+mn-ea"/>
                        </a:rPr>
                        <a:t>100</a:t>
                      </a:r>
                      <a:endParaRPr lang="en-US" altLang="zh-TW" sz="1300" b="0" i="0" u="none" strike="noStrike" dirty="0">
                        <a:effectLst/>
                        <a:latin typeface="+mn-ea"/>
                        <a:ea typeface="+mn-ea"/>
                      </a:endParaRPr>
                    </a:p>
                  </a:txBody>
                  <a:tcPr marL="9525" marR="9525" marT="9525" marB="0" anchor="ctr">
                    <a:solidFill>
                      <a:schemeClr val="accent6">
                        <a:lumMod val="60000"/>
                        <a:lumOff val="40000"/>
                      </a:schemeClr>
                    </a:solidFill>
                  </a:tcPr>
                </a:tc>
              </a:tr>
            </a:tbl>
          </a:graphicData>
        </a:graphic>
      </p:graphicFrame>
      <p:sp>
        <p:nvSpPr>
          <p:cNvPr id="4" name="投影片編號版面配置區 3"/>
          <p:cNvSpPr>
            <a:spLocks noGrp="1"/>
          </p:cNvSpPr>
          <p:nvPr>
            <p:ph type="sldNum" sz="quarter" idx="12"/>
          </p:nvPr>
        </p:nvSpPr>
        <p:spPr>
          <a:xfrm>
            <a:off x="6553200" y="6453336"/>
            <a:ext cx="2133600" cy="476250"/>
          </a:xfrm>
        </p:spPr>
        <p:txBody>
          <a:bodyPr/>
          <a:lstStyle/>
          <a:p>
            <a:pPr>
              <a:defRPr/>
            </a:pPr>
            <a:fld id="{52B5522C-A27E-428C-8770-BD9512493397}" type="slidenum">
              <a:rPr lang="zh-TW" altLang="en-US" smtClean="0"/>
              <a:pPr>
                <a:defRPr/>
              </a:pPr>
              <a:t>69</a:t>
            </a:fld>
            <a:endParaRPr lang="en-US" altLang="zh-TW" dirty="0"/>
          </a:p>
        </p:txBody>
      </p:sp>
      <p:sp>
        <p:nvSpPr>
          <p:cNvPr id="6"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第二階段指定項目甄試</a:t>
            </a:r>
          </a:p>
        </p:txBody>
      </p:sp>
      <p:sp>
        <p:nvSpPr>
          <p:cNvPr id="7" name="標題 1"/>
          <p:cNvSpPr txBox="1">
            <a:spLocks/>
          </p:cNvSpPr>
          <p:nvPr/>
        </p:nvSpPr>
        <p:spPr bwMode="auto">
          <a:xfrm>
            <a:off x="100608" y="983488"/>
            <a:ext cx="8927529" cy="5007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r>
              <a:rPr lang="en-US" altLang="zh-TW" sz="2400" kern="0" dirty="0" smtClean="0">
                <a:solidFill>
                  <a:schemeClr val="tx1"/>
                </a:solidFill>
                <a:latin typeface="+mn-ea"/>
                <a:ea typeface="+mn-ea"/>
              </a:rPr>
              <a:t>107</a:t>
            </a:r>
            <a:r>
              <a:rPr lang="zh-TW" altLang="en-US" sz="2400" kern="0" dirty="0" smtClean="0">
                <a:solidFill>
                  <a:schemeClr val="tx1"/>
                </a:solidFill>
                <a:latin typeface="+mn-ea"/>
                <a:ea typeface="+mn-ea"/>
              </a:rPr>
              <a:t>學年度甄試日期統計表</a:t>
            </a:r>
            <a:endParaRPr lang="zh-TW" altLang="en-US" sz="2400" kern="0" dirty="0">
              <a:solidFill>
                <a:schemeClr val="tx1"/>
              </a:solidFill>
              <a:latin typeface="+mn-ea"/>
              <a:ea typeface="+mn-ea"/>
            </a:endParaRPr>
          </a:p>
        </p:txBody>
      </p:sp>
    </p:spTree>
    <p:extLst>
      <p:ext uri="{BB962C8B-B14F-4D97-AF65-F5344CB8AC3E}">
        <p14:creationId xmlns:p14="http://schemas.microsoft.com/office/powerpoint/2010/main" xmlns="" val="2603085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投影片編號版面配置區 3"/>
          <p:cNvSpPr>
            <a:spLocks noGrp="1"/>
          </p:cNvSpPr>
          <p:nvPr>
            <p:ph type="sldNum" sz="quarter" idx="12"/>
          </p:nvPr>
        </p:nvSpPr>
        <p:spPr>
          <a:noFill/>
        </p:spPr>
        <p:txBody>
          <a:bodyPr/>
          <a:lstStyle/>
          <a:p>
            <a:fld id="{7CA710EC-DBFA-47CF-80E3-2735D7079383}" type="slidenum">
              <a:rPr lang="zh-TW" altLang="en-US" smtClean="0">
                <a:latin typeface="+mn-ea"/>
                <a:ea typeface="+mn-ea"/>
              </a:rPr>
              <a:pPr/>
              <a:t>7</a:t>
            </a:fld>
            <a:endParaRPr lang="en-US" altLang="zh-TW" smtClean="0">
              <a:latin typeface="+mn-ea"/>
              <a:ea typeface="+mn-ea"/>
            </a:endParaRPr>
          </a:p>
        </p:txBody>
      </p:sp>
      <p:sp>
        <p:nvSpPr>
          <p:cNvPr id="11" name="標題 1"/>
          <p:cNvSpPr>
            <a:spLocks noGrp="1"/>
          </p:cNvSpPr>
          <p:nvPr>
            <p:ph type="title"/>
          </p:nvPr>
        </p:nvSpPr>
        <p:spPr>
          <a:xfrm>
            <a:off x="0" y="260350"/>
            <a:ext cx="8229600" cy="633413"/>
          </a:xfrm>
        </p:spPr>
        <p:txBody>
          <a:bodyPr/>
          <a:lstStyle/>
          <a:p>
            <a:pPr eaLnBrk="1" hangingPunct="1"/>
            <a:r>
              <a:rPr lang="zh-TW" altLang="en-US" sz="3200" dirty="0">
                <a:solidFill>
                  <a:schemeClr val="tx1"/>
                </a:solidFill>
                <a:latin typeface="+mn-ea"/>
                <a:ea typeface="+mn-ea"/>
              </a:rPr>
              <a:t>貳、招生簡章查詢系統</a:t>
            </a:r>
            <a:r>
              <a:rPr lang="en-US" altLang="zh-TW" sz="3200" dirty="0">
                <a:solidFill>
                  <a:schemeClr val="tx1"/>
                </a:solidFill>
                <a:latin typeface="+mn-ea"/>
                <a:ea typeface="+mn-ea"/>
              </a:rPr>
              <a:t>-</a:t>
            </a:r>
            <a:r>
              <a:rPr lang="zh-TW" altLang="en-US" sz="3200" dirty="0">
                <a:solidFill>
                  <a:schemeClr val="tx1"/>
                </a:solidFill>
                <a:latin typeface="+mn-ea"/>
                <a:ea typeface="+mn-ea"/>
              </a:rPr>
              <a:t>技優甄審</a:t>
            </a:r>
          </a:p>
        </p:txBody>
      </p:sp>
      <p:pic>
        <p:nvPicPr>
          <p:cNvPr id="2" name="圖片 1"/>
          <p:cNvPicPr>
            <a:picLocks noChangeAspect="1"/>
          </p:cNvPicPr>
          <p:nvPr/>
        </p:nvPicPr>
        <p:blipFill>
          <a:blip r:embed="rId3" cstate="print"/>
          <a:stretch>
            <a:fillRect/>
          </a:stretch>
        </p:blipFill>
        <p:spPr>
          <a:xfrm>
            <a:off x="467544" y="907517"/>
            <a:ext cx="5112568" cy="2471575"/>
          </a:xfrm>
          <a:prstGeom prst="rect">
            <a:avLst/>
          </a:prstGeom>
        </p:spPr>
      </p:pic>
      <p:pic>
        <p:nvPicPr>
          <p:cNvPr id="5" name="圖片 4"/>
          <p:cNvPicPr>
            <a:picLocks noChangeAspect="1"/>
          </p:cNvPicPr>
          <p:nvPr/>
        </p:nvPicPr>
        <p:blipFill>
          <a:blip r:embed="rId4" cstate="print"/>
          <a:stretch>
            <a:fillRect/>
          </a:stretch>
        </p:blipFill>
        <p:spPr>
          <a:xfrm>
            <a:off x="3851920" y="3379092"/>
            <a:ext cx="4488108" cy="3434284"/>
          </a:xfrm>
          <a:prstGeom prst="rect">
            <a:avLst/>
          </a:prstGeom>
        </p:spPr>
      </p:pic>
    </p:spTree>
    <p:extLst>
      <p:ext uri="{BB962C8B-B14F-4D97-AF65-F5344CB8AC3E}">
        <p14:creationId xmlns:p14="http://schemas.microsoft.com/office/powerpoint/2010/main" xmlns="" val="24197274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432" y="1581004"/>
            <a:ext cx="7931150" cy="504825"/>
          </a:xfrm>
          <a:prstGeom prst="rect">
            <a:avLst/>
          </a:prstGeom>
          <a:solidFill>
            <a:srgbClr val="FFC7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731" name="Rectangle 3"/>
          <p:cNvSpPr>
            <a:spLocks noChangeArrowheads="1"/>
          </p:cNvSpPr>
          <p:nvPr/>
        </p:nvSpPr>
        <p:spPr bwMode="auto">
          <a:xfrm>
            <a:off x="348680" y="1356320"/>
            <a:ext cx="8229600" cy="4214813"/>
          </a:xfrm>
          <a:prstGeom prst="rect">
            <a:avLst/>
          </a:prstGeom>
          <a:noFill/>
          <a:ln w="9525">
            <a:noFill/>
            <a:miter lim="800000"/>
            <a:headEnd/>
            <a:tailEnd/>
          </a:ln>
        </p:spPr>
        <p:txBody>
          <a:bodyPr/>
          <a:lstStyle/>
          <a:p>
            <a:pPr marL="342900" indent="-342900" eaLnBrk="0" hangingPunct="0">
              <a:spcBef>
                <a:spcPct val="20000"/>
              </a:spcBef>
              <a:buFontTx/>
              <a:buChar char="•"/>
            </a:pPr>
            <a:endParaRPr lang="zh-TW" altLang="zh-TW" sz="2800"/>
          </a:p>
        </p:txBody>
      </p:sp>
      <p:sp>
        <p:nvSpPr>
          <p:cNvPr id="73732" name="圓角矩形 11"/>
          <p:cNvSpPr>
            <a:spLocks noChangeArrowheads="1"/>
          </p:cNvSpPr>
          <p:nvPr/>
        </p:nvSpPr>
        <p:spPr bwMode="auto">
          <a:xfrm>
            <a:off x="882848" y="5517232"/>
            <a:ext cx="7721600" cy="460375"/>
          </a:xfrm>
          <a:prstGeom prst="roundRect">
            <a:avLst>
              <a:gd name="adj" fmla="val 16667"/>
            </a:avLst>
          </a:prstGeom>
          <a:solidFill>
            <a:srgbClr val="660066"/>
          </a:solidFill>
          <a:ln w="9525">
            <a:noFill/>
            <a:round/>
            <a:headEnd/>
            <a:tailEnd/>
          </a:ln>
        </p:spPr>
        <p:txBody>
          <a:bodyPr>
            <a:spAutoFit/>
          </a:bodyPr>
          <a:lstStyle/>
          <a:p>
            <a:r>
              <a:rPr lang="zh-TW" altLang="en-US" sz="2100" dirty="0">
                <a:solidFill>
                  <a:schemeClr val="bg1"/>
                </a:solidFill>
                <a:latin typeface="華康中黑體" pitchFamily="49" charset="-120"/>
                <a:ea typeface="華康中黑體" pitchFamily="49" charset="-120"/>
              </a:rPr>
              <a:t>證照或競賽得獎須</a:t>
            </a:r>
            <a:r>
              <a:rPr lang="zh-TW" altLang="en-US" sz="2100" dirty="0">
                <a:solidFill>
                  <a:srgbClr val="FFFF00"/>
                </a:solidFill>
                <a:latin typeface="華康中黑體" pitchFamily="49" charset="-120"/>
                <a:ea typeface="華康中黑體" pitchFamily="49" charset="-120"/>
              </a:rPr>
              <a:t>有採計</a:t>
            </a:r>
            <a:r>
              <a:rPr lang="zh-TW" altLang="en-US" sz="2100" dirty="0">
                <a:solidFill>
                  <a:schemeClr val="bg1"/>
                </a:solidFill>
                <a:latin typeface="華康中黑體" pitchFamily="49" charset="-120"/>
                <a:ea typeface="華康中黑體" pitchFamily="49" charset="-120"/>
              </a:rPr>
              <a:t>且</a:t>
            </a:r>
            <a:r>
              <a:rPr lang="zh-TW" altLang="en-US" sz="2100" dirty="0">
                <a:solidFill>
                  <a:srgbClr val="FFFF00"/>
                </a:solidFill>
                <a:latin typeface="華康中黑體" pitchFamily="49" charset="-120"/>
                <a:ea typeface="華康中黑體" pitchFamily="49" charset="-120"/>
              </a:rPr>
              <a:t>符合報名群類別之職</a:t>
            </a:r>
            <a:r>
              <a:rPr lang="zh-TW" altLang="en-US" sz="2100" dirty="0" smtClean="0">
                <a:solidFill>
                  <a:srgbClr val="FFFF00"/>
                </a:solidFill>
                <a:latin typeface="華康中黑體" pitchFamily="49" charset="-120"/>
                <a:ea typeface="華康中黑體" pitchFamily="49" charset="-120"/>
              </a:rPr>
              <a:t>種</a:t>
            </a:r>
            <a:r>
              <a:rPr lang="en-US" altLang="zh-TW" sz="2100" dirty="0" smtClean="0">
                <a:solidFill>
                  <a:srgbClr val="FFFF00"/>
                </a:solidFill>
                <a:latin typeface="華康中黑體" pitchFamily="49" charset="-120"/>
                <a:ea typeface="華康中黑體" pitchFamily="49" charset="-120"/>
              </a:rPr>
              <a:t>(</a:t>
            </a:r>
            <a:r>
              <a:rPr lang="zh-TW" altLang="en-US" sz="2100" dirty="0" smtClean="0">
                <a:solidFill>
                  <a:srgbClr val="FFFF00"/>
                </a:solidFill>
                <a:latin typeface="華康中黑體" pitchFamily="49" charset="-120"/>
                <a:ea typeface="華康中黑體" pitchFamily="49" charset="-120"/>
              </a:rPr>
              <a:t>類</a:t>
            </a:r>
            <a:r>
              <a:rPr lang="en-US" altLang="zh-TW" sz="2100" dirty="0">
                <a:solidFill>
                  <a:srgbClr val="FFFF00"/>
                </a:solidFill>
                <a:latin typeface="華康中黑體" pitchFamily="49" charset="-120"/>
                <a:ea typeface="華康中黑體" pitchFamily="49" charset="-120"/>
              </a:rPr>
              <a:t>)</a:t>
            </a:r>
            <a:r>
              <a:rPr lang="zh-TW" altLang="en-US" sz="2100" dirty="0">
                <a:solidFill>
                  <a:schemeClr val="bg1"/>
                </a:solidFill>
                <a:latin typeface="華康中黑體" pitchFamily="49" charset="-120"/>
                <a:ea typeface="華康中黑體" pitchFamily="49" charset="-120"/>
              </a:rPr>
              <a:t>才能加分</a:t>
            </a:r>
            <a:endParaRPr lang="zh-TW" altLang="en-US" dirty="0">
              <a:latin typeface="華康中黑體" pitchFamily="49" charset="-120"/>
              <a:ea typeface="華康中黑體" pitchFamily="49" charset="-120"/>
            </a:endParaRPr>
          </a:p>
        </p:txBody>
      </p:sp>
      <p:sp>
        <p:nvSpPr>
          <p:cNvPr id="5" name="內容版面配置區 4"/>
          <p:cNvSpPr>
            <a:spLocks noGrp="1"/>
          </p:cNvSpPr>
          <p:nvPr>
            <p:ph idx="1"/>
          </p:nvPr>
        </p:nvSpPr>
        <p:spPr>
          <a:xfrm>
            <a:off x="179512" y="836712"/>
            <a:ext cx="8792365" cy="4665662"/>
          </a:xfrm>
        </p:spPr>
        <p:txBody>
          <a:bodyPr/>
          <a:lstStyle/>
          <a:p>
            <a:pPr>
              <a:lnSpc>
                <a:spcPct val="150000"/>
              </a:lnSpc>
              <a:buFontTx/>
              <a:buBlip>
                <a:blip r:embed="rId3"/>
              </a:buBlip>
              <a:defRPr/>
            </a:pPr>
            <a:r>
              <a:rPr lang="zh-TW" altLang="zh-TW" sz="2800" dirty="0" smtClean="0">
                <a:solidFill>
                  <a:srgbClr val="FF0000"/>
                </a:solidFill>
                <a:latin typeface="華康中黑體" pitchFamily="49" charset="-120"/>
              </a:rPr>
              <a:t>甄選原始總分</a:t>
            </a:r>
            <a:r>
              <a:rPr lang="en-US" altLang="zh-TW" sz="2800" dirty="0" smtClean="0">
                <a:latin typeface="華康中黑體" pitchFamily="49" charset="-120"/>
              </a:rPr>
              <a:t>(</a:t>
            </a:r>
            <a:r>
              <a:rPr lang="zh-TW" altLang="zh-TW" sz="2400" dirty="0" smtClean="0">
                <a:latin typeface="華康中黑體" pitchFamily="49" charset="-120"/>
              </a:rPr>
              <a:t>滿分</a:t>
            </a:r>
            <a:r>
              <a:rPr lang="en-US" altLang="zh-TW" sz="2400" dirty="0">
                <a:latin typeface="華康中黑體" pitchFamily="49" charset="-120"/>
              </a:rPr>
              <a:t>100</a:t>
            </a:r>
            <a:r>
              <a:rPr lang="zh-TW" altLang="zh-TW" sz="2400" dirty="0" smtClean="0">
                <a:latin typeface="華康中黑體" pitchFamily="49" charset="-120"/>
              </a:rPr>
              <a:t>分</a:t>
            </a:r>
            <a:r>
              <a:rPr lang="en-US" altLang="zh-TW" sz="2400" dirty="0" smtClean="0">
                <a:latin typeface="華康中黑體" pitchFamily="49" charset="-120"/>
              </a:rPr>
              <a:t>)</a:t>
            </a:r>
          </a:p>
          <a:p>
            <a:pPr marL="0" indent="0">
              <a:lnSpc>
                <a:spcPct val="150000"/>
              </a:lnSpc>
              <a:buFontTx/>
              <a:buNone/>
              <a:defRPr/>
            </a:pPr>
            <a:r>
              <a:rPr lang="zh-TW" altLang="zh-TW" sz="1800" dirty="0" smtClean="0">
                <a:latin typeface="華康中黑體" pitchFamily="49" charset="-120"/>
              </a:rPr>
              <a:t>甄選</a:t>
            </a:r>
            <a:r>
              <a:rPr lang="zh-TW" altLang="zh-TW" sz="1800" dirty="0">
                <a:latin typeface="華康中黑體" pitchFamily="49" charset="-120"/>
              </a:rPr>
              <a:t>原始總</a:t>
            </a:r>
            <a:r>
              <a:rPr lang="zh-TW" altLang="zh-TW" sz="1800" dirty="0" smtClean="0">
                <a:latin typeface="華康中黑體" pitchFamily="49" charset="-120"/>
              </a:rPr>
              <a:t>分</a:t>
            </a:r>
            <a:r>
              <a:rPr lang="en-US" altLang="zh-TW" sz="1800" dirty="0" smtClean="0">
                <a:latin typeface="華康中黑體" pitchFamily="49" charset="-120"/>
              </a:rPr>
              <a:t>=</a:t>
            </a:r>
            <a:r>
              <a:rPr lang="en-US" altLang="zh-TW" sz="2000" dirty="0" smtClean="0">
                <a:latin typeface="華康中黑體" pitchFamily="49" charset="-120"/>
              </a:rPr>
              <a:t>(1)</a:t>
            </a:r>
            <a:r>
              <a:rPr lang="zh-TW" altLang="zh-TW" sz="2000" dirty="0" smtClean="0">
                <a:latin typeface="華康中黑體" pitchFamily="49" charset="-120"/>
              </a:rPr>
              <a:t>統測成績</a:t>
            </a:r>
            <a:r>
              <a:rPr lang="en-US" altLang="zh-TW" sz="2000" dirty="0" smtClean="0">
                <a:latin typeface="華康中黑體" pitchFamily="49" charset="-120"/>
              </a:rPr>
              <a:t>+(2)</a:t>
            </a:r>
            <a:r>
              <a:rPr lang="zh-TW" altLang="zh-TW" sz="2000" dirty="0" smtClean="0">
                <a:latin typeface="華康中黑體" pitchFamily="49" charset="-120"/>
              </a:rPr>
              <a:t>指定項目甄試成績</a:t>
            </a:r>
            <a:r>
              <a:rPr lang="en-US" altLang="zh-TW" sz="2000" dirty="0" smtClean="0">
                <a:latin typeface="華康中黑體" pitchFamily="49" charset="-120"/>
              </a:rPr>
              <a:t>+(3)</a:t>
            </a:r>
            <a:r>
              <a:rPr lang="zh-TW" altLang="zh-TW" sz="2000" dirty="0" smtClean="0">
                <a:latin typeface="華康中黑體" pitchFamily="49" charset="-120"/>
              </a:rPr>
              <a:t>在校學業成績</a:t>
            </a:r>
            <a:endParaRPr lang="en-US" altLang="zh-TW" sz="2000" dirty="0" smtClean="0">
              <a:latin typeface="華康中黑體" pitchFamily="49" charset="-120"/>
            </a:endParaRPr>
          </a:p>
          <a:p>
            <a:pPr marL="812800" lvl="1" indent="-355600">
              <a:buFontTx/>
              <a:buNone/>
              <a:defRPr/>
            </a:pPr>
            <a:r>
              <a:rPr lang="en-US" altLang="zh-TW" sz="2000" dirty="0" smtClean="0">
                <a:latin typeface="華康中黑體" pitchFamily="49" charset="-120"/>
              </a:rPr>
              <a:t>(1)</a:t>
            </a:r>
            <a:r>
              <a:rPr lang="zh-TW" altLang="zh-TW" sz="2000" dirty="0" smtClean="0">
                <a:latin typeface="華康中黑體" pitchFamily="49" charset="-120"/>
              </a:rPr>
              <a:t>統測成績：各考科加權後</a:t>
            </a:r>
            <a:r>
              <a:rPr lang="zh-TW" altLang="en-US" sz="2000" dirty="0" smtClean="0">
                <a:latin typeface="華康中黑體" pitchFamily="49" charset="-120"/>
              </a:rPr>
              <a:t>，依其</a:t>
            </a:r>
            <a:r>
              <a:rPr lang="zh-TW" altLang="zh-TW" sz="2000" dirty="0" smtClean="0">
                <a:latin typeface="華康中黑體" pitchFamily="49" charset="-120"/>
              </a:rPr>
              <a:t>合</a:t>
            </a:r>
            <a:r>
              <a:rPr lang="zh-TW" altLang="en-US" sz="2000" dirty="0" smtClean="0">
                <a:latin typeface="華康中黑體" pitchFamily="49" charset="-120"/>
              </a:rPr>
              <a:t>占</a:t>
            </a:r>
            <a:r>
              <a:rPr lang="zh-TW" altLang="zh-TW" sz="2000" dirty="0" smtClean="0">
                <a:latin typeface="華康中黑體" pitchFamily="49" charset="-120"/>
              </a:rPr>
              <a:t>總成績比例</a:t>
            </a:r>
            <a:r>
              <a:rPr lang="zh-TW" altLang="en-US" sz="2000" dirty="0" smtClean="0">
                <a:latin typeface="華康中黑體" pitchFamily="49" charset="-120"/>
              </a:rPr>
              <a:t>計算</a:t>
            </a:r>
            <a:endParaRPr lang="zh-TW" altLang="zh-TW" sz="2000" dirty="0" smtClean="0">
              <a:latin typeface="華康中黑體" pitchFamily="49" charset="-120"/>
            </a:endParaRPr>
          </a:p>
          <a:p>
            <a:pPr marL="812800" lvl="1" indent="-355600">
              <a:buFontTx/>
              <a:buNone/>
              <a:defRPr/>
            </a:pPr>
            <a:r>
              <a:rPr lang="en-US" altLang="zh-TW" sz="2000" dirty="0" smtClean="0">
                <a:latin typeface="華康中黑體" pitchFamily="49" charset="-120"/>
              </a:rPr>
              <a:t>(2)</a:t>
            </a:r>
            <a:r>
              <a:rPr lang="zh-TW" altLang="zh-TW" sz="2000" dirty="0" smtClean="0">
                <a:latin typeface="華康中黑體" pitchFamily="49" charset="-120"/>
              </a:rPr>
              <a:t>指定項目甄試成績：</a:t>
            </a:r>
            <a:r>
              <a:rPr lang="zh-TW" altLang="en-US" sz="2000" dirty="0">
                <a:latin typeface="華康中黑體" pitchFamily="49" charset="-120"/>
              </a:rPr>
              <a:t>依校系</a:t>
            </a:r>
            <a:r>
              <a:rPr lang="zh-TW" altLang="en-US" sz="2000" dirty="0" smtClean="0">
                <a:latin typeface="華康中黑體" pitchFamily="49" charset="-120"/>
              </a:rPr>
              <a:t>科</a:t>
            </a:r>
            <a:r>
              <a:rPr lang="en-US" altLang="zh-TW" sz="2000" dirty="0" smtClean="0">
                <a:latin typeface="華康中黑體" pitchFamily="49" charset="-120"/>
              </a:rPr>
              <a:t>(</a:t>
            </a:r>
            <a:r>
              <a:rPr lang="zh-TW" altLang="en-US" sz="2000" dirty="0" smtClean="0">
                <a:latin typeface="華康中黑體" pitchFamily="49" charset="-120"/>
              </a:rPr>
              <a:t>組</a:t>
            </a:r>
            <a:r>
              <a:rPr lang="en-US" altLang="zh-TW" sz="2000" dirty="0">
                <a:latin typeface="華康中黑體" pitchFamily="49" charset="-120"/>
              </a:rPr>
              <a:t>)</a:t>
            </a:r>
            <a:r>
              <a:rPr lang="zh-TW" altLang="en-US" sz="2000" dirty="0">
                <a:latin typeface="華康中黑體" pitchFamily="49" charset="-120"/>
              </a:rPr>
              <a:t>、學程所訂採計之各指定項目以原</a:t>
            </a:r>
            <a:r>
              <a:rPr lang="zh-TW" altLang="en-US" sz="2000" dirty="0" smtClean="0">
                <a:latin typeface="華康中黑體" pitchFamily="49" charset="-120"/>
              </a:rPr>
              <a:t>得分</a:t>
            </a:r>
            <a:r>
              <a:rPr lang="en-US" altLang="zh-TW" sz="2000" dirty="0" smtClean="0">
                <a:latin typeface="華康中黑體" pitchFamily="49" charset="-120"/>
              </a:rPr>
              <a:t>(</a:t>
            </a:r>
            <a:r>
              <a:rPr lang="zh-TW" altLang="en-US" sz="2000" dirty="0" smtClean="0">
                <a:latin typeface="華康中黑體" pitchFamily="49" charset="-120"/>
              </a:rPr>
              <a:t>取</a:t>
            </a:r>
            <a:r>
              <a:rPr lang="zh-TW" altLang="en-US" sz="2000" dirty="0">
                <a:latin typeface="華康中黑體" pitchFamily="49" charset="-120"/>
              </a:rPr>
              <a:t>至小數第</a:t>
            </a:r>
            <a:r>
              <a:rPr lang="en-US" altLang="zh-TW" sz="2000" dirty="0">
                <a:latin typeface="華康中黑體" pitchFamily="49" charset="-120"/>
              </a:rPr>
              <a:t>2</a:t>
            </a:r>
            <a:r>
              <a:rPr lang="zh-TW" altLang="en-US" sz="2000" dirty="0">
                <a:latin typeface="華康中黑體" pitchFamily="49" charset="-120"/>
              </a:rPr>
              <a:t>位，第</a:t>
            </a:r>
            <a:r>
              <a:rPr lang="en-US" altLang="zh-TW" sz="2000" dirty="0">
                <a:latin typeface="華康中黑體" pitchFamily="49" charset="-120"/>
              </a:rPr>
              <a:t>3</a:t>
            </a:r>
            <a:r>
              <a:rPr lang="zh-TW" altLang="en-US" sz="2000" dirty="0">
                <a:latin typeface="華康中黑體" pitchFamily="49" charset="-120"/>
              </a:rPr>
              <a:t>位四捨五入</a:t>
            </a:r>
            <a:r>
              <a:rPr lang="en-US" altLang="zh-TW" sz="2000" dirty="0" smtClean="0">
                <a:latin typeface="華康中黑體" pitchFamily="49" charset="-120"/>
              </a:rPr>
              <a:t>)</a:t>
            </a:r>
            <a:r>
              <a:rPr lang="zh-TW" altLang="en-US" sz="2000" dirty="0" smtClean="0">
                <a:latin typeface="華康中黑體" pitchFamily="49" charset="-120"/>
              </a:rPr>
              <a:t>，按其占總</a:t>
            </a:r>
            <a:r>
              <a:rPr lang="zh-TW" altLang="en-US" sz="2000" dirty="0">
                <a:latin typeface="華康中黑體" pitchFamily="49" charset="-120"/>
              </a:rPr>
              <a:t>成績比例</a:t>
            </a:r>
            <a:r>
              <a:rPr lang="zh-TW" altLang="en-US" sz="2000" dirty="0" smtClean="0">
                <a:latin typeface="華康中黑體" pitchFamily="49" charset="-120"/>
              </a:rPr>
              <a:t>計算</a:t>
            </a:r>
            <a:endParaRPr lang="en-US" altLang="zh-TW" sz="2000" dirty="0" smtClean="0">
              <a:latin typeface="華康中黑體" pitchFamily="49" charset="-120"/>
            </a:endParaRPr>
          </a:p>
          <a:p>
            <a:pPr marL="812800" lvl="1" indent="-355600">
              <a:buFontTx/>
              <a:buNone/>
              <a:defRPr/>
            </a:pPr>
            <a:r>
              <a:rPr lang="en-US" altLang="zh-TW" sz="2000" dirty="0" smtClean="0">
                <a:latin typeface="華康中黑體" pitchFamily="49" charset="-120"/>
              </a:rPr>
              <a:t>(3)</a:t>
            </a:r>
            <a:r>
              <a:rPr lang="zh-TW" altLang="zh-TW" sz="2000" dirty="0" smtClean="0">
                <a:latin typeface="華康中黑體" pitchFamily="49" charset="-120"/>
              </a:rPr>
              <a:t>在校學業成績：統測成績</a:t>
            </a:r>
            <a:r>
              <a:rPr lang="en-US" altLang="zh-TW" sz="2000" dirty="0" smtClean="0">
                <a:latin typeface="華康中黑體" pitchFamily="49" charset="-120"/>
              </a:rPr>
              <a:t>(</a:t>
            </a:r>
            <a:r>
              <a:rPr lang="zh-TW" altLang="zh-TW" sz="2000" dirty="0" smtClean="0">
                <a:latin typeface="華康中黑體" pitchFamily="49" charset="-120"/>
              </a:rPr>
              <a:t>依各校系之加權</a:t>
            </a:r>
            <a:r>
              <a:rPr lang="en-US" altLang="zh-TW" sz="2000" dirty="0" smtClean="0">
                <a:latin typeface="華康中黑體" pitchFamily="49" charset="-120"/>
              </a:rPr>
              <a:t>)</a:t>
            </a:r>
            <a:r>
              <a:rPr lang="zh-TW" altLang="zh-TW" sz="2000" dirty="0" smtClean="0">
                <a:latin typeface="華康中黑體" pitchFamily="49" charset="-120"/>
              </a:rPr>
              <a:t>之平均級分轉換為個人加權值後再乘上學業成績</a:t>
            </a:r>
            <a:r>
              <a:rPr lang="zh-TW" altLang="en-US" sz="2000" dirty="0">
                <a:latin typeface="華康中黑體" pitchFamily="49" charset="-120"/>
              </a:rPr>
              <a:t>，</a:t>
            </a:r>
            <a:r>
              <a:rPr lang="zh-TW" altLang="en-US" sz="2000" dirty="0" smtClean="0">
                <a:latin typeface="華康中黑體" pitchFamily="49" charset="-120"/>
              </a:rPr>
              <a:t>按</a:t>
            </a:r>
            <a:r>
              <a:rPr lang="zh-TW" altLang="en-US" sz="2000" dirty="0">
                <a:latin typeface="華康中黑體" pitchFamily="49" charset="-120"/>
              </a:rPr>
              <a:t>其占總成績比例計算</a:t>
            </a:r>
            <a:endParaRPr lang="zh-TW" altLang="zh-TW" sz="2000" dirty="0" smtClean="0">
              <a:latin typeface="華康中黑體" pitchFamily="49" charset="-120"/>
            </a:endParaRPr>
          </a:p>
          <a:p>
            <a:pPr>
              <a:lnSpc>
                <a:spcPct val="150000"/>
              </a:lnSpc>
              <a:buFontTx/>
              <a:buBlip>
                <a:blip r:embed="rId3"/>
              </a:buBlip>
              <a:defRPr/>
            </a:pPr>
            <a:r>
              <a:rPr lang="zh-TW" altLang="zh-TW" sz="2400" dirty="0" smtClean="0">
                <a:solidFill>
                  <a:srgbClr val="0000FF"/>
                </a:solidFill>
                <a:latin typeface="華康中黑體" pitchFamily="49" charset="-120"/>
              </a:rPr>
              <a:t>甄選總成績</a:t>
            </a:r>
            <a:r>
              <a:rPr lang="en-US" altLang="zh-TW" sz="2400" dirty="0" smtClean="0">
                <a:latin typeface="華康中黑體" pitchFamily="49" charset="-120"/>
              </a:rPr>
              <a:t>=</a:t>
            </a:r>
            <a:r>
              <a:rPr lang="zh-TW" altLang="zh-TW" sz="2800" dirty="0" smtClean="0">
                <a:solidFill>
                  <a:srgbClr val="FF0000"/>
                </a:solidFill>
                <a:latin typeface="華康中黑體" pitchFamily="49" charset="-120"/>
              </a:rPr>
              <a:t>甄選原始總分</a:t>
            </a:r>
            <a:r>
              <a:rPr lang="zh-TW" altLang="zh-TW" sz="2400" dirty="0" smtClean="0">
                <a:latin typeface="華康中黑體" pitchFamily="49" charset="-120"/>
              </a:rPr>
              <a:t>*</a:t>
            </a:r>
            <a:r>
              <a:rPr lang="en-US" altLang="zh-TW" sz="2400" dirty="0" smtClean="0">
                <a:latin typeface="華康中黑體" pitchFamily="49" charset="-120"/>
              </a:rPr>
              <a:t>(1+</a:t>
            </a:r>
            <a:r>
              <a:rPr lang="zh-TW" altLang="zh-TW" sz="2400" dirty="0" smtClean="0">
                <a:latin typeface="華康中黑體" pitchFamily="49" charset="-120"/>
              </a:rPr>
              <a:t>證照或得獎加分比例</a:t>
            </a:r>
            <a:r>
              <a:rPr lang="en-US" altLang="zh-TW" sz="2400" dirty="0" smtClean="0">
                <a:latin typeface="華康中黑體" pitchFamily="49" charset="-120"/>
              </a:rPr>
              <a:t>)</a:t>
            </a:r>
          </a:p>
          <a:p>
            <a:pPr marL="812800" lvl="1" indent="-355600">
              <a:buFontTx/>
              <a:buNone/>
              <a:defRPr/>
            </a:pPr>
            <a:r>
              <a:rPr lang="en-US" altLang="zh-TW" sz="2000" dirty="0" smtClean="0">
                <a:latin typeface="華康中黑體" pitchFamily="49" charset="-120"/>
              </a:rPr>
              <a:t>(4)</a:t>
            </a:r>
            <a:r>
              <a:rPr lang="zh-TW" altLang="zh-TW" sz="2000" dirty="0" smtClean="0">
                <a:latin typeface="華康中黑體" pitchFamily="49" charset="-120"/>
              </a:rPr>
              <a:t>證照或得獎加分比例</a:t>
            </a:r>
            <a:r>
              <a:rPr lang="en-US" altLang="zh-TW" sz="2000" dirty="0" smtClean="0">
                <a:latin typeface="華康中黑體" pitchFamily="49" charset="-120"/>
              </a:rPr>
              <a:t>(</a:t>
            </a:r>
            <a:r>
              <a:rPr lang="zh-TW" altLang="zh-TW" sz="2000" dirty="0" smtClean="0">
                <a:latin typeface="華康中黑體" pitchFamily="49" charset="-120"/>
              </a:rPr>
              <a:t>簡章附錄內「證照或得獎加分」欄如為「依加分標準」則可加分</a:t>
            </a:r>
            <a:r>
              <a:rPr lang="en-US" altLang="zh-TW" sz="2000" dirty="0" smtClean="0">
                <a:latin typeface="華康中黑體" pitchFamily="49" charset="-120"/>
              </a:rPr>
              <a:t>)</a:t>
            </a:r>
            <a:r>
              <a:rPr lang="zh-TW" altLang="zh-TW" sz="2000" dirty="0" smtClean="0">
                <a:latin typeface="華康中黑體" pitchFamily="49" charset="-120"/>
              </a:rPr>
              <a:t>：丙級</a:t>
            </a:r>
            <a:r>
              <a:rPr lang="en-US" altLang="zh-TW" sz="2000" dirty="0" smtClean="0">
                <a:latin typeface="華康中黑體" pitchFamily="49" charset="-120"/>
              </a:rPr>
              <a:t>(+5%)</a:t>
            </a:r>
            <a:r>
              <a:rPr lang="zh-TW" altLang="zh-TW" sz="2000" dirty="0" smtClean="0">
                <a:latin typeface="華康中黑體" pitchFamily="49" charset="-120"/>
              </a:rPr>
              <a:t>、乙級</a:t>
            </a:r>
            <a:r>
              <a:rPr lang="en-US" altLang="zh-TW" sz="2000" dirty="0" smtClean="0">
                <a:latin typeface="華康中黑體" pitchFamily="49" charset="-120"/>
              </a:rPr>
              <a:t>(+15%)</a:t>
            </a:r>
            <a:r>
              <a:rPr lang="zh-TW" altLang="zh-TW" sz="2000" dirty="0" smtClean="0">
                <a:latin typeface="華康中黑體" pitchFamily="49" charset="-120"/>
              </a:rPr>
              <a:t>、甲級</a:t>
            </a:r>
            <a:r>
              <a:rPr lang="en-US" altLang="zh-TW" sz="2000" dirty="0" smtClean="0">
                <a:latin typeface="華康中黑體" pitchFamily="49" charset="-120"/>
              </a:rPr>
              <a:t>(+25%)</a:t>
            </a:r>
            <a:r>
              <a:rPr lang="zh-TW" altLang="zh-TW" sz="2000" dirty="0" smtClean="0">
                <a:latin typeface="華康中黑體" pitchFamily="49" charset="-120"/>
              </a:rPr>
              <a:t>，其它競賽依加分優待標準</a:t>
            </a:r>
            <a:endParaRPr lang="zh-TW" altLang="en-US" dirty="0">
              <a:latin typeface="華康中黑體" pitchFamily="49" charset="-120"/>
            </a:endParaRPr>
          </a:p>
        </p:txBody>
      </p:sp>
      <p:sp>
        <p:nvSpPr>
          <p:cNvPr id="73734" name="投影片編號版面配置區 5"/>
          <p:cNvSpPr>
            <a:spLocks noGrp="1"/>
          </p:cNvSpPr>
          <p:nvPr>
            <p:ph type="sldNum" sz="quarter" idx="12"/>
          </p:nvPr>
        </p:nvSpPr>
        <p:spPr>
          <a:xfrm>
            <a:off x="6553200" y="6409134"/>
            <a:ext cx="2133600" cy="476250"/>
          </a:xfrm>
          <a:noFill/>
        </p:spPr>
        <p:txBody>
          <a:bodyPr/>
          <a:lstStyle/>
          <a:p>
            <a:fld id="{0F460E75-B117-4D31-8EB9-B4FAE10B3FE4}" type="slidenum">
              <a:rPr lang="zh-TW" altLang="en-US" smtClean="0"/>
              <a:pPr/>
              <a:t>70</a:t>
            </a:fld>
            <a:endParaRPr lang="en-US" altLang="zh-TW" smtClean="0"/>
          </a:p>
        </p:txBody>
      </p:sp>
      <p:sp>
        <p:nvSpPr>
          <p:cNvPr id="9" name="標題 1"/>
          <p:cNvSpPr>
            <a:spLocks noGrp="1"/>
          </p:cNvSpPr>
          <p:nvPr>
            <p:ph type="title"/>
          </p:nvPr>
        </p:nvSpPr>
        <p:spPr>
          <a:xfrm>
            <a:off x="-108520" y="18792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甄選總成績計算</a:t>
            </a:r>
          </a:p>
        </p:txBody>
      </p:sp>
    </p:spTree>
    <p:extLst>
      <p:ext uri="{BB962C8B-B14F-4D97-AF65-F5344CB8AC3E}">
        <p14:creationId xmlns:p14="http://schemas.microsoft.com/office/powerpoint/2010/main" xmlns="" val="3804720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字版面配置區 36"/>
          <p:cNvSpPr>
            <a:spLocks noGrp="1"/>
          </p:cNvSpPr>
          <p:nvPr>
            <p:ph type="body" idx="4294967295"/>
          </p:nvPr>
        </p:nvSpPr>
        <p:spPr>
          <a:xfrm>
            <a:off x="457200" y="1341438"/>
            <a:ext cx="8229600" cy="2806700"/>
          </a:xfrm>
        </p:spPr>
        <p:txBody>
          <a:bodyPr/>
          <a:lstStyle/>
          <a:p>
            <a:pPr>
              <a:spcBef>
                <a:spcPct val="0"/>
              </a:spcBef>
              <a:buFontTx/>
              <a:buBlip>
                <a:blip r:embed="rId3"/>
              </a:buBlip>
              <a:defRPr/>
            </a:pPr>
            <a:r>
              <a:rPr lang="zh-TW" altLang="zh-TW" sz="2400" kern="1200" dirty="0" smtClean="0">
                <a:solidFill>
                  <a:srgbClr val="222268"/>
                </a:solidFill>
                <a:latin typeface="華康中黑體" pitchFamily="49" charset="-120"/>
              </a:rPr>
              <a:t>在校學業成績</a:t>
            </a:r>
            <a:r>
              <a:rPr lang="zh-TW" altLang="en-US" sz="2400" kern="1200" dirty="0" smtClean="0">
                <a:solidFill>
                  <a:srgbClr val="222268"/>
                </a:solidFill>
                <a:latin typeface="華康中黑體" pitchFamily="49" charset="-120"/>
              </a:rPr>
              <a:t>採計</a:t>
            </a:r>
            <a:r>
              <a:rPr lang="zh-TW" altLang="zh-TW" sz="2400" kern="1200" dirty="0" smtClean="0">
                <a:solidFill>
                  <a:srgbClr val="222268"/>
                </a:solidFill>
                <a:latin typeface="華康中黑體" pitchFamily="49" charset="-120"/>
              </a:rPr>
              <a:t>範例說明：</a:t>
            </a:r>
            <a:endParaRPr lang="en-US" altLang="zh-TW" sz="2400" kern="1200" dirty="0" smtClean="0">
              <a:solidFill>
                <a:srgbClr val="222268"/>
              </a:solidFill>
              <a:latin typeface="華康中黑體" pitchFamily="49" charset="-120"/>
            </a:endParaRPr>
          </a:p>
          <a:p>
            <a:pPr lvl="1">
              <a:spcBef>
                <a:spcPts val="600"/>
              </a:spcBef>
              <a:buFont typeface="華康中黑體" panose="020B0509000000000000" pitchFamily="49" charset="-120"/>
              <a:buChar char="–"/>
              <a:defRPr/>
            </a:pPr>
            <a:r>
              <a:rPr lang="zh-TW" altLang="zh-TW" sz="1800" kern="1200" dirty="0" smtClean="0">
                <a:solidFill>
                  <a:srgbClr val="FF0000"/>
                </a:solidFill>
                <a:latin typeface="華康中黑體" pitchFamily="49" charset="-120"/>
              </a:rPr>
              <a:t>在校學業成績</a:t>
            </a:r>
            <a:r>
              <a:rPr lang="en-US" altLang="zh-TW" sz="1800" kern="1200" dirty="0" smtClean="0">
                <a:solidFill>
                  <a:srgbClr val="FF0000"/>
                </a:solidFill>
                <a:latin typeface="華康中黑體" pitchFamily="49" charset="-120"/>
              </a:rPr>
              <a:t>=5</a:t>
            </a:r>
            <a:r>
              <a:rPr lang="zh-TW" altLang="zh-TW" sz="1800" kern="1200" dirty="0" smtClean="0">
                <a:solidFill>
                  <a:srgbClr val="FF0000"/>
                </a:solidFill>
                <a:latin typeface="華康中黑體" pitchFamily="49" charset="-120"/>
              </a:rPr>
              <a:t>學期學業平均成績＊統測</a:t>
            </a:r>
            <a:r>
              <a:rPr lang="zh-TW" altLang="en-US" sz="1800" kern="1200" dirty="0" smtClean="0">
                <a:solidFill>
                  <a:srgbClr val="FF0000"/>
                </a:solidFill>
                <a:latin typeface="華康中黑體" pitchFamily="49" charset="-120"/>
              </a:rPr>
              <a:t>成績個人</a:t>
            </a:r>
            <a:r>
              <a:rPr lang="zh-TW" altLang="zh-TW" sz="1800" kern="1200" dirty="0" smtClean="0">
                <a:solidFill>
                  <a:srgbClr val="FF0000"/>
                </a:solidFill>
                <a:latin typeface="華康中黑體" pitchFamily="49" charset="-120"/>
              </a:rPr>
              <a:t>加權值</a:t>
            </a:r>
          </a:p>
          <a:p>
            <a:pPr lvl="1">
              <a:spcBef>
                <a:spcPts val="600"/>
              </a:spcBef>
              <a:buFont typeface="華康中黑體" panose="020B0509000000000000" pitchFamily="49" charset="-120"/>
              <a:buChar char="–"/>
              <a:defRPr/>
            </a:pPr>
            <a:r>
              <a:rPr lang="zh-TW" altLang="zh-TW" sz="1800" dirty="0" smtClean="0">
                <a:solidFill>
                  <a:srgbClr val="FF0000"/>
                </a:solidFill>
                <a:latin typeface="華康中黑體" pitchFamily="49" charset="-120"/>
              </a:rPr>
              <a:t>「個人加權值」</a:t>
            </a:r>
            <a:r>
              <a:rPr lang="zh-TW" altLang="zh-TW" sz="1800" dirty="0" smtClean="0">
                <a:latin typeface="華康中黑體" pitchFamily="49" charset="-120"/>
              </a:rPr>
              <a:t>：某乙統測各科級分為國文</a:t>
            </a:r>
            <a:r>
              <a:rPr lang="en-US" altLang="zh-TW" sz="1800" dirty="0" smtClean="0">
                <a:latin typeface="華康中黑體" pitchFamily="49" charset="-120"/>
              </a:rPr>
              <a:t>12</a:t>
            </a:r>
            <a:r>
              <a:rPr lang="zh-TW" altLang="zh-TW" sz="1800" dirty="0" smtClean="0">
                <a:latin typeface="華康中黑體" pitchFamily="49" charset="-120"/>
              </a:rPr>
              <a:t>、英文</a:t>
            </a:r>
            <a:r>
              <a:rPr lang="en-US" altLang="zh-TW" sz="1800" dirty="0" smtClean="0">
                <a:latin typeface="華康中黑體" pitchFamily="49" charset="-120"/>
              </a:rPr>
              <a:t>11</a:t>
            </a:r>
            <a:r>
              <a:rPr lang="zh-TW" altLang="zh-TW" sz="1800" dirty="0" smtClean="0">
                <a:latin typeface="華康中黑體" pitchFamily="49" charset="-120"/>
              </a:rPr>
              <a:t>、數學</a:t>
            </a:r>
            <a:r>
              <a:rPr lang="en-US" altLang="zh-TW" sz="1800" dirty="0" smtClean="0">
                <a:latin typeface="華康中黑體" pitchFamily="49" charset="-120"/>
              </a:rPr>
              <a:t>10</a:t>
            </a:r>
            <a:r>
              <a:rPr lang="zh-TW" altLang="zh-TW" sz="1800" dirty="0" smtClean="0">
                <a:latin typeface="華康中黑體" pitchFamily="49" charset="-120"/>
              </a:rPr>
              <a:t>、專業一</a:t>
            </a:r>
            <a:r>
              <a:rPr lang="en-US" altLang="zh-TW" sz="1800" dirty="0" smtClean="0">
                <a:latin typeface="華康中黑體" pitchFamily="49" charset="-120"/>
              </a:rPr>
              <a:t>12</a:t>
            </a:r>
            <a:r>
              <a:rPr lang="zh-TW" altLang="zh-TW" sz="1800" dirty="0" smtClean="0">
                <a:latin typeface="華康中黑體" pitchFamily="49" charset="-120"/>
              </a:rPr>
              <a:t>、專業二</a:t>
            </a:r>
            <a:r>
              <a:rPr lang="en-US" altLang="zh-TW" sz="1800" dirty="0" smtClean="0">
                <a:latin typeface="華康中黑體" pitchFamily="49" charset="-120"/>
              </a:rPr>
              <a:t>12</a:t>
            </a:r>
          </a:p>
          <a:p>
            <a:pPr lvl="1">
              <a:spcBef>
                <a:spcPts val="600"/>
              </a:spcBef>
              <a:buFont typeface="華康中黑體" panose="020B0509000000000000" pitchFamily="49" charset="-120"/>
              <a:buChar char="–"/>
              <a:defRPr/>
            </a:pPr>
            <a:r>
              <a:rPr lang="zh-TW" altLang="en-US" sz="1800" dirty="0" smtClean="0">
                <a:latin typeface="華康中黑體" pitchFamily="49" charset="-120"/>
              </a:rPr>
              <a:t>該生</a:t>
            </a:r>
            <a:r>
              <a:rPr lang="zh-TW" altLang="zh-TW" sz="1800" dirty="0" smtClean="0">
                <a:latin typeface="華康中黑體" pitchFamily="49" charset="-120"/>
              </a:rPr>
              <a:t>報名某校系其各考科之加權分別為</a:t>
            </a:r>
            <a:r>
              <a:rPr lang="en-US" altLang="zh-TW" sz="1800" dirty="0" smtClean="0">
                <a:latin typeface="華康中黑體" pitchFamily="49" charset="-120"/>
              </a:rPr>
              <a:t>2</a:t>
            </a:r>
            <a:r>
              <a:rPr lang="zh-TW" altLang="zh-TW" sz="1800" dirty="0" smtClean="0">
                <a:latin typeface="華康中黑體" pitchFamily="49" charset="-120"/>
              </a:rPr>
              <a:t>、</a:t>
            </a:r>
            <a:r>
              <a:rPr lang="en-US" altLang="zh-TW" sz="1800" dirty="0" smtClean="0">
                <a:latin typeface="華康中黑體" pitchFamily="49" charset="-120"/>
              </a:rPr>
              <a:t>2</a:t>
            </a:r>
            <a:r>
              <a:rPr lang="zh-TW" altLang="zh-TW" sz="1800" dirty="0" smtClean="0">
                <a:latin typeface="華康中黑體" pitchFamily="49" charset="-120"/>
              </a:rPr>
              <a:t>、</a:t>
            </a:r>
            <a:r>
              <a:rPr lang="en-US" altLang="zh-TW" sz="1800" dirty="0" smtClean="0">
                <a:latin typeface="華康中黑體" pitchFamily="49" charset="-120"/>
              </a:rPr>
              <a:t>2</a:t>
            </a:r>
            <a:r>
              <a:rPr lang="zh-TW" altLang="zh-TW" sz="1800" dirty="0" smtClean="0">
                <a:latin typeface="華康中黑體" pitchFamily="49" charset="-120"/>
              </a:rPr>
              <a:t>、</a:t>
            </a:r>
            <a:r>
              <a:rPr lang="en-US" altLang="zh-TW" sz="1800" dirty="0" smtClean="0">
                <a:latin typeface="華康中黑體" pitchFamily="49" charset="-120"/>
              </a:rPr>
              <a:t>1</a:t>
            </a:r>
            <a:r>
              <a:rPr lang="zh-TW" altLang="zh-TW" sz="1800" dirty="0" smtClean="0">
                <a:latin typeface="華康中黑體" pitchFamily="49" charset="-120"/>
              </a:rPr>
              <a:t>、</a:t>
            </a:r>
            <a:r>
              <a:rPr lang="en-US" altLang="zh-TW" sz="1800" dirty="0" smtClean="0">
                <a:latin typeface="華康中黑體" pitchFamily="49" charset="-120"/>
              </a:rPr>
              <a:t>1</a:t>
            </a:r>
            <a:r>
              <a:rPr lang="zh-TW" altLang="zh-TW" sz="1800" dirty="0" smtClean="0">
                <a:latin typeface="華康中黑體" pitchFamily="49" charset="-120"/>
              </a:rPr>
              <a:t>，</a:t>
            </a:r>
            <a:r>
              <a:rPr lang="zh-TW" altLang="zh-TW" sz="1800" dirty="0">
                <a:latin typeface="華康中黑體" pitchFamily="49" charset="-120"/>
              </a:rPr>
              <a:t>則平均級</a:t>
            </a:r>
            <a:r>
              <a:rPr lang="zh-TW" altLang="zh-TW" sz="1800" dirty="0" smtClean="0">
                <a:latin typeface="華康中黑體" pitchFamily="49" charset="-120"/>
              </a:rPr>
              <a:t>分為</a:t>
            </a:r>
            <a:r>
              <a:rPr lang="en-US" altLang="zh-TW" sz="1800" dirty="0" smtClean="0">
                <a:latin typeface="華康中黑體" pitchFamily="49" charset="-120"/>
              </a:rPr>
              <a:t>(12*2+11*2+10*2+12*1+12*1)÷8=11.25</a:t>
            </a:r>
            <a:r>
              <a:rPr lang="zh-TW" altLang="zh-TW" sz="1800" dirty="0" smtClean="0">
                <a:latin typeface="華康中黑體" pitchFamily="49" charset="-120"/>
              </a:rPr>
              <a:t>級分</a:t>
            </a:r>
          </a:p>
          <a:p>
            <a:pPr lvl="1">
              <a:spcBef>
                <a:spcPts val="600"/>
              </a:spcBef>
              <a:buFont typeface="華康中黑體" panose="020B0509000000000000" pitchFamily="49" charset="-120"/>
              <a:buChar char="–"/>
              <a:defRPr/>
            </a:pPr>
            <a:r>
              <a:rPr lang="zh-TW" altLang="zh-TW" sz="1800" dirty="0" smtClean="0">
                <a:latin typeface="華康中黑體" pitchFamily="49" charset="-120"/>
              </a:rPr>
              <a:t>查個人加權值對照表得「個人加權值」為</a:t>
            </a:r>
            <a:r>
              <a:rPr lang="en-US" altLang="zh-TW" sz="1800" dirty="0">
                <a:latin typeface="華康中黑體" pitchFamily="49" charset="-120"/>
              </a:rPr>
              <a:t>0.8</a:t>
            </a:r>
            <a:r>
              <a:rPr lang="zh-TW" altLang="zh-TW" sz="1800" dirty="0" smtClean="0">
                <a:latin typeface="華康中黑體" pitchFamily="49" charset="-120"/>
              </a:rPr>
              <a:t>，若其5學期學業平均成績為</a:t>
            </a:r>
            <a:r>
              <a:rPr lang="en-US" altLang="zh-TW" sz="1800" dirty="0" smtClean="0">
                <a:latin typeface="華康中黑體" pitchFamily="49" charset="-120"/>
              </a:rPr>
              <a:t>85.50</a:t>
            </a:r>
            <a:r>
              <a:rPr lang="zh-TW" altLang="zh-TW" sz="1800" dirty="0" smtClean="0">
                <a:latin typeface="華康中黑體" pitchFamily="49" charset="-120"/>
              </a:rPr>
              <a:t>，則在校學業成績為</a:t>
            </a:r>
            <a:r>
              <a:rPr lang="en-US" altLang="zh-TW" sz="1800" dirty="0" smtClean="0">
                <a:latin typeface="華康中黑體" pitchFamily="49" charset="-120"/>
              </a:rPr>
              <a:t>85.50*0.8=68.4</a:t>
            </a:r>
            <a:endParaRPr lang="zh-TW" altLang="en-US" sz="1800" dirty="0">
              <a:latin typeface="華康中黑體" pitchFamily="49" charset="-120"/>
            </a:endParaRPr>
          </a:p>
        </p:txBody>
      </p:sp>
      <p:graphicFrame>
        <p:nvGraphicFramePr>
          <p:cNvPr id="38" name="表格 37"/>
          <p:cNvGraphicFramePr>
            <a:graphicFrameLocks noGrp="1"/>
          </p:cNvGraphicFramePr>
          <p:nvPr>
            <p:extLst>
              <p:ext uri="{D42A27DB-BD31-4B8C-83A1-F6EECF244321}">
                <p14:modId xmlns:p14="http://schemas.microsoft.com/office/powerpoint/2010/main" xmlns="" val="1109507103"/>
              </p:ext>
            </p:extLst>
          </p:nvPr>
        </p:nvGraphicFramePr>
        <p:xfrm>
          <a:off x="539750" y="4292600"/>
          <a:ext cx="8208911" cy="1656184"/>
        </p:xfrm>
        <a:graphic>
          <a:graphicData uri="http://schemas.openxmlformats.org/drawingml/2006/table">
            <a:tbl>
              <a:tblPr/>
              <a:tblGrid>
                <a:gridCol w="2335286"/>
                <a:gridCol w="1216358"/>
                <a:gridCol w="1216358"/>
                <a:gridCol w="1216358"/>
                <a:gridCol w="1216358"/>
                <a:gridCol w="1008193"/>
              </a:tblGrid>
              <a:tr h="1174076">
                <a:tc>
                  <a:txBody>
                    <a:bodyPr/>
                    <a:lstStyle/>
                    <a:p>
                      <a:pPr algn="ctr">
                        <a:lnSpc>
                          <a:spcPct val="115000"/>
                        </a:lnSpc>
                        <a:spcAft>
                          <a:spcPts val="0"/>
                        </a:spcAft>
                      </a:pPr>
                      <a:r>
                        <a:rPr lang="zh-TW" sz="2000" kern="0" dirty="0">
                          <a:latin typeface="+mn-ea"/>
                          <a:ea typeface="+mn-ea"/>
                          <a:cs typeface="Times New Roman"/>
                        </a:rPr>
                        <a:t>統一入學測驗</a:t>
                      </a:r>
                      <a:endParaRPr lang="zh-TW" sz="2000" kern="100" dirty="0">
                        <a:latin typeface="+mn-ea"/>
                        <a:ea typeface="+mn-ea"/>
                        <a:cs typeface="Times New Roman"/>
                      </a:endParaRPr>
                    </a:p>
                    <a:p>
                      <a:pPr algn="ctr">
                        <a:lnSpc>
                          <a:spcPct val="115000"/>
                        </a:lnSpc>
                        <a:spcAft>
                          <a:spcPts val="0"/>
                        </a:spcAft>
                      </a:pPr>
                      <a:r>
                        <a:rPr lang="zh-TW" sz="2000" kern="0" dirty="0">
                          <a:latin typeface="+mn-ea"/>
                          <a:ea typeface="+mn-ea"/>
                          <a:cs typeface="Times New Roman"/>
                        </a:rPr>
                        <a:t>加權平均級分</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15</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14.25</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14.24</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12.75</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12.74</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11.25</a:t>
                      </a:r>
                      <a:endParaRPr lang="zh-TW" sz="2000" kern="100" dirty="0">
                        <a:latin typeface="+mn-ea"/>
                        <a:ea typeface="+mn-ea"/>
                        <a:cs typeface="Times New Roman"/>
                      </a:endParaRPr>
                    </a:p>
                  </a:txBody>
                  <a:tcPr marL="68580" marR="6858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11.24</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9.75</a:t>
                      </a:r>
                      <a:endParaRPr lang="zh-TW" sz="2000" kern="100" dirty="0">
                        <a:latin typeface="+mn-ea"/>
                        <a:ea typeface="+mn-ea"/>
                        <a:cs typeface="Times New Roman"/>
                      </a:endParaRPr>
                    </a:p>
                  </a:txBody>
                  <a:tcPr marL="68580" marR="68580" marT="0" marB="0"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9.74</a:t>
                      </a:r>
                      <a:endParaRPr lang="zh-TW" sz="2000" kern="100" dirty="0">
                        <a:latin typeface="+mn-ea"/>
                        <a:ea typeface="+mn-ea"/>
                        <a:cs typeface="Times New Roman"/>
                      </a:endParaRPr>
                    </a:p>
                    <a:p>
                      <a:pPr algn="ctr">
                        <a:lnSpc>
                          <a:spcPct val="115000"/>
                        </a:lnSpc>
                        <a:spcAft>
                          <a:spcPts val="0"/>
                        </a:spcAft>
                      </a:pPr>
                      <a:r>
                        <a:rPr lang="en-US" sz="2000" kern="0" dirty="0">
                          <a:latin typeface="+mn-ea"/>
                          <a:ea typeface="+mn-ea"/>
                          <a:cs typeface="Times New Roman"/>
                        </a:rPr>
                        <a:t>|</a:t>
                      </a:r>
                      <a:endParaRPr lang="zh-TW" sz="2000" kern="100" dirty="0">
                        <a:latin typeface="+mn-ea"/>
                        <a:ea typeface="+mn-ea"/>
                        <a:cs typeface="Times New Roman"/>
                      </a:endParaRPr>
                    </a:p>
                    <a:p>
                      <a:pPr algn="ctr">
                        <a:lnSpc>
                          <a:spcPct val="115000"/>
                        </a:lnSpc>
                        <a:spcAft>
                          <a:spcPts val="0"/>
                        </a:spcAft>
                      </a:pPr>
                      <a:r>
                        <a:rPr lang="en-US" sz="2000" kern="0" dirty="0" smtClean="0">
                          <a:latin typeface="+mn-ea"/>
                          <a:ea typeface="+mn-ea"/>
                          <a:cs typeface="Times New Roman"/>
                        </a:rPr>
                        <a:t>0.00</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2108">
                <a:tc>
                  <a:txBody>
                    <a:bodyPr/>
                    <a:lstStyle/>
                    <a:p>
                      <a:pPr algn="ctr">
                        <a:lnSpc>
                          <a:spcPct val="115000"/>
                        </a:lnSpc>
                        <a:spcAft>
                          <a:spcPts val="0"/>
                        </a:spcAft>
                      </a:pPr>
                      <a:r>
                        <a:rPr lang="zh-TW" sz="2000" kern="100">
                          <a:latin typeface="+mn-ea"/>
                          <a:ea typeface="+mn-ea"/>
                          <a:cs typeface="Times New Roman"/>
                        </a:rPr>
                        <a:t>個人加權值</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1</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a:latin typeface="+mn-ea"/>
                          <a:ea typeface="+mn-ea"/>
                          <a:cs typeface="Times New Roman"/>
                        </a:rPr>
                        <a:t>0.9</a:t>
                      </a:r>
                      <a:endParaRPr lang="zh-TW" sz="2000" kern="10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0.8</a:t>
                      </a:r>
                      <a:endParaRPr lang="zh-TW" sz="2000" kern="100" dirty="0">
                        <a:latin typeface="+mn-ea"/>
                        <a:ea typeface="+mn-ea"/>
                        <a:cs typeface="Times New Roman"/>
                      </a:endParaRPr>
                    </a:p>
                  </a:txBody>
                  <a:tcPr marL="68580" marR="6858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0.7</a:t>
                      </a:r>
                      <a:endParaRPr lang="zh-TW" sz="2000" kern="100" dirty="0">
                        <a:latin typeface="+mn-ea"/>
                        <a:ea typeface="+mn-ea"/>
                        <a:cs typeface="Times New Roman"/>
                      </a:endParaRPr>
                    </a:p>
                  </a:txBody>
                  <a:tcPr marL="68580" marR="68580" marT="0" marB="0"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000" kern="0" dirty="0">
                          <a:latin typeface="+mn-ea"/>
                          <a:ea typeface="+mn-ea"/>
                          <a:cs typeface="Times New Roman"/>
                        </a:rPr>
                        <a:t>0.6</a:t>
                      </a:r>
                      <a:endParaRPr lang="zh-TW" sz="2000" kern="100" dirty="0">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7854" name="投影片編號版面配置區 4"/>
          <p:cNvSpPr>
            <a:spLocks noGrp="1"/>
          </p:cNvSpPr>
          <p:nvPr>
            <p:ph type="sldNum" sz="quarter" idx="12"/>
          </p:nvPr>
        </p:nvSpPr>
        <p:spPr>
          <a:noFill/>
        </p:spPr>
        <p:txBody>
          <a:bodyPr/>
          <a:lstStyle/>
          <a:p>
            <a:fld id="{5C03FF55-24AD-4C51-86EA-61A3C48271E1}" type="slidenum">
              <a:rPr lang="zh-TW" altLang="en-US" smtClean="0"/>
              <a:pPr/>
              <a:t>71</a:t>
            </a:fld>
            <a:endParaRPr lang="en-US" altLang="zh-TW" smtClean="0"/>
          </a:p>
        </p:txBody>
      </p:sp>
      <p:sp>
        <p:nvSpPr>
          <p:cNvPr id="8"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r>
              <a:rPr lang="en-US" altLang="zh-TW" sz="3200" dirty="0" smtClean="0">
                <a:solidFill>
                  <a:schemeClr val="tx1"/>
                </a:solidFill>
                <a:latin typeface="+mn-ea"/>
                <a:ea typeface="+mn-ea"/>
              </a:rPr>
              <a:t>-</a:t>
            </a:r>
            <a:r>
              <a:rPr lang="zh-TW" altLang="en-US" dirty="0">
                <a:solidFill>
                  <a:srgbClr val="7030A0"/>
                </a:solidFill>
                <a:latin typeface="+mn-ea"/>
              </a:rPr>
              <a:t>在校學業成績</a:t>
            </a:r>
          </a:p>
        </p:txBody>
      </p:sp>
    </p:spTree>
    <p:extLst>
      <p:ext uri="{BB962C8B-B14F-4D97-AF65-F5344CB8AC3E}">
        <p14:creationId xmlns:p14="http://schemas.microsoft.com/office/powerpoint/2010/main" xmlns="" val="4571649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357188" y="1357313"/>
            <a:ext cx="8572500" cy="4857750"/>
          </a:xfrm>
          <a:prstGeom prst="rect">
            <a:avLst/>
          </a:prstGeom>
          <a:noFill/>
          <a:ln w="9525">
            <a:noFill/>
            <a:miter lim="800000"/>
            <a:headEnd/>
            <a:tailEnd/>
          </a:ln>
        </p:spPr>
        <p:txBody>
          <a:bodyPr/>
          <a:lstStyle/>
          <a:p>
            <a:pPr marL="800100" lvl="1" indent="-342900" eaLnBrk="0" hangingPunct="0">
              <a:buClr>
                <a:schemeClr val="tx1"/>
              </a:buClr>
              <a:buSzPts val="2800"/>
              <a:buFontTx/>
              <a:buBlip>
                <a:blip r:embed="rId3"/>
              </a:buBlip>
            </a:pPr>
            <a:endParaRPr lang="zh-TW" altLang="en-US" sz="2800">
              <a:solidFill>
                <a:srgbClr val="222268"/>
              </a:solidFill>
              <a:latin typeface="華康中黑體" pitchFamily="49" charset="-120"/>
              <a:ea typeface="華康中黑體" pitchFamily="49" charset="-120"/>
            </a:endParaRPr>
          </a:p>
        </p:txBody>
      </p:sp>
      <p:sp>
        <p:nvSpPr>
          <p:cNvPr id="4" name="內容版面配置區 3"/>
          <p:cNvSpPr>
            <a:spLocks noGrp="1"/>
          </p:cNvSpPr>
          <p:nvPr>
            <p:ph idx="1"/>
          </p:nvPr>
        </p:nvSpPr>
        <p:spPr>
          <a:xfrm>
            <a:off x="457200" y="1125538"/>
            <a:ext cx="8426450" cy="4751734"/>
          </a:xfrm>
        </p:spPr>
        <p:txBody>
          <a:bodyPr/>
          <a:lstStyle/>
          <a:p>
            <a:pPr>
              <a:spcBef>
                <a:spcPct val="0"/>
              </a:spcBef>
              <a:buBlip>
                <a:blip r:embed="rId3"/>
              </a:buBlip>
              <a:defRPr/>
            </a:pPr>
            <a:r>
              <a:rPr lang="zh-TW" altLang="zh-TW" kern="1200" dirty="0" smtClean="0">
                <a:solidFill>
                  <a:srgbClr val="222268"/>
                </a:solidFill>
                <a:latin typeface="+mn-ea"/>
              </a:rPr>
              <a:t>甄選總成績公告</a:t>
            </a:r>
            <a:endParaRPr lang="zh-TW" altLang="zh-TW" sz="2400" kern="1200" dirty="0">
              <a:solidFill>
                <a:srgbClr val="222268"/>
              </a:solidFill>
              <a:latin typeface="+mn-ea"/>
            </a:endParaRPr>
          </a:p>
          <a:p>
            <a:pPr lvl="1">
              <a:buFont typeface="華康中黑體" panose="020B0509000000000000" pitchFamily="49" charset="-120"/>
              <a:buChar char="–"/>
              <a:defRPr/>
            </a:pPr>
            <a:r>
              <a:rPr lang="zh-TW" altLang="zh-TW" sz="2000" b="1" dirty="0"/>
              <a:t>各甄選學校公告甄選總成績日期</a:t>
            </a:r>
            <a:r>
              <a:rPr lang="zh-TW" altLang="en-US" sz="2000" b="1" dirty="0"/>
              <a:t>及</a:t>
            </a:r>
            <a:r>
              <a:rPr lang="zh-TW" altLang="zh-TW" sz="2000" b="1" dirty="0"/>
              <a:t>複查截止日期，請參閱「各校系科</a:t>
            </a:r>
            <a:r>
              <a:rPr lang="en-US" altLang="zh-TW" sz="2000" b="1" dirty="0"/>
              <a:t>(</a:t>
            </a:r>
            <a:r>
              <a:rPr lang="zh-TW" altLang="zh-TW" sz="2000" b="1" dirty="0"/>
              <a:t>組</a:t>
            </a:r>
            <a:r>
              <a:rPr lang="en-US" altLang="zh-TW" sz="2000" b="1" dirty="0"/>
              <a:t>)</a:t>
            </a:r>
            <a:r>
              <a:rPr lang="zh-TW" altLang="zh-TW" sz="2000" b="1" dirty="0"/>
              <a:t>、學程甄選辦法」</a:t>
            </a:r>
            <a:endParaRPr lang="en-US" altLang="zh-TW" sz="2000" b="1" dirty="0"/>
          </a:p>
          <a:p>
            <a:pPr lvl="1">
              <a:buFont typeface="華康中黑體" panose="020B0509000000000000" pitchFamily="49" charset="-120"/>
              <a:buChar char="–"/>
              <a:defRPr/>
            </a:pPr>
            <a:r>
              <a:rPr lang="zh-TW" altLang="en-US" sz="2000" dirty="0" smtClean="0"/>
              <a:t>各</a:t>
            </a:r>
            <a:r>
              <a:rPr lang="zh-TW" altLang="zh-TW" sz="2000" dirty="0" smtClean="0"/>
              <a:t>校</a:t>
            </a:r>
            <a:r>
              <a:rPr lang="zh-TW" altLang="zh-TW" sz="2000" dirty="0"/>
              <a:t>寄發甄選總成績單通知考生</a:t>
            </a:r>
            <a:endParaRPr lang="en-US" altLang="zh-TW" sz="2000" dirty="0"/>
          </a:p>
          <a:p>
            <a:pPr lvl="1">
              <a:buFont typeface="華康中黑體" panose="020B0509000000000000" pitchFamily="49" charset="-120"/>
              <a:buChar char="–"/>
              <a:defRPr/>
            </a:pPr>
            <a:r>
              <a:rPr lang="zh-TW" altLang="zh-TW" sz="2000" dirty="0"/>
              <a:t>本委員會網站提供考生個人查詢及高中職學校下載</a:t>
            </a:r>
            <a:endParaRPr lang="en-US" altLang="zh-TW" sz="2000" dirty="0"/>
          </a:p>
          <a:p>
            <a:pPr lvl="1">
              <a:buFont typeface="Wingdings" pitchFamily="2" charset="2"/>
              <a:buChar char="n"/>
              <a:defRPr/>
            </a:pPr>
            <a:endParaRPr lang="en-US" altLang="zh-TW" dirty="0"/>
          </a:p>
          <a:p>
            <a:pPr>
              <a:spcBef>
                <a:spcPct val="0"/>
              </a:spcBef>
              <a:buBlip>
                <a:blip r:embed="rId3"/>
              </a:buBlip>
              <a:defRPr/>
            </a:pPr>
            <a:r>
              <a:rPr lang="zh-TW" altLang="zh-TW" kern="1200" dirty="0">
                <a:solidFill>
                  <a:srgbClr val="222268"/>
                </a:solidFill>
                <a:latin typeface="+mn-ea"/>
              </a:rPr>
              <a:t>甄選正備取生名單</a:t>
            </a:r>
            <a:r>
              <a:rPr lang="zh-TW" altLang="zh-TW" kern="1200" dirty="0" smtClean="0">
                <a:solidFill>
                  <a:srgbClr val="222268"/>
                </a:solidFill>
                <a:latin typeface="+mn-ea"/>
              </a:rPr>
              <a:t>公告</a:t>
            </a:r>
            <a:endParaRPr lang="zh-TW" altLang="zh-TW" sz="2400" kern="1200" dirty="0" smtClean="0">
              <a:solidFill>
                <a:srgbClr val="222268"/>
              </a:solidFill>
              <a:latin typeface="+mn-ea"/>
            </a:endParaRPr>
          </a:p>
          <a:p>
            <a:pPr lvl="1">
              <a:buFont typeface="華康中黑體" panose="020B0509000000000000" pitchFamily="49" charset="-120"/>
              <a:buChar char="–"/>
              <a:defRPr/>
            </a:pPr>
            <a:r>
              <a:rPr lang="zh-TW" altLang="zh-TW" sz="2000" b="1" dirty="0"/>
              <a:t>各甄選學校公告甄選結果</a:t>
            </a:r>
            <a:r>
              <a:rPr lang="en-US" altLang="zh-TW" sz="2000" b="1" dirty="0"/>
              <a:t>(</a:t>
            </a:r>
            <a:r>
              <a:rPr lang="zh-TW" altLang="zh-TW" sz="2000" b="1" dirty="0"/>
              <a:t>正取生、備取生名單</a:t>
            </a:r>
            <a:r>
              <a:rPr lang="en-US" altLang="zh-TW" sz="2000" b="1" dirty="0"/>
              <a:t>)</a:t>
            </a:r>
            <a:r>
              <a:rPr lang="zh-TW" altLang="zh-TW" sz="2000" b="1" dirty="0"/>
              <a:t>及複查截止日期，請參閱「各校系科</a:t>
            </a:r>
            <a:r>
              <a:rPr lang="en-US" altLang="zh-TW" sz="2000" b="1" dirty="0"/>
              <a:t>(</a:t>
            </a:r>
            <a:r>
              <a:rPr lang="zh-TW" altLang="zh-TW" sz="2000" b="1" dirty="0"/>
              <a:t>組</a:t>
            </a:r>
            <a:r>
              <a:rPr lang="en-US" altLang="zh-TW" sz="2000" b="1" dirty="0"/>
              <a:t>)</a:t>
            </a:r>
            <a:r>
              <a:rPr lang="zh-TW" altLang="zh-TW" sz="2000" b="1" dirty="0"/>
              <a:t>、學程甄選辦法」</a:t>
            </a:r>
            <a:endParaRPr lang="en-US" altLang="zh-TW" sz="2000" b="1" dirty="0"/>
          </a:p>
          <a:p>
            <a:pPr lvl="1">
              <a:buFont typeface="華康中黑體" panose="020B0509000000000000" pitchFamily="49" charset="-120"/>
              <a:buChar char="–"/>
              <a:defRPr/>
            </a:pPr>
            <a:r>
              <a:rPr lang="zh-TW" altLang="zh-TW" sz="2000" dirty="0" smtClean="0">
                <a:latin typeface="+mn-ea"/>
                <a:cs typeface="+mn-cs"/>
              </a:rPr>
              <a:t>各校網站公告甄選結果</a:t>
            </a:r>
            <a:endParaRPr lang="en-US" altLang="zh-TW" sz="2000" dirty="0" smtClean="0">
              <a:latin typeface="+mn-ea"/>
              <a:cs typeface="+mn-cs"/>
            </a:endParaRPr>
          </a:p>
          <a:p>
            <a:pPr lvl="1">
              <a:buFont typeface="華康中黑體" panose="020B0509000000000000" pitchFamily="49" charset="-120"/>
              <a:buChar char="–"/>
              <a:defRPr/>
            </a:pPr>
            <a:r>
              <a:rPr lang="zh-TW" altLang="zh-TW" sz="2000" dirty="0" smtClean="0">
                <a:latin typeface="+mn-ea"/>
                <a:cs typeface="+mn-cs"/>
              </a:rPr>
              <a:t>本</a:t>
            </a:r>
            <a:r>
              <a:rPr lang="zh-TW" altLang="en-US" sz="2000" dirty="0" smtClean="0">
                <a:latin typeface="+mn-ea"/>
                <a:cs typeface="+mn-cs"/>
              </a:rPr>
              <a:t>委員</a:t>
            </a:r>
            <a:r>
              <a:rPr lang="zh-TW" altLang="zh-TW" sz="2000" dirty="0" smtClean="0">
                <a:latin typeface="+mn-ea"/>
                <a:cs typeface="+mn-cs"/>
              </a:rPr>
              <a:t>會網站提供考生個人查詢及高中職學校下載</a:t>
            </a:r>
            <a:endParaRPr lang="en-US" altLang="zh-TW" sz="2000" dirty="0" smtClean="0">
              <a:latin typeface="+mn-ea"/>
              <a:cs typeface="+mn-cs"/>
            </a:endParaRPr>
          </a:p>
        </p:txBody>
      </p:sp>
      <p:sp>
        <p:nvSpPr>
          <p:cNvPr id="86020" name="投影片編號版面配置區 4"/>
          <p:cNvSpPr>
            <a:spLocks noGrp="1"/>
          </p:cNvSpPr>
          <p:nvPr>
            <p:ph type="sldNum" sz="quarter" idx="12"/>
          </p:nvPr>
        </p:nvSpPr>
        <p:spPr>
          <a:noFill/>
        </p:spPr>
        <p:txBody>
          <a:bodyPr/>
          <a:lstStyle/>
          <a:p>
            <a:fld id="{DDBC03DA-ED7E-448D-B6ED-48E7D446285C}" type="slidenum">
              <a:rPr lang="zh-TW" altLang="en-US" smtClean="0"/>
              <a:pPr/>
              <a:t>72</a:t>
            </a:fld>
            <a:endParaRPr lang="en-US" altLang="zh-TW" smtClean="0"/>
          </a:p>
        </p:txBody>
      </p:sp>
      <p:sp>
        <p:nvSpPr>
          <p:cNvPr id="8"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Tree>
    <p:extLst>
      <p:ext uri="{BB962C8B-B14F-4D97-AF65-F5344CB8AC3E}">
        <p14:creationId xmlns:p14="http://schemas.microsoft.com/office/powerpoint/2010/main" xmlns="" val="16705778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xmlns="" val="2902737466"/>
              </p:ext>
            </p:extLst>
          </p:nvPr>
        </p:nvGraphicFramePr>
        <p:xfrm>
          <a:off x="467541" y="1124752"/>
          <a:ext cx="8219258" cy="5120472"/>
        </p:xfrm>
        <a:graphic>
          <a:graphicData uri="http://schemas.openxmlformats.org/drawingml/2006/table">
            <a:tbl>
              <a:tblPr bandRow="1">
                <a:tableStyleId>{93296810-A885-4BE3-A3E7-6D5BEEA58F35}</a:tableStyleId>
              </a:tblPr>
              <a:tblGrid>
                <a:gridCol w="2466509"/>
                <a:gridCol w="622117"/>
                <a:gridCol w="753859"/>
                <a:gridCol w="95147"/>
                <a:gridCol w="2905650"/>
                <a:gridCol w="622117"/>
                <a:gridCol w="753859"/>
              </a:tblGrid>
              <a:tr h="426706">
                <a:tc>
                  <a:txBody>
                    <a:bodyPr/>
                    <a:lstStyle/>
                    <a:p>
                      <a:pPr algn="ctr" fontAlgn="b"/>
                      <a:r>
                        <a:rPr lang="zh-TW" altLang="en-US" sz="1800" u="none" strike="noStrike" dirty="0">
                          <a:effectLst/>
                        </a:rPr>
                        <a:t>公告甄選總成績日期</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zh-TW" altLang="en-US" sz="1800" u="none" strike="noStrike">
                          <a:effectLst/>
                        </a:rPr>
                        <a:t>合計</a:t>
                      </a:r>
                      <a:endParaRPr lang="zh-TW" altLang="en-US"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zh-TW" altLang="en-US" sz="1800" u="none" strike="noStrike" dirty="0" smtClean="0">
                          <a:effectLst/>
                        </a:rPr>
                        <a:t>比率</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zh-TW" altLang="en-US" sz="1800" u="none" strike="noStrike" dirty="0">
                          <a:effectLst/>
                        </a:rPr>
                        <a:t>公告正</a:t>
                      </a:r>
                      <a:r>
                        <a:rPr lang="en-US" altLang="zh-TW" sz="1800" u="none" strike="noStrike" dirty="0">
                          <a:effectLst/>
                        </a:rPr>
                        <a:t>(</a:t>
                      </a:r>
                      <a:r>
                        <a:rPr lang="zh-TW" altLang="en-US" sz="1800" u="none" strike="noStrike" dirty="0">
                          <a:effectLst/>
                        </a:rPr>
                        <a:t>備</a:t>
                      </a:r>
                      <a:r>
                        <a:rPr lang="en-US" altLang="zh-TW" sz="1800" u="none" strike="noStrike" dirty="0">
                          <a:effectLst/>
                        </a:rPr>
                        <a:t>)</a:t>
                      </a:r>
                      <a:r>
                        <a:rPr lang="zh-TW" altLang="en-US" sz="1800" u="none" strike="noStrike" dirty="0">
                          <a:effectLst/>
                        </a:rPr>
                        <a:t>取生名單日期</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zh-TW" altLang="en-US" sz="1800" u="none" strike="noStrike" dirty="0">
                          <a:effectLst/>
                        </a:rPr>
                        <a:t>合計</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zh-TW" altLang="en-US" sz="1800" u="none" strike="noStrike" dirty="0" smtClean="0">
                          <a:effectLst/>
                        </a:rPr>
                        <a:t>比率</a:t>
                      </a:r>
                      <a:endParaRPr lang="zh-TW" altLang="en-US"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2018-06-19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0.09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4</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0.12</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2018-06-20</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43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1.33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26</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0.81</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2018-06-21</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90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2.79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90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2.79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98</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3.04</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87</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2.70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2018-06-25</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173</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5.37</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2018-06-27</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64</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1.99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155</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4.81</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207</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6.42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2018-06-27</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350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10.86</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2018-06-29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222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6.89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2018-06-28</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819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25.40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2018-06-30</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70</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2.17</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2018-06-29</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791</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24.53</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2018-07-02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597</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18.52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2018-06-30</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80</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2.48</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2018-07-03</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891</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27.64</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26706">
                <a:tc>
                  <a:txBody>
                    <a:bodyPr/>
                    <a:lstStyle/>
                    <a:p>
                      <a:pPr algn="ctr" fontAlgn="b"/>
                      <a:r>
                        <a:rPr lang="en-US" altLang="zh-TW" sz="1800" u="none" strike="noStrike" dirty="0" smtClean="0">
                          <a:effectLst/>
                        </a:rPr>
                        <a:t>2018-07-02</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622</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a:effectLst/>
                        </a:rPr>
                        <a:t>19.29</a:t>
                      </a:r>
                      <a:endParaRPr lang="en-US" altLang="zh-TW" sz="1800" b="0" i="0" u="none" strike="noStrike">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TW" sz="1800" u="none" strike="noStrike" dirty="0" smtClean="0">
                          <a:effectLst/>
                        </a:rPr>
                        <a:t>2018-07-04</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966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TW" sz="1800" u="none" strike="noStrike" dirty="0">
                          <a:effectLst/>
                        </a:rPr>
                        <a:t>29.96</a:t>
                      </a:r>
                      <a:endParaRPr lang="en-US" altLang="zh-TW" sz="1800" b="0" i="0" u="none" strike="noStrike" dirty="0">
                        <a:effectLst/>
                        <a:latin typeface="Arial" panose="020B0604020202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73</a:t>
            </a:fld>
            <a:endParaRPr lang="en-US" altLang="zh-TW"/>
          </a:p>
        </p:txBody>
      </p:sp>
      <p:sp>
        <p:nvSpPr>
          <p:cNvPr id="6"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Tree>
    <p:extLst>
      <p:ext uri="{BB962C8B-B14F-4D97-AF65-F5344CB8AC3E}">
        <p14:creationId xmlns:p14="http://schemas.microsoft.com/office/powerpoint/2010/main" xmlns="" val="778420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xmlns="" val="1089774628"/>
              </p:ext>
            </p:extLst>
          </p:nvPr>
        </p:nvGraphicFramePr>
        <p:xfrm>
          <a:off x="85974" y="780981"/>
          <a:ext cx="8917993" cy="5745480"/>
        </p:xfrm>
        <a:graphic>
          <a:graphicData uri="http://schemas.openxmlformats.org/drawingml/2006/table">
            <a:tbl>
              <a:tblPr bandRow="1">
                <a:tableStyleId>{5C22544A-7EE6-4342-B048-85BDC9FD1C3A}</a:tableStyleId>
              </a:tblPr>
              <a:tblGrid>
                <a:gridCol w="614218"/>
                <a:gridCol w="962130"/>
                <a:gridCol w="962130"/>
                <a:gridCol w="658176"/>
                <a:gridCol w="658176"/>
                <a:gridCol w="810153"/>
                <a:gridCol w="658176"/>
                <a:gridCol w="658176"/>
                <a:gridCol w="810153"/>
                <a:gridCol w="658176"/>
                <a:gridCol w="658176"/>
                <a:gridCol w="810153"/>
              </a:tblGrid>
              <a:tr h="98321">
                <a:tc rowSpan="2" gridSpan="3">
                  <a:txBody>
                    <a:bodyPr/>
                    <a:lstStyle/>
                    <a:p>
                      <a:pPr algn="ctr">
                        <a:spcAft>
                          <a:spcPts val="0"/>
                        </a:spcAft>
                      </a:pPr>
                      <a:r>
                        <a:rPr lang="zh-TW" sz="1300" b="1" kern="100" dirty="0">
                          <a:effectLst/>
                          <a:latin typeface="+mn-ea"/>
                          <a:ea typeface="+mn-ea"/>
                        </a:rPr>
                        <a:t>第一階段</a:t>
                      </a:r>
                      <a:r>
                        <a:rPr lang="zh-TW" sz="1300" b="1" kern="100" dirty="0" smtClean="0">
                          <a:effectLst/>
                          <a:latin typeface="+mn-ea"/>
                          <a:ea typeface="+mn-ea"/>
                        </a:rPr>
                        <a:t>篩選</a:t>
                      </a:r>
                      <a:r>
                        <a:rPr lang="zh-TW" altLang="en-US" sz="1300" b="1" kern="100" dirty="0" smtClean="0">
                          <a:effectLst/>
                          <a:latin typeface="+mn-ea"/>
                          <a:ea typeface="+mn-ea"/>
                        </a:rPr>
                        <a:t>作業</a:t>
                      </a:r>
                      <a:endParaRPr lang="zh-TW" sz="1300" b="1" kern="100" dirty="0">
                        <a:effectLst/>
                        <a:latin typeface="+mn-ea"/>
                        <a:ea typeface="+mn-ea"/>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rowSpan="2" hMerge="1">
                  <a:txBody>
                    <a:bodyPr/>
                    <a:lstStyle/>
                    <a:p>
                      <a:endParaRPr lang="zh-TW" altLang="en-US"/>
                    </a:p>
                  </a:txBody>
                  <a:tcPr/>
                </a:tc>
                <a:tc rowSpan="2" hMerge="1">
                  <a:txBody>
                    <a:bodyPr/>
                    <a:lstStyle/>
                    <a:p>
                      <a:endParaRPr lang="zh-TW" altLang="en-US"/>
                    </a:p>
                  </a:txBody>
                  <a:tcPr/>
                </a:tc>
                <a:tc gridSpan="9">
                  <a:txBody>
                    <a:bodyPr/>
                    <a:lstStyle/>
                    <a:p>
                      <a:pPr algn="ctr">
                        <a:spcAft>
                          <a:spcPts val="0"/>
                        </a:spcAft>
                      </a:pPr>
                      <a:r>
                        <a:rPr lang="zh-TW" altLang="en-US" sz="1300" b="1" kern="100" dirty="0" smtClean="0">
                          <a:effectLst/>
                          <a:latin typeface="+mn-ea"/>
                          <a:ea typeface="+mn-ea"/>
                          <a:cs typeface="Times New Roman" panose="02020603050405020304" pitchFamily="18" charset="0"/>
                        </a:rPr>
                        <a:t>第二階段錄取作業</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alt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98321">
                <a:tc gridSpan="3" vMerge="1">
                  <a:txBody>
                    <a:bodyPr/>
                    <a:lstStyle/>
                    <a:p>
                      <a:pPr algn="ctr">
                        <a:spcAft>
                          <a:spcPts val="0"/>
                        </a:spcAft>
                      </a:pP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vMerge="1">
                  <a:txBody>
                    <a:bodyPr/>
                    <a:lstStyle/>
                    <a:p>
                      <a:endParaRPr lang="zh-TW" altLang="en-US"/>
                    </a:p>
                  </a:txBody>
                  <a:tcPr/>
                </a:tc>
                <a:tc hMerge="1" vMerge="1">
                  <a:txBody>
                    <a:bodyPr/>
                    <a:lstStyle/>
                    <a:p>
                      <a:endParaRPr lang="zh-TW" altLang="en-US"/>
                    </a:p>
                  </a:txBody>
                  <a:tcPr/>
                </a:tc>
                <a:tc gridSpan="3">
                  <a:txBody>
                    <a:bodyPr/>
                    <a:lstStyle/>
                    <a:p>
                      <a:pPr algn="ctr">
                        <a:spcAft>
                          <a:spcPts val="0"/>
                        </a:spcAft>
                      </a:pPr>
                      <a:r>
                        <a:rPr lang="zh-TW" sz="1300" b="1" kern="100" dirty="0">
                          <a:effectLst/>
                          <a:latin typeface="+mn-ea"/>
                          <a:ea typeface="+mn-ea"/>
                        </a:rPr>
                        <a:t>一般考生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1" kern="100" dirty="0" smtClean="0">
                          <a:effectLst/>
                          <a:latin typeface="+mn-ea"/>
                          <a:ea typeface="+mn-ea"/>
                          <a:cs typeface="Times New Roman" panose="02020603050405020304" pitchFamily="18" charset="0"/>
                        </a:rPr>
                        <a:t>低收或中低收入戶</a:t>
                      </a:r>
                      <a:r>
                        <a:rPr lang="zh-TW" sz="1300" b="1" kern="100" dirty="0" smtClean="0">
                          <a:effectLst/>
                          <a:latin typeface="+mn-ea"/>
                          <a:ea typeface="+mn-ea"/>
                        </a:rPr>
                        <a:t>身分</a:t>
                      </a:r>
                      <a:r>
                        <a:rPr lang="zh-TW" sz="1300" b="1" kern="100" dirty="0">
                          <a:effectLst/>
                          <a:latin typeface="+mn-ea"/>
                          <a:ea typeface="+mn-ea"/>
                        </a:rPr>
                        <a:t>考生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altLang="zh-TW" sz="1300" b="1" kern="100" dirty="0" smtClean="0">
                          <a:effectLst/>
                          <a:latin typeface="+mn-ea"/>
                          <a:ea typeface="+mn-ea"/>
                        </a:rPr>
                        <a:t>原住民</a:t>
                      </a:r>
                      <a:r>
                        <a:rPr lang="zh-TW" altLang="en-US" sz="1300" b="1" kern="100" dirty="0" smtClean="0">
                          <a:effectLst/>
                          <a:latin typeface="+mn-ea"/>
                          <a:ea typeface="+mn-ea"/>
                        </a:rPr>
                        <a:t>或離島生</a:t>
                      </a:r>
                      <a:endParaRPr lang="zh-TW" alt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r>
              <a:tr h="181531">
                <a:tc>
                  <a:txBody>
                    <a:bodyPr/>
                    <a:lstStyle/>
                    <a:p>
                      <a:pPr algn="ctr">
                        <a:spcAft>
                          <a:spcPts val="0"/>
                        </a:spcAft>
                      </a:pPr>
                      <a:r>
                        <a:rPr lang="zh-TW" sz="1300" b="1" kern="100" dirty="0">
                          <a:effectLst/>
                          <a:latin typeface="+mn-ea"/>
                          <a:ea typeface="+mn-ea"/>
                        </a:rPr>
                        <a:t>一般生</a:t>
                      </a:r>
                      <a:endParaRPr lang="zh-TW" sz="1300" b="1" kern="100" dirty="0">
                        <a:effectLst/>
                        <a:latin typeface="+mn-ea"/>
                        <a:ea typeface="+mn-ea"/>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altLang="en-US" sz="1200" b="1" kern="100" dirty="0" smtClean="0">
                          <a:effectLst/>
                          <a:latin typeface="+mn-ea"/>
                          <a:ea typeface="+mn-ea"/>
                          <a:cs typeface="Times New Roman" panose="02020603050405020304" pitchFamily="18" charset="0"/>
                        </a:rPr>
                        <a:t>低收或</a:t>
                      </a:r>
                      <a:r>
                        <a:rPr lang="en-US" altLang="zh-TW" sz="1200" b="1" kern="100" dirty="0" smtClean="0">
                          <a:effectLst/>
                          <a:latin typeface="+mn-ea"/>
                          <a:ea typeface="+mn-ea"/>
                          <a:cs typeface="Times New Roman" panose="02020603050405020304" pitchFamily="18" charset="0"/>
                        </a:rPr>
                        <a:t/>
                      </a:r>
                      <a:br>
                        <a:rPr lang="en-US" altLang="zh-TW" sz="1200" b="1" kern="100" dirty="0" smtClean="0">
                          <a:effectLst/>
                          <a:latin typeface="+mn-ea"/>
                          <a:ea typeface="+mn-ea"/>
                          <a:cs typeface="Times New Roman" panose="02020603050405020304" pitchFamily="18" charset="0"/>
                        </a:rPr>
                      </a:br>
                      <a:r>
                        <a:rPr lang="zh-TW" altLang="en-US" sz="1200" b="1" kern="100" dirty="0" smtClean="0">
                          <a:effectLst/>
                          <a:latin typeface="+mn-ea"/>
                          <a:ea typeface="+mn-ea"/>
                          <a:cs typeface="Times New Roman" panose="02020603050405020304" pitchFamily="18" charset="0"/>
                        </a:rPr>
                        <a:t>中低收入戶</a:t>
                      </a:r>
                      <a:endParaRPr lang="zh-TW"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smtClean="0">
                          <a:effectLst/>
                          <a:latin typeface="+mn-ea"/>
                          <a:ea typeface="+mn-ea"/>
                        </a:rPr>
                        <a:t>原住民</a:t>
                      </a:r>
                      <a:r>
                        <a:rPr lang="en-US" altLang="zh-TW" sz="1300" b="1" kern="100" dirty="0" smtClean="0">
                          <a:effectLst/>
                          <a:latin typeface="+mn-ea"/>
                          <a:ea typeface="+mn-ea"/>
                        </a:rPr>
                        <a:t/>
                      </a:r>
                      <a:br>
                        <a:rPr lang="en-US" altLang="zh-TW" sz="1300" b="1" kern="100" dirty="0" smtClean="0">
                          <a:effectLst/>
                          <a:latin typeface="+mn-ea"/>
                          <a:ea typeface="+mn-ea"/>
                        </a:rPr>
                      </a:br>
                      <a:r>
                        <a:rPr lang="en-US" altLang="zh-TW" sz="1300" b="1" kern="100" dirty="0" smtClean="0">
                          <a:effectLst/>
                          <a:latin typeface="+mn-ea"/>
                          <a:ea typeface="+mn-ea"/>
                        </a:rPr>
                        <a:t>(</a:t>
                      </a:r>
                      <a:r>
                        <a:rPr lang="zh-TW" altLang="en-US" sz="1300" b="1" kern="100" dirty="0" smtClean="0">
                          <a:effectLst/>
                          <a:latin typeface="+mn-ea"/>
                          <a:ea typeface="+mn-ea"/>
                        </a:rPr>
                        <a:t>或離島生</a:t>
                      </a:r>
                      <a:r>
                        <a:rPr lang="en-US" altLang="zh-TW" sz="1300" b="1" kern="100" dirty="0" smtClean="0">
                          <a:effectLst/>
                          <a:latin typeface="+mn-ea"/>
                          <a:ea typeface="+mn-ea"/>
                        </a:rPr>
                        <a:t>)</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正取生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備取生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不予錄取</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正取生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備取生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不予錄取</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正取生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備取生</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c>
                  <a:txBody>
                    <a:bodyPr/>
                    <a:lstStyle/>
                    <a:p>
                      <a:pPr algn="ctr">
                        <a:spcAft>
                          <a:spcPts val="0"/>
                        </a:spcAft>
                      </a:pPr>
                      <a:r>
                        <a:rPr lang="zh-TW" sz="1300" b="1" kern="100" dirty="0">
                          <a:effectLst/>
                          <a:latin typeface="+mn-ea"/>
                          <a:ea typeface="+mn-ea"/>
                        </a:rPr>
                        <a:t>不予錄取</a:t>
                      </a:r>
                      <a:endParaRPr lang="zh-TW" sz="1300" b="1"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rgbClr val="FFC000"/>
                    </a:solidFill>
                  </a:tcPr>
                </a:tc>
              </a:tr>
              <a:tr h="90766">
                <a:tc rowSpan="15">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rowSpan="15">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rowSpan="15">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ysDash"/>
                      <a:round/>
                      <a:headEnd type="none" w="med" len="med"/>
                      <a:tailEnd type="none" w="med" len="med"/>
                    </a:lnB>
                    <a:solidFill>
                      <a:schemeClr val="accent1">
                        <a:lumMod val="40000"/>
                        <a:lumOff val="6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28575" cap="flat" cmpd="sng" algn="ctr">
                      <a:solidFill>
                        <a:srgbClr val="0070C0"/>
                      </a:solidFill>
                      <a:prstDash val="sysDash"/>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a:effectLst/>
                          <a:latin typeface="+mn-ea"/>
                          <a:ea typeface="+mn-ea"/>
                        </a:rPr>
                        <a:t>▲</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70C0"/>
                      </a:solidFill>
                      <a:prstDash val="sysDash"/>
                      <a:round/>
                      <a:headEnd type="none" w="med" len="med"/>
                      <a:tailEnd type="none" w="med" len="med"/>
                    </a:lnB>
                    <a:solidFill>
                      <a:schemeClr val="accent1">
                        <a:lumMod val="40000"/>
                        <a:lumOff val="6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6350"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rgbClr val="0070C0"/>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accent1">
                          <a:lumMod val="75000"/>
                        </a:schemeClr>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rgbClr val="0070C0"/>
                      </a:solidFill>
                      <a:prstDash val="sysDash"/>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70C0"/>
                      </a:solidFill>
                      <a:prstDash val="sysDash"/>
                      <a:round/>
                      <a:headEnd type="none" w="med" len="med"/>
                      <a:tailEnd type="none" w="med" len="med"/>
                    </a:lnB>
                    <a:solidFill>
                      <a:schemeClr val="accent1">
                        <a:lumMod val="40000"/>
                        <a:lumOff val="60000"/>
                      </a:schemeClr>
                    </a:solidFill>
                  </a:tcPr>
                </a:tc>
              </a:tr>
              <a:tr h="90766">
                <a:tc rowSpan="7">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noFill/>
                  </a:tcPr>
                </a:tc>
                <a:tc rowSpan="7">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c rowSpan="7">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rgbClr val="0070C0"/>
                      </a:solidFill>
                      <a:prstDash val="sysDash"/>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rgbClr val="0070C0"/>
                      </a:solidFill>
                      <a:prstDash val="sysDash"/>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3">
                        <a:lumMod val="40000"/>
                        <a:lumOff val="60000"/>
                      </a:schemeClr>
                    </a:solidFill>
                  </a:tcPr>
                </a:tc>
              </a:tr>
              <a:tr h="90766">
                <a:tc rowSpan="3">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rowSpan="3">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rowSpan="3">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9076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300" kern="100">
                          <a:effectLst/>
                          <a:latin typeface="+mn-ea"/>
                          <a:ea typeface="+mn-ea"/>
                        </a:rPr>
                        <a:t> </a:t>
                      </a:r>
                      <a:endParaRPr lang="zh-TW" sz="1300" kern="100">
                        <a:effectLst/>
                        <a:latin typeface="+mn-ea"/>
                        <a:ea typeface="+mn-ea"/>
                        <a:cs typeface="Times New Roman" panose="02020603050405020304" pitchFamily="18" charset="0"/>
                      </a:endParaRPr>
                    </a:p>
                  </a:txBody>
                  <a:tcPr marL="68580" marR="68580" marT="0" marB="0" anchor="ctr">
                    <a:lnL w="28575" cap="flat" cmpd="sng" algn="ctr">
                      <a:solidFill>
                        <a:schemeClr val="accent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1300" kern="100" dirty="0">
                          <a:effectLst/>
                          <a:latin typeface="+mn-ea"/>
                          <a:ea typeface="+mn-ea"/>
                        </a:rPr>
                        <a:t> </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zh-TW" sz="1300" kern="100" dirty="0">
                          <a:effectLst/>
                          <a:latin typeface="+mn-ea"/>
                          <a:ea typeface="+mn-ea"/>
                        </a:rPr>
                        <a:t>○</a:t>
                      </a:r>
                      <a:endParaRPr lang="zh-TW" sz="1300" kern="100" dirty="0">
                        <a:effectLst/>
                        <a:latin typeface="+mn-ea"/>
                        <a:ea typeface="+mn-ea"/>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28575"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solidFill>
                      <a:schemeClr val="accent2">
                        <a:lumMod val="20000"/>
                        <a:lumOff val="80000"/>
                      </a:schemeClr>
                    </a:solidFill>
                  </a:tcPr>
                </a:tc>
              </a:tr>
            </a:tbl>
          </a:graphicData>
        </a:graphic>
      </p:graphicFrame>
      <p:sp>
        <p:nvSpPr>
          <p:cNvPr id="2" name="標題 1"/>
          <p:cNvSpPr>
            <a:spLocks noGrp="1"/>
          </p:cNvSpPr>
          <p:nvPr>
            <p:ph type="title"/>
          </p:nvPr>
        </p:nvSpPr>
        <p:spPr>
          <a:xfrm>
            <a:off x="35496" y="188640"/>
            <a:ext cx="8964538" cy="633413"/>
          </a:xfrm>
        </p:spPr>
        <p:txBody>
          <a:bodyPr/>
          <a:lstStyle/>
          <a:p>
            <a:pPr algn="ctr"/>
            <a:r>
              <a:rPr lang="zh-TW" altLang="en-US" sz="2000" b="1" dirty="0">
                <a:solidFill>
                  <a:schemeClr val="tx1"/>
                </a:solidFill>
                <a:latin typeface="+mn-ea"/>
              </a:rPr>
              <a:t>低收或中低收入</a:t>
            </a:r>
            <a:r>
              <a:rPr lang="zh-TW" altLang="en-US" sz="2000" b="1" dirty="0" smtClean="0">
                <a:solidFill>
                  <a:schemeClr val="tx1"/>
                </a:solidFill>
                <a:latin typeface="+mn-ea"/>
              </a:rPr>
              <a:t>戶生同時</a:t>
            </a:r>
            <a:r>
              <a:rPr lang="zh-TW" altLang="en-US" sz="2000" b="1" dirty="0">
                <a:solidFill>
                  <a:schemeClr val="tx1"/>
                </a:solidFill>
                <a:latin typeface="+mn-ea"/>
              </a:rPr>
              <a:t>具有</a:t>
            </a:r>
            <a:r>
              <a:rPr lang="zh-TW" altLang="en-US" sz="2000" b="1" dirty="0" smtClean="0">
                <a:solidFill>
                  <a:schemeClr val="tx1"/>
                </a:solidFill>
                <a:latin typeface="+mn-ea"/>
              </a:rPr>
              <a:t>原住民或</a:t>
            </a:r>
            <a:r>
              <a:rPr lang="zh-TW" altLang="en-US" sz="2000" b="1" dirty="0">
                <a:solidFill>
                  <a:schemeClr val="tx1"/>
                </a:solidFill>
                <a:latin typeface="+mn-ea"/>
              </a:rPr>
              <a:t>離島</a:t>
            </a:r>
            <a:r>
              <a:rPr lang="zh-TW" altLang="en-US" sz="2000" b="1" dirty="0" smtClean="0">
                <a:solidFill>
                  <a:schemeClr val="tx1"/>
                </a:solidFill>
                <a:latin typeface="+mn-ea"/>
              </a:rPr>
              <a:t>生身分一階篩選及二階錄取作業</a:t>
            </a:r>
            <a:endParaRPr lang="zh-TW" altLang="en-US" sz="2000" dirty="0">
              <a:solidFill>
                <a:schemeClr val="tx1"/>
              </a:solidFill>
            </a:endParaRPr>
          </a:p>
        </p:txBody>
      </p:sp>
      <p:sp>
        <p:nvSpPr>
          <p:cNvPr id="4" name="投影片編號版面配置區 3"/>
          <p:cNvSpPr>
            <a:spLocks noGrp="1"/>
          </p:cNvSpPr>
          <p:nvPr>
            <p:ph type="sldNum" sz="quarter" idx="12"/>
          </p:nvPr>
        </p:nvSpPr>
        <p:spPr>
          <a:xfrm>
            <a:off x="6553200" y="6525344"/>
            <a:ext cx="2133600" cy="476250"/>
          </a:xfrm>
        </p:spPr>
        <p:txBody>
          <a:bodyPr/>
          <a:lstStyle/>
          <a:p>
            <a:pPr>
              <a:defRPr/>
            </a:pPr>
            <a:fld id="{52B5522C-A27E-428C-8770-BD9512493397}" type="slidenum">
              <a:rPr lang="zh-TW" altLang="en-US" smtClean="0"/>
              <a:pPr>
                <a:defRPr/>
              </a:pPr>
              <a:t>74</a:t>
            </a:fld>
            <a:endParaRPr lang="en-US" altLang="zh-TW"/>
          </a:p>
        </p:txBody>
      </p:sp>
    </p:spTree>
    <p:extLst>
      <p:ext uri="{BB962C8B-B14F-4D97-AF65-F5344CB8AC3E}">
        <p14:creationId xmlns:p14="http://schemas.microsoft.com/office/powerpoint/2010/main" xmlns="" val="2934768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357188" y="1357313"/>
            <a:ext cx="8572500" cy="4857750"/>
          </a:xfrm>
          <a:prstGeom prst="rect">
            <a:avLst/>
          </a:prstGeom>
          <a:noFill/>
          <a:ln w="9525">
            <a:noFill/>
            <a:miter lim="800000"/>
            <a:headEnd/>
            <a:tailEnd/>
          </a:ln>
        </p:spPr>
        <p:txBody>
          <a:bodyPr/>
          <a:lstStyle/>
          <a:p>
            <a:pPr marL="342900" indent="-342900" eaLnBrk="0" hangingPunct="0">
              <a:buClr>
                <a:schemeClr val="tx1"/>
              </a:buClr>
              <a:buSzPts val="2800"/>
              <a:buFontTx/>
              <a:buBlip>
                <a:blip r:embed="rId3"/>
              </a:buBlip>
            </a:pPr>
            <a:endParaRPr lang="zh-TW" altLang="zh-TW" sz="2000">
              <a:latin typeface="華康中黑體" pitchFamily="49" charset="-120"/>
              <a:ea typeface="華康中黑體" pitchFamily="49" charset="-120"/>
            </a:endParaRPr>
          </a:p>
        </p:txBody>
      </p:sp>
      <p:sp>
        <p:nvSpPr>
          <p:cNvPr id="4" name="內容版面配置區 3"/>
          <p:cNvSpPr>
            <a:spLocks noGrp="1"/>
          </p:cNvSpPr>
          <p:nvPr>
            <p:ph idx="1"/>
          </p:nvPr>
        </p:nvSpPr>
        <p:spPr>
          <a:xfrm>
            <a:off x="107504" y="1125538"/>
            <a:ext cx="8928992" cy="5543550"/>
          </a:xfrm>
        </p:spPr>
        <p:txBody>
          <a:bodyPr/>
          <a:lstStyle/>
          <a:p>
            <a:pPr>
              <a:spcBef>
                <a:spcPct val="0"/>
              </a:spcBef>
              <a:buBlip>
                <a:blip r:embed="rId3"/>
              </a:buBlip>
              <a:defRPr/>
            </a:pPr>
            <a:r>
              <a:rPr lang="zh-TW" altLang="en-US" sz="2800" kern="1200" dirty="0">
                <a:solidFill>
                  <a:srgbClr val="222268"/>
                </a:solidFill>
                <a:latin typeface="+mn-ea"/>
              </a:rPr>
              <a:t>登記</a:t>
            </a:r>
            <a:r>
              <a:rPr lang="zh-TW" altLang="zh-TW" sz="2800" kern="1200" dirty="0">
                <a:solidFill>
                  <a:srgbClr val="222268"/>
                </a:solidFill>
                <a:latin typeface="+mn-ea"/>
              </a:rPr>
              <a:t>就讀志願</a:t>
            </a:r>
            <a:r>
              <a:rPr lang="zh-TW" altLang="zh-TW" sz="2800" kern="1200" dirty="0" smtClean="0">
                <a:solidFill>
                  <a:srgbClr val="222268"/>
                </a:solidFill>
                <a:latin typeface="+mn-ea"/>
              </a:rPr>
              <a:t>序</a:t>
            </a:r>
            <a:r>
              <a:rPr lang="en-US" altLang="zh-TW" sz="2800" kern="1200" dirty="0" smtClean="0">
                <a:solidFill>
                  <a:srgbClr val="222268"/>
                </a:solidFill>
                <a:latin typeface="+mn-ea"/>
              </a:rPr>
              <a:t>(107.7.7  17:00</a:t>
            </a:r>
            <a:r>
              <a:rPr lang="zh-TW" altLang="zh-TW" sz="2800" kern="1200" dirty="0">
                <a:solidFill>
                  <a:srgbClr val="222268"/>
                </a:solidFill>
                <a:latin typeface="+mn-ea"/>
              </a:rPr>
              <a:t>前完成</a:t>
            </a:r>
            <a:r>
              <a:rPr lang="en-US" altLang="zh-TW" sz="2800" kern="1200" dirty="0">
                <a:solidFill>
                  <a:srgbClr val="222268"/>
                </a:solidFill>
                <a:latin typeface="+mn-ea"/>
              </a:rPr>
              <a:t>)</a:t>
            </a:r>
          </a:p>
          <a:p>
            <a:pPr lvl="1">
              <a:buFont typeface="華康中黑體" panose="020B0509000000000000" pitchFamily="49" charset="-120"/>
              <a:buChar char="–"/>
              <a:defRPr/>
            </a:pPr>
            <a:r>
              <a:rPr lang="zh-TW" altLang="en-US" sz="2000" dirty="0">
                <a:latin typeface="+mn-ea"/>
              </a:rPr>
              <a:t>考生應於</a:t>
            </a:r>
            <a:r>
              <a:rPr lang="en-US" altLang="zh-TW" sz="2000" dirty="0" smtClean="0">
                <a:latin typeface="+mn-ea"/>
              </a:rPr>
              <a:t>107.7.4  10:00</a:t>
            </a:r>
            <a:r>
              <a:rPr lang="en-US" altLang="zh-TW" sz="2000" dirty="0" smtClean="0"/>
              <a:t>-</a:t>
            </a:r>
            <a:r>
              <a:rPr lang="en-US" altLang="zh-TW" sz="2000" dirty="0" smtClean="0">
                <a:latin typeface="+mn-ea"/>
              </a:rPr>
              <a:t>7.7 17:00</a:t>
            </a:r>
            <a:r>
              <a:rPr lang="zh-TW" altLang="zh-TW" sz="2000" dirty="0" smtClean="0">
                <a:latin typeface="+mn-ea"/>
              </a:rPr>
              <a:t>止</a:t>
            </a:r>
            <a:r>
              <a:rPr lang="zh-TW" altLang="en-US" sz="2000" dirty="0">
                <a:latin typeface="+mn-ea"/>
              </a:rPr>
              <a:t>至本委員會網站</a:t>
            </a:r>
            <a:r>
              <a:rPr lang="zh-TW" altLang="zh-TW" sz="2000" dirty="0">
                <a:latin typeface="+mn-ea"/>
              </a:rPr>
              <a:t>登記就讀志願序</a:t>
            </a:r>
            <a:endParaRPr lang="en-US" altLang="zh-TW" sz="2000" b="1" dirty="0">
              <a:latin typeface="+mn-ea"/>
            </a:endParaRPr>
          </a:p>
          <a:p>
            <a:pPr lvl="1">
              <a:buFont typeface="華康中黑體" panose="020B0509000000000000" pitchFamily="49" charset="-120"/>
              <a:buChar char="–"/>
              <a:defRPr/>
            </a:pPr>
            <a:r>
              <a:rPr lang="zh-TW" altLang="zh-TW" sz="2000" dirty="0">
                <a:solidFill>
                  <a:srgbClr val="FF0000"/>
                </a:solidFill>
                <a:latin typeface="+mn-ea"/>
              </a:rPr>
              <a:t>凡未依規定期間及方式登記就讀志願序者，一律不予分發，視同放棄錄取</a:t>
            </a:r>
            <a:r>
              <a:rPr lang="zh-TW" altLang="zh-TW" sz="2000" dirty="0" smtClean="0">
                <a:solidFill>
                  <a:srgbClr val="FF0000"/>
                </a:solidFill>
                <a:latin typeface="+mn-ea"/>
              </a:rPr>
              <a:t>資格</a:t>
            </a:r>
            <a:endParaRPr lang="en-US" altLang="zh-TW" sz="2000" dirty="0" smtClean="0">
              <a:solidFill>
                <a:srgbClr val="FF0000"/>
              </a:solidFill>
              <a:latin typeface="+mn-ea"/>
            </a:endParaRPr>
          </a:p>
          <a:p>
            <a:pPr lvl="1">
              <a:buFont typeface="華康中黑體" panose="020B0509000000000000" pitchFamily="49" charset="-120"/>
              <a:buChar char="–"/>
              <a:defRPr/>
            </a:pPr>
            <a:endParaRPr lang="en-US" altLang="zh-TW" sz="2000" dirty="0">
              <a:solidFill>
                <a:srgbClr val="FF0000"/>
              </a:solidFill>
              <a:latin typeface="+mn-ea"/>
            </a:endParaRPr>
          </a:p>
          <a:p>
            <a:pPr>
              <a:spcBef>
                <a:spcPct val="0"/>
              </a:spcBef>
              <a:buBlip>
                <a:blip r:embed="rId3"/>
              </a:buBlip>
              <a:defRPr/>
            </a:pPr>
            <a:r>
              <a:rPr lang="zh-TW" altLang="zh-TW" sz="2800" kern="1200" dirty="0" smtClean="0">
                <a:solidFill>
                  <a:srgbClr val="222268"/>
                </a:solidFill>
                <a:latin typeface="+mn-ea"/>
              </a:rPr>
              <a:t>就讀</a:t>
            </a:r>
            <a:r>
              <a:rPr lang="zh-TW" altLang="zh-TW" sz="2800" kern="1200" dirty="0">
                <a:solidFill>
                  <a:srgbClr val="222268"/>
                </a:solidFill>
                <a:latin typeface="+mn-ea"/>
              </a:rPr>
              <a:t>志願序統一分發放</a:t>
            </a:r>
            <a:r>
              <a:rPr lang="zh-TW" altLang="zh-TW" sz="2800" kern="1200" dirty="0" smtClean="0">
                <a:solidFill>
                  <a:srgbClr val="222268"/>
                </a:solidFill>
                <a:latin typeface="+mn-ea"/>
              </a:rPr>
              <a:t>榜</a:t>
            </a:r>
            <a:r>
              <a:rPr lang="en-US" altLang="zh-TW" sz="2800" kern="1200" dirty="0" smtClean="0">
                <a:solidFill>
                  <a:srgbClr val="222268"/>
                </a:solidFill>
                <a:latin typeface="+mn-ea"/>
              </a:rPr>
              <a:t>(107.7.11  10:00</a:t>
            </a:r>
            <a:r>
              <a:rPr lang="zh-TW" altLang="en-US" sz="2800" kern="1200" dirty="0">
                <a:solidFill>
                  <a:srgbClr val="222268"/>
                </a:solidFill>
                <a:latin typeface="+mn-ea"/>
              </a:rPr>
              <a:t>起</a:t>
            </a:r>
            <a:r>
              <a:rPr lang="en-US" altLang="zh-TW" sz="2800" kern="1200" dirty="0" smtClean="0">
                <a:solidFill>
                  <a:srgbClr val="222268"/>
                </a:solidFill>
                <a:latin typeface="+mn-ea"/>
              </a:rPr>
              <a:t>)</a:t>
            </a:r>
            <a:endParaRPr lang="en-US" altLang="zh-TW" sz="2800" kern="1200" dirty="0">
              <a:solidFill>
                <a:srgbClr val="222268"/>
              </a:solidFill>
              <a:latin typeface="+mn-ea"/>
            </a:endParaRPr>
          </a:p>
          <a:p>
            <a:pPr lvl="1">
              <a:buFont typeface="華康中黑體" panose="020B0509000000000000" pitchFamily="49" charset="-120"/>
              <a:buChar char="–"/>
              <a:defRPr/>
            </a:pPr>
            <a:r>
              <a:rPr lang="zh-TW" altLang="zh-TW" sz="2000" dirty="0" smtClean="0">
                <a:latin typeface="華康中黑體" pitchFamily="49" charset="-120"/>
              </a:rPr>
              <a:t>經分發錄取後始可取得入學資格</a:t>
            </a:r>
            <a:endParaRPr lang="en-US" altLang="zh-TW" sz="2000" dirty="0" smtClean="0">
              <a:latin typeface="華康中黑體" pitchFamily="49" charset="-120"/>
              <a:cs typeface="+mn-cs"/>
            </a:endParaRPr>
          </a:p>
          <a:p>
            <a:pPr lvl="1">
              <a:buFont typeface="華康中黑體" panose="020B0509000000000000" pitchFamily="49" charset="-120"/>
              <a:buChar char="–"/>
              <a:defRPr/>
            </a:pPr>
            <a:r>
              <a:rPr lang="zh-TW" altLang="zh-TW" sz="2000" dirty="0" smtClean="0">
                <a:latin typeface="華康中黑體" pitchFamily="49" charset="-120"/>
                <a:cs typeface="+mn-cs"/>
              </a:rPr>
              <a:t>就讀志願序統一分發結果公告於本委員會網站，本委員會不另行</a:t>
            </a:r>
            <a:r>
              <a:rPr lang="zh-TW" altLang="en-US" sz="2000" dirty="0" smtClean="0">
                <a:latin typeface="華康中黑體" pitchFamily="49" charset="-120"/>
                <a:cs typeface="+mn-cs"/>
              </a:rPr>
              <a:t>寄發</a:t>
            </a:r>
            <a:r>
              <a:rPr lang="zh-TW" altLang="zh-TW" sz="2000" dirty="0" smtClean="0">
                <a:latin typeface="華康中黑體" pitchFamily="49" charset="-120"/>
                <a:cs typeface="+mn-cs"/>
              </a:rPr>
              <a:t>書面通知</a:t>
            </a:r>
            <a:endParaRPr lang="en-US" altLang="zh-TW" sz="2000" dirty="0" smtClean="0">
              <a:latin typeface="華康中黑體" pitchFamily="49" charset="-120"/>
              <a:cs typeface="+mn-cs"/>
            </a:endParaRPr>
          </a:p>
          <a:p>
            <a:pPr lvl="1">
              <a:buFont typeface="華康中黑體" panose="020B0509000000000000" pitchFamily="49" charset="-120"/>
              <a:buChar char="–"/>
              <a:defRPr/>
            </a:pPr>
            <a:r>
              <a:rPr lang="zh-TW" altLang="zh-TW" sz="2000" b="1" dirty="0" smtClean="0">
                <a:solidFill>
                  <a:srgbClr val="FF0000"/>
                </a:solidFill>
                <a:latin typeface="華康中黑體" pitchFamily="49" charset="-120"/>
                <a:cs typeface="+mn-cs"/>
              </a:rPr>
              <a:t>分發結果由各甄選學校寄發報到通知單</a:t>
            </a:r>
            <a:endParaRPr lang="en-US" altLang="zh-TW" sz="2000" b="1" dirty="0" smtClean="0">
              <a:solidFill>
                <a:srgbClr val="FF0000"/>
              </a:solidFill>
              <a:latin typeface="華康中黑體" pitchFamily="49" charset="-120"/>
              <a:cs typeface="+mn-cs"/>
            </a:endParaRPr>
          </a:p>
        </p:txBody>
      </p:sp>
      <p:sp>
        <p:nvSpPr>
          <p:cNvPr id="90116" name="投影片編號版面配置區 4"/>
          <p:cNvSpPr>
            <a:spLocks noGrp="1"/>
          </p:cNvSpPr>
          <p:nvPr>
            <p:ph type="sldNum" sz="quarter" idx="12"/>
          </p:nvPr>
        </p:nvSpPr>
        <p:spPr>
          <a:noFill/>
        </p:spPr>
        <p:txBody>
          <a:bodyPr/>
          <a:lstStyle/>
          <a:p>
            <a:fld id="{ACB8FAEC-B9C3-48B2-BD91-A1A01DC1D560}" type="slidenum">
              <a:rPr lang="zh-TW" altLang="en-US" smtClean="0"/>
              <a:pPr/>
              <a:t>75</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Tree>
    <p:extLst>
      <p:ext uri="{BB962C8B-B14F-4D97-AF65-F5344CB8AC3E}">
        <p14:creationId xmlns:p14="http://schemas.microsoft.com/office/powerpoint/2010/main" xmlns="" val="38021721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357188" y="1357313"/>
            <a:ext cx="8572500" cy="4857750"/>
          </a:xfrm>
          <a:prstGeom prst="rect">
            <a:avLst/>
          </a:prstGeom>
          <a:noFill/>
          <a:ln w="9525">
            <a:noFill/>
            <a:miter lim="800000"/>
            <a:headEnd/>
            <a:tailEnd/>
          </a:ln>
        </p:spPr>
        <p:txBody>
          <a:bodyPr/>
          <a:lstStyle/>
          <a:p>
            <a:pPr marL="342900" indent="-342900" eaLnBrk="0" hangingPunct="0">
              <a:buClr>
                <a:schemeClr val="tx1"/>
              </a:buClr>
              <a:buSzPts val="2800"/>
              <a:buFontTx/>
              <a:buBlip>
                <a:blip r:embed="rId3"/>
              </a:buBlip>
            </a:pPr>
            <a:endParaRPr lang="zh-TW" altLang="zh-TW" sz="2000">
              <a:latin typeface="華康中黑體" pitchFamily="49" charset="-120"/>
              <a:ea typeface="華康中黑體" pitchFamily="49" charset="-120"/>
            </a:endParaRPr>
          </a:p>
        </p:txBody>
      </p:sp>
      <p:sp>
        <p:nvSpPr>
          <p:cNvPr id="4" name="內容版面配置區 3"/>
          <p:cNvSpPr>
            <a:spLocks noGrp="1"/>
          </p:cNvSpPr>
          <p:nvPr>
            <p:ph idx="1"/>
          </p:nvPr>
        </p:nvSpPr>
        <p:spPr>
          <a:xfrm>
            <a:off x="179512" y="1125538"/>
            <a:ext cx="8750176" cy="5543550"/>
          </a:xfrm>
        </p:spPr>
        <p:txBody>
          <a:bodyPr/>
          <a:lstStyle/>
          <a:p>
            <a:pPr>
              <a:lnSpc>
                <a:spcPct val="150000"/>
              </a:lnSpc>
              <a:spcBef>
                <a:spcPct val="0"/>
              </a:spcBef>
              <a:buBlip>
                <a:blip r:embed="rId3"/>
              </a:buBlip>
              <a:defRPr/>
            </a:pPr>
            <a:r>
              <a:rPr lang="zh-TW" altLang="zh-TW" kern="1200" dirty="0" smtClean="0">
                <a:solidFill>
                  <a:srgbClr val="222268"/>
                </a:solidFill>
                <a:latin typeface="+mn-ea"/>
              </a:rPr>
              <a:t>報到</a:t>
            </a:r>
            <a:r>
              <a:rPr lang="en-US" altLang="zh-TW" kern="1200" dirty="0" smtClean="0">
                <a:solidFill>
                  <a:srgbClr val="222268"/>
                </a:solidFill>
                <a:latin typeface="+mn-ea"/>
              </a:rPr>
              <a:t>(107.7.17  12:00</a:t>
            </a:r>
            <a:r>
              <a:rPr lang="zh-TW" altLang="zh-TW" kern="1200" dirty="0">
                <a:solidFill>
                  <a:srgbClr val="222268"/>
                </a:solidFill>
                <a:latin typeface="+mn-ea"/>
              </a:rPr>
              <a:t>前完成</a:t>
            </a:r>
            <a:r>
              <a:rPr lang="en-US" altLang="zh-TW" kern="1200" dirty="0" smtClean="0">
                <a:solidFill>
                  <a:srgbClr val="222268"/>
                </a:solidFill>
                <a:latin typeface="+mn-ea"/>
              </a:rPr>
              <a:t>)</a:t>
            </a:r>
            <a:endParaRPr lang="zh-TW" altLang="zh-TW" kern="1200" dirty="0">
              <a:solidFill>
                <a:srgbClr val="222268"/>
              </a:solidFill>
              <a:latin typeface="+mn-ea"/>
            </a:endParaRPr>
          </a:p>
          <a:p>
            <a:pPr lvl="1">
              <a:spcBef>
                <a:spcPts val="1200"/>
              </a:spcBef>
              <a:buFont typeface="華康中黑體" panose="020B0509000000000000" pitchFamily="49" charset="-120"/>
              <a:buChar char="–"/>
              <a:defRPr/>
            </a:pPr>
            <a:r>
              <a:rPr lang="zh-TW" altLang="zh-TW" sz="2000" dirty="0" smtClean="0">
                <a:latin typeface="華康中黑體" pitchFamily="49" charset="-120"/>
                <a:cs typeface="+mn-cs"/>
              </a:rPr>
              <a:t>各甄選學校報到規定時間，請參閱簡章附錄「各校系科</a:t>
            </a:r>
            <a:r>
              <a:rPr lang="en-US" altLang="zh-TW" sz="2000" dirty="0" smtClean="0">
                <a:latin typeface="華康中黑體" pitchFamily="49" charset="-120"/>
                <a:cs typeface="+mn-cs"/>
              </a:rPr>
              <a:t>(</a:t>
            </a:r>
            <a:r>
              <a:rPr lang="zh-TW" altLang="zh-TW" sz="2000" dirty="0" smtClean="0">
                <a:latin typeface="華康中黑體" pitchFamily="49" charset="-120"/>
                <a:cs typeface="+mn-cs"/>
              </a:rPr>
              <a:t>組</a:t>
            </a:r>
            <a:r>
              <a:rPr lang="en-US" altLang="zh-TW" sz="2000" dirty="0" smtClean="0">
                <a:latin typeface="華康中黑體" pitchFamily="49" charset="-120"/>
                <a:cs typeface="+mn-cs"/>
              </a:rPr>
              <a:t>)</a:t>
            </a:r>
            <a:r>
              <a:rPr lang="zh-TW" altLang="zh-TW" sz="2000" dirty="0" smtClean="0">
                <a:latin typeface="華康中黑體" pitchFamily="49" charset="-120"/>
                <a:cs typeface="+mn-cs"/>
              </a:rPr>
              <a:t>、學程甄選辦法」之「分發錄取生報到截止日」</a:t>
            </a:r>
            <a:endParaRPr lang="en-US" altLang="zh-TW" sz="2000" dirty="0" smtClean="0">
              <a:latin typeface="華康中黑體" pitchFamily="49" charset="-120"/>
              <a:cs typeface="+mn-cs"/>
            </a:endParaRPr>
          </a:p>
          <a:p>
            <a:pPr lvl="1">
              <a:spcBef>
                <a:spcPts val="1200"/>
              </a:spcBef>
              <a:buFont typeface="華康中黑體" panose="020B0509000000000000" pitchFamily="49" charset="-120"/>
              <a:buChar char="–"/>
              <a:defRPr/>
            </a:pPr>
            <a:r>
              <a:rPr lang="zh-TW" altLang="zh-TW" sz="2000" dirty="0" smtClean="0">
                <a:latin typeface="華康中黑體" pitchFamily="49" charset="-120"/>
                <a:cs typeface="+mn-cs"/>
              </a:rPr>
              <a:t>依各四技二專學校指定之報到時間及方式</a:t>
            </a:r>
            <a:r>
              <a:rPr lang="en-US" altLang="zh-TW" sz="2000" dirty="0" smtClean="0">
                <a:latin typeface="華康中黑體" pitchFamily="49" charset="-120"/>
                <a:cs typeface="+mn-cs"/>
              </a:rPr>
              <a:t>(</a:t>
            </a:r>
            <a:r>
              <a:rPr lang="zh-TW" altLang="zh-TW" sz="2000" dirty="0" smtClean="0">
                <a:latin typeface="華康中黑體" pitchFamily="49" charset="-120"/>
                <a:cs typeface="+mn-cs"/>
              </a:rPr>
              <a:t>不得為電話方式</a:t>
            </a:r>
            <a:r>
              <a:rPr lang="en-US" altLang="zh-TW" sz="2000" dirty="0" smtClean="0">
                <a:latin typeface="華康中黑體" pitchFamily="49" charset="-120"/>
                <a:cs typeface="+mn-cs"/>
              </a:rPr>
              <a:t>)</a:t>
            </a:r>
            <a:r>
              <a:rPr lang="zh-TW" altLang="zh-TW" sz="2000" dirty="0" smtClean="0">
                <a:latin typeface="華康中黑體" pitchFamily="49" charset="-120"/>
                <a:cs typeface="+mn-cs"/>
              </a:rPr>
              <a:t>辦理報到手續，否則視為放棄</a:t>
            </a:r>
          </a:p>
          <a:p>
            <a:pPr lvl="1">
              <a:spcBef>
                <a:spcPts val="1200"/>
              </a:spcBef>
              <a:buFont typeface="華康中黑體" panose="020B0509000000000000" pitchFamily="49" charset="-120"/>
              <a:buChar char="–"/>
              <a:defRPr/>
            </a:pPr>
            <a:r>
              <a:rPr lang="zh-TW" altLang="zh-TW" sz="2000" b="1" dirty="0" smtClean="0">
                <a:solidFill>
                  <a:srgbClr val="FF0000"/>
                </a:solidFill>
                <a:latin typeface="華康中黑體" pitchFamily="49" charset="-120"/>
                <a:cs typeface="+mn-cs"/>
              </a:rPr>
              <a:t>甄選入學及技優甄審入學</a:t>
            </a:r>
            <a:r>
              <a:rPr lang="zh-TW" altLang="en-US" sz="2000" b="1" dirty="0" smtClean="0">
                <a:solidFill>
                  <a:srgbClr val="FF0000"/>
                </a:solidFill>
                <a:latin typeface="華康中黑體" pitchFamily="49" charset="-120"/>
                <a:cs typeface="+mn-cs"/>
              </a:rPr>
              <a:t>同時分發錄取者，</a:t>
            </a:r>
            <a:r>
              <a:rPr lang="zh-TW" altLang="zh-TW" sz="2000" b="1" dirty="0" smtClean="0">
                <a:solidFill>
                  <a:srgbClr val="FF0000"/>
                </a:solidFill>
                <a:latin typeface="華康中黑體" pitchFamily="49" charset="-120"/>
                <a:cs typeface="+mn-cs"/>
              </a:rPr>
              <a:t>僅能擇一報到</a:t>
            </a:r>
          </a:p>
          <a:p>
            <a:pPr lvl="1">
              <a:spcBef>
                <a:spcPts val="1200"/>
              </a:spcBef>
              <a:buFont typeface="華康中黑體" panose="020B0509000000000000" pitchFamily="49" charset="-120"/>
              <a:buChar char="–"/>
              <a:defRPr/>
            </a:pPr>
            <a:r>
              <a:rPr lang="zh-TW" altLang="zh-TW" sz="2000" dirty="0" smtClean="0">
                <a:latin typeface="華康中黑體" pitchFamily="49" charset="-120"/>
                <a:cs typeface="+mn-cs"/>
              </a:rPr>
              <a:t>報到後又要放棄，須在</a:t>
            </a:r>
            <a:r>
              <a:rPr lang="zh-TW" altLang="en-US" sz="2000" dirty="0" smtClean="0">
                <a:latin typeface="華康中黑體" pitchFamily="49" charset="-120"/>
                <a:cs typeface="+mn-cs"/>
              </a:rPr>
              <a:t>各校報到規定時間內</a:t>
            </a:r>
            <a:r>
              <a:rPr lang="zh-TW" altLang="zh-TW" sz="2000" dirty="0" smtClean="0">
                <a:latin typeface="華康中黑體" pitchFamily="49" charset="-120"/>
                <a:cs typeface="+mn-cs"/>
              </a:rPr>
              <a:t>前</a:t>
            </a:r>
            <a:r>
              <a:rPr lang="zh-TW" altLang="en-US" sz="2000" dirty="0" smtClean="0">
                <a:latin typeface="華康中黑體" pitchFamily="49" charset="-120"/>
                <a:cs typeface="+mn-cs"/>
              </a:rPr>
              <a:t>，</a:t>
            </a:r>
            <a:r>
              <a:rPr lang="zh-TW" altLang="zh-TW" sz="2000" dirty="0" smtClean="0">
                <a:latin typeface="華康中黑體" pitchFamily="49" charset="-120"/>
                <a:cs typeface="+mn-cs"/>
              </a:rPr>
              <a:t>填妥「已報到</a:t>
            </a:r>
            <a:r>
              <a:rPr lang="zh-TW" altLang="en-US" sz="2000" dirty="0" smtClean="0">
                <a:latin typeface="華康中黑體" pitchFamily="49" charset="-120"/>
                <a:cs typeface="+mn-cs"/>
              </a:rPr>
              <a:t>分發錄取生</a:t>
            </a:r>
            <a:r>
              <a:rPr lang="zh-TW" altLang="zh-TW" sz="2000" dirty="0" smtClean="0">
                <a:latin typeface="華康中黑體" pitchFamily="49" charset="-120"/>
                <a:cs typeface="+mn-cs"/>
              </a:rPr>
              <a:t>放棄</a:t>
            </a:r>
            <a:r>
              <a:rPr lang="zh-TW" altLang="en-US" sz="2000" dirty="0" smtClean="0">
                <a:latin typeface="華康中黑體" pitchFamily="49" charset="-120"/>
                <a:cs typeface="+mn-cs"/>
              </a:rPr>
              <a:t>分發錄取資格聲明書</a:t>
            </a:r>
            <a:r>
              <a:rPr lang="zh-TW" altLang="zh-TW" sz="2000" dirty="0" smtClean="0">
                <a:latin typeface="華康中黑體" pitchFamily="49" charset="-120"/>
                <a:cs typeface="+mn-cs"/>
              </a:rPr>
              <a:t>」</a:t>
            </a:r>
            <a:r>
              <a:rPr lang="zh-TW" altLang="en-US" sz="2000" dirty="0" smtClean="0">
                <a:latin typeface="華康中黑體" pitchFamily="49" charset="-120"/>
                <a:cs typeface="+mn-cs"/>
              </a:rPr>
              <a:t>，</a:t>
            </a:r>
            <a:r>
              <a:rPr lang="zh-TW" altLang="zh-TW" sz="2000" dirty="0" smtClean="0">
                <a:latin typeface="華康中黑體" pitchFamily="49" charset="-120"/>
                <a:cs typeface="+mn-cs"/>
              </a:rPr>
              <a:t>傳真給各四技二專學校辦理放棄，逾期不予受理，未完成放棄手續者不得再報名其他招生管道，否則取消錄取及報到資格</a:t>
            </a:r>
            <a:endParaRPr lang="en-US" altLang="zh-TW" sz="2000" dirty="0" smtClean="0">
              <a:latin typeface="華康中黑體" pitchFamily="49" charset="-120"/>
              <a:cs typeface="+mn-cs"/>
            </a:endParaRPr>
          </a:p>
          <a:p>
            <a:pPr lvl="1">
              <a:spcBef>
                <a:spcPts val="1200"/>
              </a:spcBef>
              <a:buFont typeface="華康中黑體" panose="020B0509000000000000" pitchFamily="49" charset="-120"/>
              <a:buChar char="–"/>
              <a:defRPr/>
            </a:pPr>
            <a:r>
              <a:rPr lang="zh-TW" altLang="zh-TW" sz="2000" dirty="0" smtClean="0">
                <a:latin typeface="華康中黑體" pitchFamily="49" charset="-120"/>
                <a:cs typeface="+mn-cs"/>
              </a:rPr>
              <a:t>本委員會網站於</a:t>
            </a:r>
            <a:r>
              <a:rPr lang="en-US" altLang="zh-TW" sz="2000" b="1" dirty="0" smtClean="0">
                <a:solidFill>
                  <a:srgbClr val="FF0000"/>
                </a:solidFill>
                <a:latin typeface="華康中黑體" pitchFamily="49" charset="-120"/>
                <a:cs typeface="+mn-cs"/>
              </a:rPr>
              <a:t>107.7.11  10:00</a:t>
            </a:r>
            <a:r>
              <a:rPr lang="zh-TW" altLang="zh-TW" sz="2000" b="1" dirty="0" smtClean="0">
                <a:solidFill>
                  <a:srgbClr val="FF0000"/>
                </a:solidFill>
                <a:latin typeface="華康中黑體" pitchFamily="49" charset="-120"/>
                <a:cs typeface="+mn-cs"/>
              </a:rPr>
              <a:t>起</a:t>
            </a:r>
            <a:r>
              <a:rPr lang="zh-TW" altLang="zh-TW" sz="2000" dirty="0" smtClean="0">
                <a:latin typeface="華康中黑體" pitchFamily="49" charset="-120"/>
                <a:cs typeface="+mn-cs"/>
              </a:rPr>
              <a:t>提供高中職學校下載報到名單</a:t>
            </a:r>
            <a:endParaRPr lang="zh-TW" altLang="en-US" sz="2000" dirty="0"/>
          </a:p>
        </p:txBody>
      </p:sp>
      <p:sp>
        <p:nvSpPr>
          <p:cNvPr id="92164" name="投影片編號版面配置區 4"/>
          <p:cNvSpPr>
            <a:spLocks noGrp="1"/>
          </p:cNvSpPr>
          <p:nvPr>
            <p:ph type="sldNum" sz="quarter" idx="12"/>
          </p:nvPr>
        </p:nvSpPr>
        <p:spPr>
          <a:noFill/>
        </p:spPr>
        <p:txBody>
          <a:bodyPr/>
          <a:lstStyle/>
          <a:p>
            <a:fld id="{10FC898F-0A71-4FEC-A885-A540EA8AE36C}" type="slidenum">
              <a:rPr lang="zh-TW" altLang="en-US" smtClean="0"/>
              <a:pPr/>
              <a:t>76</a:t>
            </a:fld>
            <a:endParaRPr lang="en-US" altLang="zh-TW" smtClean="0"/>
          </a:p>
        </p:txBody>
      </p:sp>
      <p:sp>
        <p:nvSpPr>
          <p:cNvPr id="7" name="標題 1"/>
          <p:cNvSpPr>
            <a:spLocks noGrp="1"/>
          </p:cNvSpPr>
          <p:nvPr>
            <p:ph type="title"/>
          </p:nvPr>
        </p:nvSpPr>
        <p:spPr>
          <a:xfrm>
            <a:off x="0" y="260350"/>
            <a:ext cx="8229600" cy="633413"/>
          </a:xfrm>
        </p:spPr>
        <p:txBody>
          <a:bodyPr/>
          <a:lstStyle/>
          <a:p>
            <a:r>
              <a:rPr lang="zh-TW" altLang="en-US" sz="3200" kern="1200" dirty="0" smtClean="0">
                <a:solidFill>
                  <a:schemeClr val="tx1"/>
                </a:solidFill>
                <a:latin typeface="華康超明體" panose="02020C09000000000000" pitchFamily="49" charset="-120"/>
                <a:ea typeface="華康超明體" panose="02020C09000000000000" pitchFamily="49" charset="-120"/>
              </a:rPr>
              <a:t>二、甄選入學招生</a:t>
            </a:r>
            <a:endParaRPr lang="zh-TW" altLang="en-US" sz="3200" kern="1200" dirty="0">
              <a:solidFill>
                <a:schemeClr val="tx1"/>
              </a:solidFill>
              <a:latin typeface="華康超明體" panose="02020C09000000000000" pitchFamily="49" charset="-120"/>
              <a:ea typeface="華康超明體" panose="02020C09000000000000" pitchFamily="49" charset="-120"/>
            </a:endParaRPr>
          </a:p>
        </p:txBody>
      </p:sp>
    </p:spTree>
    <p:extLst>
      <p:ext uri="{BB962C8B-B14F-4D97-AF65-F5344CB8AC3E}">
        <p14:creationId xmlns:p14="http://schemas.microsoft.com/office/powerpoint/2010/main" xmlns="" val="1589691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6"/>
          <p:cNvSpPr>
            <a:spLocks noGrp="1" noChangeArrowheads="1"/>
          </p:cNvSpPr>
          <p:nvPr>
            <p:ph type="title"/>
          </p:nvPr>
        </p:nvSpPr>
        <p:spPr>
          <a:xfrm>
            <a:off x="457200" y="274638"/>
            <a:ext cx="8229600" cy="582612"/>
          </a:xfrm>
        </p:spPr>
        <p:txBody>
          <a:bodyPr/>
          <a:lstStyle/>
          <a:p>
            <a:pPr eaLnBrk="1" hangingPunct="1"/>
            <a:r>
              <a:rPr lang="zh-TW" altLang="en-US" sz="3600" dirty="0" smtClean="0">
                <a:solidFill>
                  <a:schemeClr val="tx1"/>
                </a:solidFill>
                <a:latin typeface="+mn-ea"/>
                <a:ea typeface="+mn-ea"/>
              </a:rPr>
              <a:t>技優</a:t>
            </a:r>
            <a:r>
              <a:rPr lang="zh-TW" altLang="en-US" sz="4800" dirty="0" smtClean="0">
                <a:solidFill>
                  <a:srgbClr val="002060"/>
                </a:solidFill>
                <a:latin typeface="+mn-ea"/>
                <a:ea typeface="+mn-ea"/>
              </a:rPr>
              <a:t>甄審</a:t>
            </a:r>
            <a:r>
              <a:rPr lang="zh-TW" altLang="en-US" sz="3600" dirty="0" smtClean="0">
                <a:solidFill>
                  <a:schemeClr val="tx1"/>
                </a:solidFill>
                <a:latin typeface="+mn-ea"/>
                <a:ea typeface="+mn-ea"/>
              </a:rPr>
              <a:t>入學招生作業流程</a:t>
            </a:r>
          </a:p>
        </p:txBody>
      </p:sp>
      <p:graphicFrame>
        <p:nvGraphicFramePr>
          <p:cNvPr id="49196" name="Group 44"/>
          <p:cNvGraphicFramePr>
            <a:graphicFrameLocks noGrp="1"/>
          </p:cNvGraphicFramePr>
          <p:nvPr>
            <p:extLst/>
          </p:nvPr>
        </p:nvGraphicFramePr>
        <p:xfrm>
          <a:off x="150812" y="1121945"/>
          <a:ext cx="8842375" cy="5014164"/>
        </p:xfrm>
        <a:graphic>
          <a:graphicData uri="http://schemas.openxmlformats.org/drawingml/2006/table">
            <a:tbl>
              <a:tblPr/>
              <a:tblGrid>
                <a:gridCol w="4421188"/>
                <a:gridCol w="4421187"/>
              </a:tblGrid>
              <a:tr h="233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cs typeface="Times New Roman" panose="02020603050405020304" pitchFamily="18" charset="0"/>
                        </a:rPr>
                        <a:t>重要日程</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chemeClr val="tx1"/>
                          </a:solidFill>
                          <a:effectLst/>
                          <a:latin typeface="+mn-ea"/>
                          <a:ea typeface="+mn-ea"/>
                          <a:cs typeface="Times New Roman" panose="02020603050405020304" pitchFamily="18" charset="0"/>
                        </a:rPr>
                        <a:t>辦理事項</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800" kern="1200" dirty="0" smtClean="0">
                          <a:solidFill>
                            <a:schemeClr val="tx1"/>
                          </a:solidFill>
                          <a:effectLst/>
                          <a:latin typeface="+mn-ea"/>
                          <a:ea typeface="+mn-ea"/>
                          <a:cs typeface="Times New Roman" panose="02020603050405020304" pitchFamily="18" charset="0"/>
                        </a:rPr>
                        <a:t>106.12.13</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起</a:t>
                      </a:r>
                      <a:endPar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簡章免費網路下載</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7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800" kern="1200" dirty="0" smtClean="0">
                          <a:solidFill>
                            <a:schemeClr val="tx1"/>
                          </a:solidFill>
                          <a:effectLst/>
                          <a:latin typeface="+mn-ea"/>
                          <a:ea typeface="+mn-ea"/>
                          <a:cs typeface="Times New Roman" panose="02020603050405020304" pitchFamily="18" charset="0"/>
                        </a:rPr>
                        <a:t>107.4.23</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一</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r>
                        <a:rPr lang="en-US" altLang="zh-TW" sz="1800" kern="1200" dirty="0" smtClean="0">
                          <a:solidFill>
                            <a:schemeClr val="tx1"/>
                          </a:solidFill>
                          <a:effectLst/>
                          <a:latin typeface="+mn-ea"/>
                          <a:ea typeface="+mn-ea"/>
                          <a:cs typeface="Times New Roman" panose="02020603050405020304" pitchFamily="18" charset="0"/>
                        </a:rPr>
                        <a:t>107.4.25</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zh-TW" sz="1800" kern="1200" dirty="0" smtClean="0">
                          <a:solidFill>
                            <a:schemeClr val="tx1"/>
                          </a:solidFill>
                          <a:effectLst/>
                          <a:latin typeface="+mn-ea"/>
                          <a:ea typeface="+mn-ea"/>
                          <a:cs typeface="Times New Roman" panose="02020603050405020304" pitchFamily="18" charset="0"/>
                        </a:rPr>
                        <a:t>低收入戶、中低收入戶身分網路登錄及</a:t>
                      </a:r>
                      <a:endParaRPr lang="en-US" altLang="zh-TW" sz="1800" kern="1200" dirty="0" smtClean="0">
                        <a:solidFill>
                          <a:schemeClr val="tx1"/>
                        </a:solidFill>
                        <a:effectLst/>
                        <a:latin typeface="+mn-ea"/>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zh-TW" altLang="zh-TW" sz="1800" kern="1200" dirty="0" smtClean="0">
                          <a:solidFill>
                            <a:schemeClr val="tx1"/>
                          </a:solidFill>
                          <a:effectLst/>
                          <a:latin typeface="+mn-ea"/>
                          <a:ea typeface="+mn-ea"/>
                          <a:cs typeface="Times New Roman" panose="02020603050405020304" pitchFamily="18" charset="0"/>
                        </a:rPr>
                        <a:t>繳寄證明文件</a:t>
                      </a:r>
                      <a:endPar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47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800" kern="1200" dirty="0" smtClean="0">
                          <a:solidFill>
                            <a:schemeClr val="tx1"/>
                          </a:solidFill>
                          <a:effectLst/>
                          <a:latin typeface="+mn-ea"/>
                          <a:ea typeface="+mn-ea"/>
                          <a:cs typeface="Times New Roman" panose="02020603050405020304" pitchFamily="18" charset="0"/>
                        </a:rPr>
                        <a:t>107.5.9</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r>
                        <a:rPr lang="en-US" altLang="zh-TW" sz="1800" kern="1200" dirty="0" smtClean="0">
                          <a:solidFill>
                            <a:schemeClr val="tx1"/>
                          </a:solidFill>
                          <a:effectLst/>
                          <a:latin typeface="+mn-ea"/>
                          <a:ea typeface="+mn-ea"/>
                          <a:cs typeface="Times New Roman" panose="02020603050405020304" pitchFamily="18" charset="0"/>
                        </a:rPr>
                        <a:t>107.5.15</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二</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rPr>
                        <a:t>1.</a:t>
                      </a: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繳交報名費</a:t>
                      </a:r>
                      <a:r>
                        <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rPr>
                        <a:t>2.</a:t>
                      </a: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資格審查資料登錄及繳件</a:t>
                      </a:r>
                      <a:endPar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rgbClr val="FF0000"/>
                          </a:solidFill>
                          <a:effectLst/>
                          <a:latin typeface="+mn-ea"/>
                          <a:ea typeface="+mn-ea"/>
                          <a:cs typeface="Times New Roman" panose="02020603050405020304" pitchFamily="18" charset="0"/>
                        </a:rPr>
                        <a:t>報名費須於</a:t>
                      </a:r>
                      <a:r>
                        <a:rPr kumimoji="1" lang="en-US" altLang="zh-TW" sz="1800" b="0" i="0" u="none" strike="noStrike" kern="1200" cap="none" normalizeH="0" baseline="0" dirty="0" smtClean="0">
                          <a:ln>
                            <a:noFill/>
                          </a:ln>
                          <a:solidFill>
                            <a:srgbClr val="FF0000"/>
                          </a:solidFill>
                          <a:effectLst/>
                          <a:latin typeface="+mn-ea"/>
                          <a:ea typeface="+mn-ea"/>
                          <a:cs typeface="Times New Roman" panose="02020603050405020304" pitchFamily="18" charset="0"/>
                        </a:rPr>
                        <a:t>107.5.14(</a:t>
                      </a:r>
                      <a:r>
                        <a:rPr kumimoji="1" lang="zh-TW" altLang="en-US" sz="1800" b="0" i="0" u="none" strike="noStrike" kern="1200" cap="none" normalizeH="0" baseline="0" dirty="0" smtClean="0">
                          <a:ln>
                            <a:noFill/>
                          </a:ln>
                          <a:solidFill>
                            <a:srgbClr val="FF0000"/>
                          </a:solidFill>
                          <a:effectLst/>
                          <a:latin typeface="+mn-ea"/>
                          <a:ea typeface="+mn-ea"/>
                          <a:cs typeface="Times New Roman" panose="02020603050405020304" pitchFamily="18" charset="0"/>
                        </a:rPr>
                        <a:t>一</a:t>
                      </a:r>
                      <a:r>
                        <a:rPr kumimoji="1" lang="en-US" altLang="zh-TW" sz="1800" b="0" i="0" u="none" strike="noStrike" kern="1200" cap="none" normalizeH="0" baseline="0" dirty="0" smtClean="0">
                          <a:ln>
                            <a:noFill/>
                          </a:ln>
                          <a:solidFill>
                            <a:srgbClr val="FF0000"/>
                          </a:solidFill>
                          <a:effectLst/>
                          <a:latin typeface="+mn-ea"/>
                          <a:ea typeface="+mn-ea"/>
                          <a:cs typeface="Times New Roman" panose="02020603050405020304" pitchFamily="18" charset="0"/>
                        </a:rPr>
                        <a:t>)24:00</a:t>
                      </a:r>
                      <a:r>
                        <a:rPr kumimoji="1" lang="zh-TW" altLang="en-US" sz="1800" b="0" i="0" u="none" strike="noStrike" kern="1200" cap="none" normalizeH="0" baseline="0" dirty="0" smtClean="0">
                          <a:ln>
                            <a:noFill/>
                          </a:ln>
                          <a:solidFill>
                            <a:srgbClr val="FF0000"/>
                          </a:solidFill>
                          <a:effectLst/>
                          <a:latin typeface="+mn-ea"/>
                          <a:ea typeface="+mn-ea"/>
                          <a:cs typeface="Times New Roman" panose="02020603050405020304" pitchFamily="18" charset="0"/>
                        </a:rPr>
                        <a:t>前完成繳費</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3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800" kern="1200" dirty="0" smtClean="0">
                          <a:solidFill>
                            <a:schemeClr val="tx1"/>
                          </a:solidFill>
                          <a:effectLst/>
                          <a:latin typeface="+mn-ea"/>
                          <a:ea typeface="+mn-ea"/>
                          <a:cs typeface="Times New Roman" panose="02020603050405020304" pitchFamily="18" charset="0"/>
                        </a:rPr>
                        <a:t>107.5.24</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四</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r>
                        <a:rPr lang="en-US" altLang="zh-TW" sz="1800" kern="1200" dirty="0" smtClean="0">
                          <a:solidFill>
                            <a:schemeClr val="tx1"/>
                          </a:solidFill>
                          <a:effectLst/>
                          <a:latin typeface="+mn-ea"/>
                          <a:ea typeface="+mn-ea"/>
                          <a:cs typeface="Times New Roman" panose="02020603050405020304" pitchFamily="18" charset="0"/>
                        </a:rPr>
                        <a:t>107.5.29</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二</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網路報名</a:t>
                      </a:r>
                      <a:r>
                        <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選擇甄審校系</a:t>
                      </a:r>
                      <a:r>
                        <a:rPr kumimoji="1" lang="en-US" altLang="zh-TW" sz="1800" b="0" i="0" u="none" strike="noStrike" cap="none" normalizeH="0" baseline="0" dirty="0" smtClean="0">
                          <a:ln>
                            <a:noFill/>
                          </a:ln>
                          <a:solidFill>
                            <a:srgbClr val="000000"/>
                          </a:solidFill>
                          <a:effectLst/>
                          <a:latin typeface="+mn-ea"/>
                          <a:ea typeface="+mn-ea"/>
                          <a:cs typeface="Times New Roman" panose="02020603050405020304" pitchFamily="18" charset="0"/>
                        </a:rPr>
                        <a:t>)</a:t>
                      </a:r>
                      <a:endParaRPr kumimoji="1" lang="zh-TW" altLang="en-US" sz="1800" b="0" i="0" u="none" strike="noStrike" kern="1200" cap="none" normalizeH="0" baseline="0" dirty="0" smtClean="0">
                        <a:ln>
                          <a:noFill/>
                        </a:ln>
                        <a:solidFill>
                          <a:srgbClr val="FF0000"/>
                        </a:solidFill>
                        <a:effectLst/>
                        <a:latin typeface="+mn-ea"/>
                        <a:ea typeface="+mn-ea"/>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107.5.30(</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前</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郵戳為憑</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endPar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向各甄審學校繳交甄審費及寄送報名資料</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107.6.6(</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)-107.6.17(</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日</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mn-ea"/>
                          <a:ea typeface="+mn-ea"/>
                          <a:cs typeface="Times New Roman" panose="02020603050405020304" pitchFamily="18" charset="0"/>
                        </a:rPr>
                        <a:t>各甄審學校進行指定項目甄審</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107.6.20(</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二</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本委員會網站</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查詢</a:t>
                      </a:r>
                      <a:r>
                        <a:rPr kumimoji="1" lang="zh-TW"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甄審</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總</a:t>
                      </a:r>
                      <a:r>
                        <a:rPr kumimoji="1" lang="zh-TW"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成績</a:t>
                      </a:r>
                      <a:endPar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0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107.6.25(</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一</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各甄審學校網站公告錄取正、備取生名單</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107.6.27(</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)10:00-107.6.29(</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五</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正取生、備取生上網登記就讀志願序</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107.7.4(</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三</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就讀志願序統一分發放榜</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7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107.7.13(</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五</a:t>
                      </a:r>
                      <a:r>
                        <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)12:00</a:t>
                      </a:r>
                      <a:r>
                        <a:rPr kumimoji="1" lang="zh-TW" altLang="en-US" sz="1800" b="0" i="0" u="none" strike="noStrike" kern="1200" cap="none" normalizeH="0" baseline="0" dirty="0" smtClean="0">
                          <a:ln>
                            <a:noFill/>
                          </a:ln>
                          <a:solidFill>
                            <a:srgbClr val="000000"/>
                          </a:solidFill>
                          <a:effectLst/>
                          <a:latin typeface="+mn-ea"/>
                          <a:ea typeface="+mn-ea"/>
                          <a:cs typeface="Times New Roman" panose="02020603050405020304" pitchFamily="18" charset="0"/>
                        </a:rPr>
                        <a:t>前</a:t>
                      </a:r>
                      <a:endParaRPr kumimoji="1" lang="en-US" altLang="zh-TW" sz="18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1700" b="0" i="0" u="none" strike="noStrike" kern="1200" cap="none" normalizeH="0" baseline="0" dirty="0" smtClean="0">
                          <a:ln>
                            <a:noFill/>
                          </a:ln>
                          <a:solidFill>
                            <a:srgbClr val="000000"/>
                          </a:solidFill>
                          <a:effectLst/>
                          <a:latin typeface="+mn-ea"/>
                          <a:ea typeface="+mn-ea"/>
                          <a:cs typeface="Times New Roman" panose="02020603050405020304" pitchFamily="18" charset="0"/>
                        </a:rPr>
                        <a:t>報到截止</a:t>
                      </a:r>
                      <a:r>
                        <a:rPr kumimoji="1" lang="en-US" altLang="zh-TW" sz="17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1700" b="0" i="0" u="none" strike="noStrike" kern="1200" cap="none" normalizeH="0" baseline="0" dirty="0" smtClean="0">
                          <a:ln>
                            <a:noFill/>
                          </a:ln>
                          <a:solidFill>
                            <a:srgbClr val="000000"/>
                          </a:solidFill>
                          <a:effectLst/>
                          <a:latin typeface="+mn-ea"/>
                          <a:ea typeface="+mn-ea"/>
                          <a:cs typeface="Times New Roman" panose="02020603050405020304" pitchFamily="18" charset="0"/>
                        </a:rPr>
                        <a:t>依各甄審學校規定之報到時間辦理</a:t>
                      </a:r>
                      <a:r>
                        <a:rPr kumimoji="1" lang="en-US" altLang="zh-TW" sz="17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endParaRPr kumimoji="1" lang="zh-TW" altLang="en-US" sz="17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8473" name="投影片編號版面配置區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D41A96C5-1C2B-4CBC-AB00-5A5FBEE3264E}" type="slidenum">
              <a:rPr lang="en-US" altLang="zh-TW" sz="1400" smtClean="0">
                <a:latin typeface="+mn-ea"/>
                <a:ea typeface="+mn-ea"/>
              </a:rPr>
              <a:pPr>
                <a:spcBef>
                  <a:spcPct val="0"/>
                </a:spcBef>
                <a:buFontTx/>
                <a:buNone/>
              </a:pPr>
              <a:t>77</a:t>
            </a:fld>
            <a:endParaRPr lang="en-US" altLang="zh-TW" sz="1400" smtClean="0">
              <a:latin typeface="+mn-ea"/>
              <a:ea typeface="+mn-ea"/>
            </a:endParaRPr>
          </a:p>
        </p:txBody>
      </p:sp>
      <p:sp>
        <p:nvSpPr>
          <p:cNvPr id="6" name="橢圓 5"/>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717816994"/>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590550"/>
          </a:xfrm>
        </p:spPr>
        <p:txBody>
          <a:bodyPr/>
          <a:lstStyle/>
          <a:p>
            <a:pPr eaLnBrk="1" hangingPunct="1"/>
            <a:r>
              <a:rPr lang="zh-TW" altLang="en-US" sz="3200" dirty="0" smtClean="0">
                <a:solidFill>
                  <a:schemeClr val="tx1"/>
                </a:solidFill>
                <a:latin typeface="+mn-ea"/>
                <a:ea typeface="+mn-ea"/>
              </a:rPr>
              <a:t>技優</a:t>
            </a:r>
            <a:r>
              <a:rPr lang="zh-TW" altLang="en-US" sz="4400" dirty="0" smtClean="0">
                <a:solidFill>
                  <a:srgbClr val="002060"/>
                </a:solidFill>
                <a:latin typeface="+mn-ea"/>
                <a:ea typeface="+mn-ea"/>
              </a:rPr>
              <a:t>甄審</a:t>
            </a:r>
            <a:r>
              <a:rPr lang="zh-TW" altLang="en-US" sz="3200" dirty="0" smtClean="0">
                <a:solidFill>
                  <a:schemeClr val="tx1"/>
                </a:solidFill>
                <a:latin typeface="+mn-ea"/>
                <a:ea typeface="+mn-ea"/>
              </a:rPr>
              <a:t>入學招生作業流程</a:t>
            </a:r>
          </a:p>
        </p:txBody>
      </p:sp>
      <p:sp>
        <p:nvSpPr>
          <p:cNvPr id="19459" name="Rectangle 3"/>
          <p:cNvSpPr>
            <a:spLocks noGrp="1" noChangeArrowheads="1"/>
          </p:cNvSpPr>
          <p:nvPr>
            <p:ph idx="1"/>
          </p:nvPr>
        </p:nvSpPr>
        <p:spPr>
          <a:xfrm>
            <a:off x="254372" y="2089624"/>
            <a:ext cx="8461003" cy="3957622"/>
          </a:xfrm>
        </p:spPr>
        <p:txBody>
          <a:bodyPr/>
          <a:lstStyle/>
          <a:p>
            <a:pPr>
              <a:lnSpc>
                <a:spcPct val="150000"/>
              </a:lnSpc>
              <a:buBlip>
                <a:blip r:embed="rId3"/>
              </a:buBlip>
            </a:pPr>
            <a:r>
              <a:rPr lang="zh-TW" altLang="en-US" sz="2200" dirty="0" smtClean="0">
                <a:solidFill>
                  <a:srgbClr val="000000"/>
                </a:solidFill>
                <a:latin typeface="+mn-ea"/>
              </a:rPr>
              <a:t>首次進入</a:t>
            </a:r>
            <a:r>
              <a:rPr lang="zh-TW" altLang="en-US" sz="2200" dirty="0">
                <a:solidFill>
                  <a:srgbClr val="000000"/>
                </a:solidFill>
                <a:latin typeface="+mn-ea"/>
              </a:rPr>
              <a:t>系統</a:t>
            </a:r>
            <a:r>
              <a:rPr lang="zh-TW" altLang="en-US" sz="2200" dirty="0" smtClean="0">
                <a:solidFill>
                  <a:srgbClr val="000000"/>
                </a:solidFill>
                <a:latin typeface="+mn-ea"/>
              </a:rPr>
              <a:t>須</a:t>
            </a:r>
            <a:r>
              <a:rPr lang="zh-TW" altLang="en-US" sz="2200" dirty="0" smtClean="0">
                <a:solidFill>
                  <a:srgbClr val="FF0000"/>
                </a:solidFill>
                <a:latin typeface="+mn-ea"/>
              </a:rPr>
              <a:t>自行設定</a:t>
            </a:r>
            <a:r>
              <a:rPr lang="zh-TW" altLang="en-US" sz="2200" dirty="0" smtClean="0">
                <a:solidFill>
                  <a:srgbClr val="000000"/>
                </a:solidFill>
                <a:latin typeface="+mn-ea"/>
              </a:rPr>
              <a:t>通行碼</a:t>
            </a:r>
            <a:endParaRPr lang="en-US" altLang="zh-TW" sz="2200" dirty="0" smtClean="0">
              <a:solidFill>
                <a:srgbClr val="000000"/>
              </a:solidFill>
              <a:latin typeface="+mn-ea"/>
            </a:endParaRPr>
          </a:p>
          <a:p>
            <a:pPr>
              <a:lnSpc>
                <a:spcPct val="150000"/>
              </a:lnSpc>
              <a:buBlip>
                <a:blip r:embed="rId3"/>
              </a:buBlip>
            </a:pPr>
            <a:r>
              <a:rPr lang="zh-TW" altLang="en-US" sz="2200" dirty="0" smtClean="0">
                <a:latin typeface="+mn-ea"/>
              </a:rPr>
              <a:t>登錄</a:t>
            </a:r>
            <a:r>
              <a:rPr lang="zh-TW" altLang="en-US" sz="2200" b="1" dirty="0" smtClean="0">
                <a:latin typeface="+mn-ea"/>
              </a:rPr>
              <a:t>低收入戶</a:t>
            </a:r>
            <a:r>
              <a:rPr lang="zh-TW" altLang="en-US" sz="2200" dirty="0" smtClean="0">
                <a:latin typeface="+mn-ea"/>
              </a:rPr>
              <a:t>或</a:t>
            </a:r>
            <a:r>
              <a:rPr lang="zh-TW" altLang="en-US" sz="2200" b="1" dirty="0" smtClean="0">
                <a:latin typeface="+mn-ea"/>
              </a:rPr>
              <a:t>中低收入戶</a:t>
            </a:r>
            <a:r>
              <a:rPr lang="zh-TW" altLang="en-US" sz="2200" dirty="0" smtClean="0">
                <a:latin typeface="+mn-ea"/>
              </a:rPr>
              <a:t>身分資格資料</a:t>
            </a:r>
            <a:endParaRPr lang="en-US" altLang="zh-TW" sz="2200" dirty="0" smtClean="0">
              <a:latin typeface="+mn-ea"/>
            </a:endParaRPr>
          </a:p>
          <a:p>
            <a:pPr>
              <a:lnSpc>
                <a:spcPct val="150000"/>
              </a:lnSpc>
              <a:buBlip>
                <a:blip r:embed="rId3"/>
              </a:buBlip>
            </a:pPr>
            <a:r>
              <a:rPr lang="en-US" altLang="zh-TW" sz="2200" dirty="0" smtClean="0">
                <a:latin typeface="+mn-ea"/>
              </a:rPr>
              <a:t>107.4.25</a:t>
            </a:r>
            <a:r>
              <a:rPr lang="zh-TW" altLang="en-US" sz="2200" dirty="0" smtClean="0">
                <a:latin typeface="+mn-ea"/>
              </a:rPr>
              <a:t>前繳寄相關文件至本委員會審查</a:t>
            </a:r>
            <a:r>
              <a:rPr lang="en-US" altLang="zh-TW" sz="2200" dirty="0" smtClean="0">
                <a:latin typeface="+mn-ea"/>
              </a:rPr>
              <a:t>(</a:t>
            </a:r>
            <a:r>
              <a:rPr lang="zh-TW" altLang="en-US" sz="2200" dirty="0">
                <a:latin typeface="+mn-ea"/>
              </a:rPr>
              <a:t>郵戳為憑</a:t>
            </a:r>
            <a:r>
              <a:rPr lang="en-US" altLang="zh-TW" sz="2200" dirty="0">
                <a:latin typeface="+mn-ea"/>
              </a:rPr>
              <a:t>)</a:t>
            </a:r>
            <a:endParaRPr lang="en-US" altLang="zh-TW" sz="2200" dirty="0" smtClean="0">
              <a:latin typeface="+mn-ea"/>
            </a:endParaRPr>
          </a:p>
          <a:p>
            <a:pPr>
              <a:lnSpc>
                <a:spcPct val="150000"/>
              </a:lnSpc>
              <a:buBlip>
                <a:blip r:embed="rId3"/>
              </a:buBlip>
            </a:pPr>
            <a:r>
              <a:rPr lang="zh-TW" altLang="en-US" sz="2200" dirty="0" smtClean="0">
                <a:latin typeface="+mn-ea"/>
              </a:rPr>
              <a:t>繳費身分審查結果於</a:t>
            </a:r>
            <a:r>
              <a:rPr lang="en-US" altLang="zh-TW" sz="2200" dirty="0" smtClean="0">
                <a:latin typeface="+mn-ea"/>
                <a:cs typeface="Times New Roman" panose="02020603050405020304" pitchFamily="18" charset="0"/>
              </a:rPr>
              <a:t>107.5.2  10:00</a:t>
            </a:r>
            <a:r>
              <a:rPr lang="zh-TW" altLang="en-US" sz="2200" dirty="0" smtClean="0">
                <a:latin typeface="+mn-ea"/>
              </a:rPr>
              <a:t>起公告</a:t>
            </a:r>
            <a:endParaRPr lang="en-US" altLang="zh-TW" sz="2200" dirty="0" smtClean="0">
              <a:latin typeface="+mn-ea"/>
            </a:endParaRPr>
          </a:p>
          <a:p>
            <a:pPr>
              <a:lnSpc>
                <a:spcPct val="150000"/>
              </a:lnSpc>
              <a:buBlip>
                <a:blip r:embed="rId3"/>
              </a:buBlip>
            </a:pPr>
            <a:r>
              <a:rPr lang="zh-TW" altLang="zh-TW" sz="2200" dirty="0" smtClean="0">
                <a:latin typeface="+mn-ea"/>
              </a:rPr>
              <a:t>本</a:t>
            </a:r>
            <a:r>
              <a:rPr lang="zh-TW" altLang="zh-TW" sz="2200" dirty="0">
                <a:latin typeface="+mn-ea"/>
              </a:rPr>
              <a:t>項審查結果僅與考生之</a:t>
            </a:r>
            <a:r>
              <a:rPr lang="zh-TW" altLang="zh-TW" sz="2200" dirty="0">
                <a:solidFill>
                  <a:srgbClr val="FF0000"/>
                </a:solidFill>
                <a:latin typeface="+mn-ea"/>
              </a:rPr>
              <a:t>報名費</a:t>
            </a:r>
            <a:r>
              <a:rPr lang="zh-TW" altLang="zh-TW" sz="2200" dirty="0">
                <a:latin typeface="+mn-ea"/>
              </a:rPr>
              <a:t>與</a:t>
            </a:r>
            <a:r>
              <a:rPr lang="zh-TW" altLang="zh-TW" sz="2200" dirty="0">
                <a:solidFill>
                  <a:srgbClr val="FF0000"/>
                </a:solidFill>
                <a:latin typeface="+mn-ea"/>
              </a:rPr>
              <a:t>指定項目甄審費</a:t>
            </a:r>
            <a:r>
              <a:rPr lang="zh-TW" altLang="zh-TW" sz="2200" dirty="0" smtClean="0">
                <a:latin typeface="+mn-ea"/>
              </a:rPr>
              <a:t>優待</a:t>
            </a:r>
            <a:r>
              <a:rPr lang="zh-TW" altLang="en-US" sz="2200" dirty="0" smtClean="0">
                <a:latin typeface="+mn-ea"/>
              </a:rPr>
              <a:t>資</a:t>
            </a:r>
            <a:r>
              <a:rPr lang="zh-TW" altLang="en-US" sz="2200" dirty="0">
                <a:latin typeface="+mn-ea"/>
              </a:rPr>
              <a:t>格</a:t>
            </a:r>
            <a:r>
              <a:rPr lang="zh-TW" altLang="zh-TW" sz="2200" dirty="0" smtClean="0">
                <a:latin typeface="+mn-ea"/>
              </a:rPr>
              <a:t>有關</a:t>
            </a:r>
            <a:r>
              <a:rPr lang="zh-TW" altLang="en-US" sz="2200" dirty="0" smtClean="0">
                <a:latin typeface="+mn-ea"/>
              </a:rPr>
              <a:t>，</a:t>
            </a:r>
            <a:r>
              <a:rPr lang="zh-TW" altLang="zh-TW" sz="2200" dirty="0" smtClean="0">
                <a:latin typeface="+mn-ea"/>
              </a:rPr>
              <a:t>未</a:t>
            </a:r>
            <a:r>
              <a:rPr lang="zh-TW" altLang="zh-TW" sz="2200" dirty="0">
                <a:latin typeface="+mn-ea"/>
              </a:rPr>
              <a:t>於規定時間內登錄身分或身分審查未通過者，均以</a:t>
            </a:r>
            <a:r>
              <a:rPr lang="zh-TW" altLang="zh-TW" sz="2200" dirty="0">
                <a:solidFill>
                  <a:srgbClr val="FF0000"/>
                </a:solidFill>
                <a:latin typeface="+mn-ea"/>
              </a:rPr>
              <a:t>一般生</a:t>
            </a:r>
            <a:r>
              <a:rPr lang="zh-TW" altLang="zh-TW" sz="2200" dirty="0">
                <a:latin typeface="+mn-ea"/>
              </a:rPr>
              <a:t>身分</a:t>
            </a:r>
            <a:r>
              <a:rPr lang="zh-TW" altLang="zh-TW" sz="2200" dirty="0" smtClean="0">
                <a:latin typeface="+mn-ea"/>
              </a:rPr>
              <a:t>繳費</a:t>
            </a:r>
            <a:endParaRPr lang="en-US" altLang="zh-TW" sz="2200" dirty="0">
              <a:latin typeface="+mn-ea"/>
            </a:endParaRPr>
          </a:p>
        </p:txBody>
      </p:sp>
      <p:sp>
        <p:nvSpPr>
          <p:cNvPr id="1946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1EB94C3A-B0A6-49B1-98B2-B33B8AA9FEF5}" type="slidenum">
              <a:rPr lang="en-US" altLang="zh-TW" sz="1400" smtClean="0">
                <a:latin typeface="+mn-ea"/>
                <a:ea typeface="+mn-ea"/>
              </a:rPr>
              <a:pPr>
                <a:spcBef>
                  <a:spcPct val="0"/>
                </a:spcBef>
                <a:buFontTx/>
                <a:buNone/>
              </a:pPr>
              <a:t>78</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9464" name="Rectangle 6"/>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mn-ea"/>
              <a:ea typeface="+mn-ea"/>
            </a:endParaRPr>
          </a:p>
        </p:txBody>
      </p:sp>
      <p:sp>
        <p:nvSpPr>
          <p:cNvPr id="30" name="圓角矩形 29"/>
          <p:cNvSpPr/>
          <p:nvPr/>
        </p:nvSpPr>
        <p:spPr>
          <a:xfrm>
            <a:off x="509344" y="1416258"/>
            <a:ext cx="2428875"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smtClean="0">
                <a:latin typeface="+mn-ea"/>
                <a:cs typeface="華康中黑體" pitchFamily="49" charset="-120"/>
              </a:rPr>
              <a:t>繳費身分審查</a:t>
            </a:r>
            <a:endParaRPr lang="zh-TW" altLang="en-US" sz="2800" kern="0" dirty="0">
              <a:latin typeface="+mn-ea"/>
              <a:cs typeface="華康中黑體" pitchFamily="49" charset="-120"/>
            </a:endParaRPr>
          </a:p>
        </p:txBody>
      </p:sp>
      <p:grpSp>
        <p:nvGrpSpPr>
          <p:cNvPr id="2" name="群組 1"/>
          <p:cNvGrpSpPr/>
          <p:nvPr/>
        </p:nvGrpSpPr>
        <p:grpSpPr>
          <a:xfrm>
            <a:off x="5988125" y="214313"/>
            <a:ext cx="3084438" cy="1432422"/>
            <a:chOff x="5988125" y="214313"/>
            <a:chExt cx="3084438" cy="1432422"/>
          </a:xfrm>
        </p:grpSpPr>
        <p:grpSp>
          <p:nvGrpSpPr>
            <p:cNvPr id="24" name="群組 7"/>
            <p:cNvGrpSpPr>
              <a:grpSpLocks/>
            </p:cNvGrpSpPr>
            <p:nvPr/>
          </p:nvGrpSpPr>
          <p:grpSpPr bwMode="auto">
            <a:xfrm>
              <a:off x="6462713" y="214313"/>
              <a:ext cx="2609850" cy="1431925"/>
              <a:chOff x="6690632" y="1068877"/>
              <a:chExt cx="2609942" cy="1217115"/>
            </a:xfrm>
          </p:grpSpPr>
          <p:cxnSp>
            <p:nvCxnSpPr>
              <p:cNvPr id="25" name="直線單箭頭接點 8"/>
              <p:cNvCxnSpPr>
                <a:cxnSpLocks noChangeShapeType="1"/>
                <a:endCxn id="3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6" name="圓角矩形 25"/>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29" name="圓角矩形 28"/>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31" name="圓角矩形 3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32" name="圓角矩形 3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33" name="圓角矩形 3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34" name="直線單箭頭接點 14"/>
              <p:cNvCxnSpPr>
                <a:cxnSpLocks noChangeShapeType="1"/>
                <a:stCxn id="26" idx="3"/>
                <a:endCxn id="2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5" name="直線單箭頭接點 15"/>
              <p:cNvCxnSpPr>
                <a:cxnSpLocks noChangeShapeType="1"/>
                <a:stCxn id="29" idx="3"/>
                <a:endCxn id="3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6" name="直線單箭頭接點 16"/>
              <p:cNvCxnSpPr>
                <a:cxnSpLocks noChangeShapeType="1"/>
                <a:stCxn id="31" idx="3"/>
                <a:endCxn id="3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7" name="直線單箭頭接點 17"/>
              <p:cNvCxnSpPr>
                <a:cxnSpLocks noChangeShapeType="1"/>
                <a:stCxn id="32" idx="3"/>
                <a:endCxn id="3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8" name="圓角矩形 3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21" name="圓角矩形 20"/>
            <p:cNvSpPr/>
            <p:nvPr/>
          </p:nvSpPr>
          <p:spPr bwMode="auto">
            <a:xfrm>
              <a:off x="5988125" y="217985"/>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bg1"/>
                  </a:solidFill>
                  <a:latin typeface="+mn-ea"/>
                </a:rPr>
                <a:t>繳費身分審查</a:t>
              </a:r>
              <a:endParaRPr lang="zh-TW" altLang="en-US" sz="1400" dirty="0">
                <a:solidFill>
                  <a:schemeClr val="bg1"/>
                </a:solidFill>
                <a:latin typeface="+mn-ea"/>
              </a:endParaRPr>
            </a:p>
          </p:txBody>
        </p:sp>
        <p:cxnSp>
          <p:nvCxnSpPr>
            <p:cNvPr id="2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
        <p:nvSpPr>
          <p:cNvPr id="3" name="矩形 2"/>
          <p:cNvSpPr/>
          <p:nvPr/>
        </p:nvSpPr>
        <p:spPr>
          <a:xfrm>
            <a:off x="3002986" y="1522313"/>
            <a:ext cx="1915909" cy="369332"/>
          </a:xfrm>
          <a:prstGeom prst="rect">
            <a:avLst/>
          </a:prstGeom>
        </p:spPr>
        <p:txBody>
          <a:bodyPr wrap="none">
            <a:spAutoFit/>
          </a:bodyPr>
          <a:lstStyle/>
          <a:p>
            <a:r>
              <a:rPr lang="en-US" altLang="zh-TW" dirty="0" smtClean="0">
                <a:latin typeface="+mn-ea"/>
                <a:cs typeface="Times New Roman" panose="02020603050405020304" pitchFamily="18" charset="0"/>
              </a:rPr>
              <a:t>107.4.25</a:t>
            </a:r>
            <a:r>
              <a:rPr lang="en-US" altLang="zh-TW" dirty="0" smtClean="0">
                <a:solidFill>
                  <a:srgbClr val="000000"/>
                </a:solidFill>
                <a:latin typeface="+mn-ea"/>
                <a:cs typeface="Times New Roman" panose="02020603050405020304" pitchFamily="18" charset="0"/>
              </a:rPr>
              <a:t>  17:00</a:t>
            </a:r>
            <a:endParaRPr lang="zh-TW" altLang="en-US" dirty="0"/>
          </a:p>
        </p:txBody>
      </p:sp>
    </p:spTree>
    <p:extLst>
      <p:ext uri="{BB962C8B-B14F-4D97-AF65-F5344CB8AC3E}">
        <p14:creationId xmlns:p14="http://schemas.microsoft.com/office/powerpoint/2010/main" xmlns="" val="416646535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590550"/>
          </a:xfrm>
        </p:spPr>
        <p:txBody>
          <a:bodyPr/>
          <a:lstStyle/>
          <a:p>
            <a:pPr eaLnBrk="1" hangingPunct="1"/>
            <a:r>
              <a:rPr lang="zh-TW" altLang="en-US" sz="3200" dirty="0" smtClean="0">
                <a:solidFill>
                  <a:schemeClr val="tx1"/>
                </a:solidFill>
                <a:latin typeface="+mn-ea"/>
                <a:ea typeface="+mn-ea"/>
              </a:rPr>
              <a:t>技優</a:t>
            </a:r>
            <a:r>
              <a:rPr lang="zh-TW" altLang="en-US" sz="4400" dirty="0" smtClean="0">
                <a:solidFill>
                  <a:srgbClr val="002060"/>
                </a:solidFill>
                <a:latin typeface="+mn-ea"/>
                <a:ea typeface="+mn-ea"/>
              </a:rPr>
              <a:t>甄審</a:t>
            </a:r>
            <a:r>
              <a:rPr lang="zh-TW" altLang="en-US" sz="3200" dirty="0" smtClean="0">
                <a:solidFill>
                  <a:schemeClr val="tx1"/>
                </a:solidFill>
                <a:latin typeface="+mn-ea"/>
                <a:ea typeface="+mn-ea"/>
              </a:rPr>
              <a:t>入學招生作業流程</a:t>
            </a:r>
          </a:p>
        </p:txBody>
      </p:sp>
      <p:sp>
        <p:nvSpPr>
          <p:cNvPr id="19459" name="Rectangle 3"/>
          <p:cNvSpPr>
            <a:spLocks noGrp="1" noChangeArrowheads="1"/>
          </p:cNvSpPr>
          <p:nvPr>
            <p:ph idx="1"/>
          </p:nvPr>
        </p:nvSpPr>
        <p:spPr>
          <a:xfrm>
            <a:off x="170199" y="1851471"/>
            <a:ext cx="8902364" cy="4709759"/>
          </a:xfrm>
        </p:spPr>
        <p:txBody>
          <a:bodyPr/>
          <a:lstStyle/>
          <a:p>
            <a:pPr>
              <a:lnSpc>
                <a:spcPts val="3000"/>
              </a:lnSpc>
              <a:spcBef>
                <a:spcPts val="0"/>
              </a:spcBef>
              <a:buBlip>
                <a:blip r:embed="rId3"/>
              </a:buBlip>
            </a:pPr>
            <a:r>
              <a:rPr lang="zh-TW" altLang="en-US" sz="2000" dirty="0" smtClean="0">
                <a:solidFill>
                  <a:srgbClr val="000000"/>
                </a:solidFill>
                <a:latin typeface="+mn-ea"/>
              </a:rPr>
              <a:t>首次進入</a:t>
            </a:r>
            <a:r>
              <a:rPr lang="zh-TW" altLang="en-US" sz="2000" dirty="0">
                <a:solidFill>
                  <a:srgbClr val="000000"/>
                </a:solidFill>
                <a:latin typeface="+mn-ea"/>
              </a:rPr>
              <a:t>系統</a:t>
            </a:r>
            <a:r>
              <a:rPr lang="zh-TW" altLang="en-US" sz="2000" dirty="0" smtClean="0">
                <a:solidFill>
                  <a:srgbClr val="000000"/>
                </a:solidFill>
                <a:latin typeface="+mn-ea"/>
              </a:rPr>
              <a:t>須</a:t>
            </a:r>
            <a:r>
              <a:rPr lang="zh-TW" altLang="en-US" sz="2000" dirty="0" smtClean="0">
                <a:solidFill>
                  <a:srgbClr val="FF0000"/>
                </a:solidFill>
                <a:latin typeface="+mn-ea"/>
              </a:rPr>
              <a:t>自行設定</a:t>
            </a:r>
            <a:r>
              <a:rPr lang="zh-TW" altLang="en-US" sz="2000" dirty="0" smtClean="0">
                <a:solidFill>
                  <a:srgbClr val="000000"/>
                </a:solidFill>
                <a:latin typeface="+mn-ea"/>
              </a:rPr>
              <a:t>通行碼</a:t>
            </a:r>
            <a:endParaRPr lang="en-US" altLang="zh-TW" sz="2000" dirty="0" smtClean="0">
              <a:solidFill>
                <a:srgbClr val="000000"/>
              </a:solidFill>
              <a:latin typeface="+mn-ea"/>
            </a:endParaRPr>
          </a:p>
          <a:p>
            <a:pPr>
              <a:lnSpc>
                <a:spcPts val="3000"/>
              </a:lnSpc>
              <a:spcBef>
                <a:spcPts val="0"/>
              </a:spcBef>
              <a:buBlip>
                <a:blip r:embed="rId3"/>
              </a:buBlip>
            </a:pPr>
            <a:r>
              <a:rPr lang="en-US" altLang="zh-TW" sz="2000" dirty="0" smtClean="0">
                <a:latin typeface="+mn-ea"/>
                <a:cs typeface="Times New Roman" panose="02020603050405020304" pitchFamily="18" charset="0"/>
              </a:rPr>
              <a:t>107.5.14  24:00</a:t>
            </a:r>
            <a:r>
              <a:rPr lang="zh-TW" altLang="en-US" sz="2000" dirty="0" smtClean="0">
                <a:latin typeface="+mn-ea"/>
                <a:cs typeface="Times New Roman" panose="02020603050405020304" pitchFamily="18" charset="0"/>
              </a:rPr>
              <a:t>前繳交</a:t>
            </a:r>
            <a:r>
              <a:rPr lang="zh-TW" altLang="en-US" sz="2000" dirty="0">
                <a:latin typeface="+mn-ea"/>
                <a:cs typeface="Times New Roman" panose="02020603050405020304" pitchFamily="18" charset="0"/>
              </a:rPr>
              <a:t>報名</a:t>
            </a:r>
            <a:r>
              <a:rPr lang="zh-TW" altLang="en-US" sz="2000" dirty="0" smtClean="0">
                <a:latin typeface="+mn-ea"/>
                <a:cs typeface="Times New Roman" panose="02020603050405020304" pitchFamily="18" charset="0"/>
              </a:rPr>
              <a:t>費</a:t>
            </a:r>
            <a:r>
              <a:rPr lang="en-US" altLang="zh-TW" sz="2000" dirty="0" smtClean="0">
                <a:latin typeface="+mn-ea"/>
                <a:cs typeface="Times New Roman" panose="02020603050405020304" pitchFamily="18" charset="0"/>
              </a:rPr>
              <a:t>(200</a:t>
            </a:r>
            <a:r>
              <a:rPr lang="zh-TW" altLang="en-US" sz="2000" dirty="0" smtClean="0">
                <a:latin typeface="+mn-ea"/>
                <a:cs typeface="Times New Roman" panose="02020603050405020304" pitchFamily="18" charset="0"/>
              </a:rPr>
              <a:t>元</a:t>
            </a:r>
            <a:r>
              <a:rPr lang="en-US" altLang="zh-TW" sz="2000" dirty="0" smtClean="0">
                <a:latin typeface="+mn-ea"/>
                <a:cs typeface="Times New Roman" panose="02020603050405020304" pitchFamily="18" charset="0"/>
              </a:rPr>
              <a:t>)</a:t>
            </a:r>
            <a:r>
              <a:rPr lang="zh-TW" altLang="en-US" sz="2000" dirty="0" smtClean="0">
                <a:latin typeface="+mn-ea"/>
                <a:cs typeface="Times New Roman" panose="02020603050405020304" pitchFamily="18" charset="0"/>
              </a:rPr>
              <a:t>，</a:t>
            </a:r>
            <a:r>
              <a:rPr lang="zh-TW" altLang="en-US" sz="2000" dirty="0">
                <a:latin typeface="+mn-ea"/>
                <a:cs typeface="Times New Roman" panose="02020603050405020304" pitchFamily="18" charset="0"/>
              </a:rPr>
              <a:t>依系統產生</a:t>
            </a:r>
            <a:r>
              <a:rPr lang="zh-TW" altLang="en-US" sz="2000" dirty="0" smtClean="0">
                <a:latin typeface="+mn-ea"/>
                <a:cs typeface="Times New Roman" panose="02020603050405020304" pitchFamily="18" charset="0"/>
              </a:rPr>
              <a:t>帳號至</a:t>
            </a:r>
            <a:r>
              <a:rPr lang="zh-TW" altLang="en-US" sz="2000" dirty="0">
                <a:latin typeface="+mn-ea"/>
                <a:cs typeface="Times New Roman" panose="02020603050405020304" pitchFamily="18" charset="0"/>
              </a:rPr>
              <a:t>金融機構繳交，不可合併繳費</a:t>
            </a:r>
            <a:r>
              <a:rPr lang="zh-TW" altLang="en-US" sz="2000" dirty="0" smtClean="0">
                <a:latin typeface="+mn-ea"/>
                <a:cs typeface="Times New Roman" panose="02020603050405020304" pitchFamily="18" charset="0"/>
              </a:rPr>
              <a:t>！</a:t>
            </a:r>
            <a:r>
              <a:rPr lang="en-US" altLang="zh-TW" sz="2000" dirty="0" smtClean="0">
                <a:latin typeface="+mn-ea"/>
                <a:cs typeface="Times New Roman" panose="02020603050405020304" pitchFamily="18" charset="0"/>
              </a:rPr>
              <a:t/>
            </a:r>
            <a:br>
              <a:rPr lang="en-US" altLang="zh-TW" sz="2000" dirty="0" smtClean="0">
                <a:latin typeface="+mn-ea"/>
                <a:cs typeface="Times New Roman" panose="02020603050405020304" pitchFamily="18" charset="0"/>
              </a:rPr>
            </a:br>
            <a:r>
              <a:rPr lang="en-US" altLang="zh-TW" sz="2000" dirty="0" smtClean="0">
                <a:latin typeface="+mn-ea"/>
                <a:cs typeface="Times New Roman" panose="02020603050405020304" pitchFamily="18" charset="0"/>
              </a:rPr>
              <a:t>※</a:t>
            </a:r>
            <a:r>
              <a:rPr lang="zh-TW" altLang="en-US" sz="2000" dirty="0" smtClean="0">
                <a:latin typeface="+mn-ea"/>
                <a:cs typeface="Times New Roman" panose="02020603050405020304" pitchFamily="18" charset="0"/>
              </a:rPr>
              <a:t>經本委員會審核通過之低收入戶考生免繳報名費</a:t>
            </a:r>
            <a:r>
              <a:rPr lang="en-US" altLang="zh-TW" sz="2000" dirty="0" smtClean="0">
                <a:latin typeface="+mn-ea"/>
                <a:cs typeface="Times New Roman" panose="02020603050405020304" pitchFamily="18" charset="0"/>
              </a:rPr>
              <a:t/>
            </a:r>
            <a:br>
              <a:rPr lang="en-US" altLang="zh-TW" sz="2000" dirty="0" smtClean="0">
                <a:latin typeface="+mn-ea"/>
                <a:cs typeface="Times New Roman" panose="02020603050405020304" pitchFamily="18" charset="0"/>
              </a:rPr>
            </a:br>
            <a:r>
              <a:rPr lang="en-US" altLang="zh-TW" sz="2000" dirty="0" smtClean="0">
                <a:latin typeface="+mn-ea"/>
                <a:cs typeface="Times New Roman" panose="02020603050405020304" pitchFamily="18" charset="0"/>
              </a:rPr>
              <a:t>※</a:t>
            </a:r>
            <a:r>
              <a:rPr lang="zh-TW" altLang="en-US" sz="2000" dirty="0">
                <a:latin typeface="+mn-ea"/>
                <a:cs typeface="Times New Roman" panose="02020603050405020304" pitchFamily="18" charset="0"/>
              </a:rPr>
              <a:t>經本委員會審核通過之</a:t>
            </a:r>
            <a:r>
              <a:rPr lang="zh-TW" altLang="en-US" sz="2000" dirty="0" smtClean="0">
                <a:latin typeface="+mn-ea"/>
                <a:cs typeface="Times New Roman" panose="02020603050405020304" pitchFamily="18" charset="0"/>
              </a:rPr>
              <a:t>中</a:t>
            </a:r>
            <a:r>
              <a:rPr lang="zh-TW" altLang="en-US" sz="2000" dirty="0">
                <a:latin typeface="+mn-ea"/>
                <a:cs typeface="Times New Roman" panose="02020603050405020304" pitchFamily="18" charset="0"/>
              </a:rPr>
              <a:t>低收入戶生考生報名費</a:t>
            </a:r>
            <a:r>
              <a:rPr lang="zh-TW" altLang="en-US" sz="2000" dirty="0" smtClean="0">
                <a:latin typeface="+mn-ea"/>
                <a:cs typeface="Times New Roman" panose="02020603050405020304" pitchFamily="18" charset="0"/>
              </a:rPr>
              <a:t>減免</a:t>
            </a:r>
            <a:r>
              <a:rPr lang="en-US" altLang="zh-TW" sz="2000" dirty="0">
                <a:latin typeface="+mn-ea"/>
                <a:cs typeface="Times New Roman" panose="02020603050405020304" pitchFamily="18" charset="0"/>
              </a:rPr>
              <a:t>6</a:t>
            </a:r>
            <a:r>
              <a:rPr lang="en-US" altLang="zh-TW" sz="2000" dirty="0" smtClean="0">
                <a:latin typeface="+mn-ea"/>
                <a:cs typeface="Times New Roman" panose="02020603050405020304" pitchFamily="18" charset="0"/>
              </a:rPr>
              <a:t>0%(</a:t>
            </a:r>
            <a:r>
              <a:rPr lang="en-US" altLang="zh-TW" sz="2000" dirty="0">
                <a:latin typeface="+mn-ea"/>
                <a:cs typeface="Times New Roman" panose="02020603050405020304" pitchFamily="18" charset="0"/>
              </a:rPr>
              <a:t>8</a:t>
            </a:r>
            <a:r>
              <a:rPr lang="en-US" altLang="zh-TW" sz="2000" dirty="0" smtClean="0">
                <a:latin typeface="+mn-ea"/>
                <a:cs typeface="Times New Roman" panose="02020603050405020304" pitchFamily="18" charset="0"/>
              </a:rPr>
              <a:t>0</a:t>
            </a:r>
            <a:r>
              <a:rPr lang="zh-TW" altLang="en-US" sz="2000" dirty="0">
                <a:latin typeface="+mn-ea"/>
                <a:cs typeface="Times New Roman" panose="02020603050405020304" pitchFamily="18" charset="0"/>
              </a:rPr>
              <a:t>元</a:t>
            </a:r>
            <a:r>
              <a:rPr lang="en-US" altLang="zh-TW" sz="2000" dirty="0">
                <a:latin typeface="+mn-ea"/>
                <a:cs typeface="Times New Roman" panose="02020603050405020304" pitchFamily="18" charset="0"/>
              </a:rPr>
              <a:t>)</a:t>
            </a:r>
          </a:p>
          <a:p>
            <a:pPr>
              <a:lnSpc>
                <a:spcPts val="3000"/>
              </a:lnSpc>
              <a:spcBef>
                <a:spcPts val="0"/>
              </a:spcBef>
              <a:buBlip>
                <a:blip r:embed="rId3"/>
              </a:buBlip>
            </a:pPr>
            <a:r>
              <a:rPr lang="en-US" altLang="zh-TW" sz="2000" dirty="0" smtClean="0">
                <a:solidFill>
                  <a:srgbClr val="FF0000"/>
                </a:solidFill>
                <a:latin typeface="+mn-ea"/>
                <a:cs typeface="Times New Roman" panose="02020603050405020304" pitchFamily="18" charset="0"/>
              </a:rPr>
              <a:t>107.5.15  17:00</a:t>
            </a:r>
            <a:r>
              <a:rPr lang="zh-TW" altLang="en-US" sz="2000" dirty="0" smtClean="0">
                <a:solidFill>
                  <a:srgbClr val="FF0000"/>
                </a:solidFill>
                <a:latin typeface="+mn-ea"/>
                <a:cs typeface="Times New Roman" panose="02020603050405020304" pitchFamily="18" charset="0"/>
              </a:rPr>
              <a:t>前</a:t>
            </a:r>
            <a:r>
              <a:rPr lang="zh-TW" altLang="en-US" sz="2000" dirty="0" smtClean="0">
                <a:latin typeface="+mn-ea"/>
              </a:rPr>
              <a:t>登錄資格審查資料</a:t>
            </a:r>
            <a:endParaRPr lang="en-US" altLang="zh-TW" sz="2000" dirty="0" smtClean="0">
              <a:latin typeface="+mn-ea"/>
            </a:endParaRPr>
          </a:p>
          <a:p>
            <a:pPr>
              <a:lnSpc>
                <a:spcPts val="3000"/>
              </a:lnSpc>
              <a:spcBef>
                <a:spcPts val="0"/>
              </a:spcBef>
              <a:buFontTx/>
              <a:buBlip>
                <a:blip r:embed="rId3"/>
              </a:buBlip>
            </a:pPr>
            <a:r>
              <a:rPr lang="en-US" altLang="zh-TW" sz="2000" dirty="0" smtClean="0">
                <a:solidFill>
                  <a:srgbClr val="FF0000"/>
                </a:solidFill>
                <a:latin typeface="+mn-ea"/>
                <a:cs typeface="Times New Roman" panose="02020603050405020304" pitchFamily="18" charset="0"/>
              </a:rPr>
              <a:t>107.5.15</a:t>
            </a:r>
            <a:r>
              <a:rPr lang="zh-TW" altLang="en-US" sz="2000" dirty="0" smtClean="0">
                <a:solidFill>
                  <a:srgbClr val="FF0000"/>
                </a:solidFill>
                <a:latin typeface="+mn-ea"/>
                <a:cs typeface="Times New Roman" panose="02020603050405020304" pitchFamily="18" charset="0"/>
              </a:rPr>
              <a:t>前</a:t>
            </a:r>
            <a:r>
              <a:rPr lang="zh-TW" altLang="en-US" sz="2000" dirty="0" smtClean="0">
                <a:latin typeface="+mn-ea"/>
              </a:rPr>
              <a:t>繳寄相關文件至本委員會審查</a:t>
            </a:r>
            <a:r>
              <a:rPr lang="en-US" altLang="zh-TW" sz="2000" dirty="0" smtClean="0">
                <a:solidFill>
                  <a:srgbClr val="FF0000"/>
                </a:solidFill>
                <a:latin typeface="+mn-ea"/>
                <a:cs typeface="Times New Roman" panose="02020603050405020304" pitchFamily="18" charset="0"/>
              </a:rPr>
              <a:t>(</a:t>
            </a:r>
            <a:r>
              <a:rPr lang="zh-TW" altLang="en-US" sz="2000" dirty="0" smtClean="0">
                <a:solidFill>
                  <a:srgbClr val="FF0000"/>
                </a:solidFill>
                <a:latin typeface="+mn-ea"/>
                <a:cs typeface="Times New Roman" panose="02020603050405020304" pitchFamily="18" charset="0"/>
              </a:rPr>
              <a:t>郵戳為憑</a:t>
            </a:r>
            <a:r>
              <a:rPr lang="en-US" altLang="zh-TW" sz="2000" dirty="0" smtClean="0">
                <a:solidFill>
                  <a:srgbClr val="FF0000"/>
                </a:solidFill>
                <a:latin typeface="+mn-ea"/>
                <a:cs typeface="Times New Roman" panose="02020603050405020304" pitchFamily="18" charset="0"/>
              </a:rPr>
              <a:t>)</a:t>
            </a:r>
            <a:endParaRPr lang="zh-TW" altLang="en-US" sz="2000" dirty="0" smtClean="0">
              <a:latin typeface="+mn-ea"/>
            </a:endParaRPr>
          </a:p>
          <a:p>
            <a:pPr>
              <a:lnSpc>
                <a:spcPts val="3000"/>
              </a:lnSpc>
              <a:spcBef>
                <a:spcPts val="0"/>
              </a:spcBef>
              <a:buFontTx/>
              <a:buBlip>
                <a:blip r:embed="rId3"/>
              </a:buBlip>
            </a:pPr>
            <a:r>
              <a:rPr lang="zh-TW" altLang="en-US" sz="2000" dirty="0" smtClean="0">
                <a:latin typeface="+mn-ea"/>
              </a:rPr>
              <a:t>優待加分比例依競賽項目名稱及其優待加分標準處理</a:t>
            </a:r>
          </a:p>
          <a:p>
            <a:pPr>
              <a:lnSpc>
                <a:spcPts val="3000"/>
              </a:lnSpc>
              <a:spcBef>
                <a:spcPts val="0"/>
              </a:spcBef>
              <a:buFontTx/>
              <a:buBlip>
                <a:blip r:embed="rId3"/>
              </a:buBlip>
            </a:pPr>
            <a:r>
              <a:rPr lang="zh-TW" altLang="en-US" sz="2000" dirty="0" smtClean="0">
                <a:latin typeface="+mn-ea"/>
              </a:rPr>
              <a:t>全國性各項技藝技能競賽依簡章規定辦理</a:t>
            </a:r>
            <a:r>
              <a:rPr lang="en-US" altLang="zh-TW" sz="2000" dirty="0" smtClean="0">
                <a:latin typeface="+mn-ea"/>
              </a:rPr>
              <a:t>(</a:t>
            </a:r>
            <a:r>
              <a:rPr lang="zh-TW" altLang="en-US" sz="2000" dirty="0" smtClean="0">
                <a:latin typeface="+mn-ea"/>
              </a:rPr>
              <a:t>均正面表列</a:t>
            </a:r>
            <a:r>
              <a:rPr lang="en-US" altLang="zh-TW" sz="2000" dirty="0" smtClean="0">
                <a:latin typeface="+mn-ea"/>
              </a:rPr>
              <a:t>)</a:t>
            </a:r>
            <a:endParaRPr lang="zh-TW" altLang="en-US" sz="2000" dirty="0" smtClean="0">
              <a:latin typeface="+mn-ea"/>
            </a:endParaRPr>
          </a:p>
          <a:p>
            <a:pPr>
              <a:lnSpc>
                <a:spcPts val="3000"/>
              </a:lnSpc>
              <a:spcBef>
                <a:spcPts val="0"/>
              </a:spcBef>
              <a:buFontTx/>
              <a:buBlip>
                <a:blip r:embed="rId3"/>
              </a:buBlip>
            </a:pPr>
            <a:r>
              <a:rPr lang="zh-TW" altLang="en-US" sz="2000" dirty="0" smtClean="0">
                <a:latin typeface="+mn-ea"/>
              </a:rPr>
              <a:t>其他國際性特殊技藝技能競賽，召開技術會議審查</a:t>
            </a:r>
            <a:endParaRPr lang="zh-TW" altLang="en-US" sz="2000" b="1" dirty="0" smtClean="0">
              <a:latin typeface="+mn-ea"/>
            </a:endParaRPr>
          </a:p>
        </p:txBody>
      </p:sp>
      <p:sp>
        <p:nvSpPr>
          <p:cNvPr id="1946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1EB94C3A-B0A6-49B1-98B2-B33B8AA9FEF5}" type="slidenum">
              <a:rPr lang="en-US" altLang="zh-TW" sz="1400" smtClean="0">
                <a:latin typeface="+mn-ea"/>
                <a:ea typeface="+mn-ea"/>
              </a:rPr>
              <a:pPr>
                <a:spcBef>
                  <a:spcPct val="0"/>
                </a:spcBef>
                <a:buFontTx/>
                <a:buNone/>
              </a:pPr>
              <a:t>79</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9464" name="Rectangle 6"/>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mn-ea"/>
              <a:ea typeface="+mn-ea"/>
            </a:endParaRPr>
          </a:p>
        </p:txBody>
      </p:sp>
      <p:sp>
        <p:nvSpPr>
          <p:cNvPr id="30" name="圓角矩形 29"/>
          <p:cNvSpPr/>
          <p:nvPr/>
        </p:nvSpPr>
        <p:spPr>
          <a:xfrm>
            <a:off x="216931" y="1414056"/>
            <a:ext cx="3562981" cy="454283"/>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20000"/>
              </a:spcBef>
            </a:pPr>
            <a:r>
              <a:rPr lang="zh-TW" altLang="en-US" sz="2000" kern="0" dirty="0" smtClean="0">
                <a:latin typeface="+mn-ea"/>
                <a:cs typeface="華康中黑體" pitchFamily="49" charset="-120"/>
              </a:rPr>
              <a:t>繳交報名費及資格</a:t>
            </a:r>
            <a:r>
              <a:rPr lang="zh-TW" altLang="en-US" sz="2000" kern="0" dirty="0">
                <a:latin typeface="+mn-ea"/>
                <a:cs typeface="華康中黑體" pitchFamily="49" charset="-120"/>
              </a:rPr>
              <a:t>審查</a:t>
            </a:r>
          </a:p>
        </p:txBody>
      </p:sp>
      <p:grpSp>
        <p:nvGrpSpPr>
          <p:cNvPr id="21" name="群組 20"/>
          <p:cNvGrpSpPr/>
          <p:nvPr/>
        </p:nvGrpSpPr>
        <p:grpSpPr>
          <a:xfrm>
            <a:off x="5988125" y="214313"/>
            <a:ext cx="3084438" cy="1432422"/>
            <a:chOff x="5988125" y="214313"/>
            <a:chExt cx="3084438" cy="1432422"/>
          </a:xfrm>
        </p:grpSpPr>
        <p:grpSp>
          <p:nvGrpSpPr>
            <p:cNvPr id="22" name="群組 7"/>
            <p:cNvGrpSpPr>
              <a:grpSpLocks/>
            </p:cNvGrpSpPr>
            <p:nvPr/>
          </p:nvGrpSpPr>
          <p:grpSpPr bwMode="auto">
            <a:xfrm>
              <a:off x="6462713" y="214313"/>
              <a:ext cx="2609850" cy="1431925"/>
              <a:chOff x="6690632" y="1068877"/>
              <a:chExt cx="2609942" cy="1217115"/>
            </a:xfrm>
          </p:grpSpPr>
          <p:cxnSp>
            <p:nvCxnSpPr>
              <p:cNvPr id="2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9" name="圓角矩形 38"/>
              <p:cNvSpPr/>
              <p:nvPr/>
            </p:nvSpPr>
            <p:spPr bwMode="auto">
              <a:xfrm>
                <a:off x="6690632"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40" name="圓角矩形 39"/>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23" name="圓角矩形 22"/>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2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186179414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8</a:t>
            </a:fld>
            <a:endParaRPr lang="en-US" altLang="zh-TW"/>
          </a:p>
        </p:txBody>
      </p:sp>
      <p:sp>
        <p:nvSpPr>
          <p:cNvPr id="6" name="標題 1"/>
          <p:cNvSpPr>
            <a:spLocks noGrp="1"/>
          </p:cNvSpPr>
          <p:nvPr>
            <p:ph type="title"/>
          </p:nvPr>
        </p:nvSpPr>
        <p:spPr>
          <a:xfrm>
            <a:off x="0" y="260350"/>
            <a:ext cx="8229600" cy="633413"/>
          </a:xfrm>
        </p:spPr>
        <p:txBody>
          <a:bodyPr/>
          <a:lstStyle/>
          <a:p>
            <a:pPr eaLnBrk="1" hangingPunct="1"/>
            <a:r>
              <a:rPr lang="zh-TW" altLang="en-US" sz="3200" dirty="0">
                <a:solidFill>
                  <a:schemeClr val="tx1"/>
                </a:solidFill>
                <a:latin typeface="+mn-ea"/>
                <a:ea typeface="+mn-ea"/>
              </a:rPr>
              <a:t>貳、招生簡章查詢系統</a:t>
            </a:r>
            <a:r>
              <a:rPr lang="en-US" altLang="zh-TW" sz="3200" dirty="0" smtClean="0">
                <a:solidFill>
                  <a:schemeClr val="tx1"/>
                </a:solidFill>
                <a:latin typeface="+mn-ea"/>
                <a:ea typeface="+mn-ea"/>
              </a:rPr>
              <a:t>-</a:t>
            </a:r>
            <a:r>
              <a:rPr lang="zh-TW" altLang="en-US" sz="3200" dirty="0" smtClean="0">
                <a:solidFill>
                  <a:schemeClr val="tx1"/>
                </a:solidFill>
                <a:latin typeface="+mn-ea"/>
                <a:ea typeface="+mn-ea"/>
              </a:rPr>
              <a:t>特殊選才</a:t>
            </a:r>
            <a:endParaRPr lang="zh-TW" altLang="en-US" sz="3200" dirty="0">
              <a:solidFill>
                <a:schemeClr val="tx1"/>
              </a:solidFill>
              <a:latin typeface="+mn-ea"/>
              <a:ea typeface="+mn-ea"/>
            </a:endParaRPr>
          </a:p>
        </p:txBody>
      </p:sp>
      <p:sp>
        <p:nvSpPr>
          <p:cNvPr id="8" name="矩形 7"/>
          <p:cNvSpPr/>
          <p:nvPr/>
        </p:nvSpPr>
        <p:spPr>
          <a:xfrm>
            <a:off x="6588224" y="4365104"/>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2" cstate="print"/>
          <a:stretch>
            <a:fillRect/>
          </a:stretch>
        </p:blipFill>
        <p:spPr>
          <a:xfrm>
            <a:off x="0" y="980728"/>
            <a:ext cx="9144000" cy="5338733"/>
          </a:xfrm>
          <a:prstGeom prst="rect">
            <a:avLst/>
          </a:prstGeom>
        </p:spPr>
      </p:pic>
    </p:spTree>
    <p:extLst>
      <p:ext uri="{BB962C8B-B14F-4D97-AF65-F5344CB8AC3E}">
        <p14:creationId xmlns:p14="http://schemas.microsoft.com/office/powerpoint/2010/main" xmlns="" val="1856265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80" name="Group 64"/>
          <p:cNvGraphicFramePr>
            <a:graphicFrameLocks noGrp="1"/>
          </p:cNvGraphicFramePr>
          <p:nvPr>
            <p:extLst/>
          </p:nvPr>
        </p:nvGraphicFramePr>
        <p:xfrm>
          <a:off x="107504" y="1558925"/>
          <a:ext cx="8928992" cy="4535485"/>
        </p:xfrm>
        <a:graphic>
          <a:graphicData uri="http://schemas.openxmlformats.org/drawingml/2006/table">
            <a:tbl>
              <a:tblPr/>
              <a:tblGrid>
                <a:gridCol w="2628925"/>
                <a:gridCol w="2893988"/>
                <a:gridCol w="1389855"/>
                <a:gridCol w="2016224"/>
              </a:tblGrid>
              <a:tr h="620549">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mn-ea"/>
                          <a:ea typeface="+mn-ea"/>
                        </a:rPr>
                        <a:t>競賽、證照名稱</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mn-ea"/>
                          <a:ea typeface="+mn-ea"/>
                        </a:rPr>
                        <a:t>主辦單位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smtClean="0">
                          <a:ln>
                            <a:noFill/>
                          </a:ln>
                          <a:solidFill>
                            <a:schemeClr val="tx1"/>
                          </a:solidFill>
                          <a:effectLst/>
                          <a:latin typeface="+mn-ea"/>
                          <a:ea typeface="+mn-ea"/>
                        </a:rPr>
                        <a:t>競賽優勝名次</a:t>
                      </a:r>
                    </a:p>
                    <a:p>
                      <a:pPr marL="0" marR="0" lvl="0" indent="0" algn="ctr"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smtClean="0">
                          <a:ln>
                            <a:noFill/>
                          </a:ln>
                          <a:solidFill>
                            <a:schemeClr val="tx1"/>
                          </a:solidFill>
                          <a:effectLst/>
                          <a:latin typeface="+mn-ea"/>
                          <a:ea typeface="+mn-ea"/>
                        </a:rPr>
                        <a:t>或證照等級</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kern="1200" cap="none" normalizeH="0" baseline="0" dirty="0" smtClean="0">
                          <a:ln>
                            <a:noFill/>
                          </a:ln>
                          <a:solidFill>
                            <a:schemeClr val="tx1"/>
                          </a:solidFill>
                          <a:effectLst/>
                          <a:latin typeface="+mn-ea"/>
                          <a:ea typeface="+mn-ea"/>
                          <a:cs typeface="+mn-cs"/>
                        </a:rPr>
                        <a:t>優待加分</a:t>
                      </a:r>
                      <a:endParaRPr kumimoji="1" lang="en-US" altLang="zh-TW" sz="2000" b="0" i="0" u="none" strike="noStrike" kern="1200" cap="none" normalizeH="0" baseline="0" dirty="0" smtClean="0">
                        <a:ln>
                          <a:noFill/>
                        </a:ln>
                        <a:solidFill>
                          <a:schemeClr val="tx1"/>
                        </a:solidFill>
                        <a:effectLst/>
                        <a:latin typeface="+mn-ea"/>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kern="1200" cap="none" normalizeH="0" baseline="0" dirty="0" smtClean="0">
                          <a:ln>
                            <a:noFill/>
                          </a:ln>
                          <a:solidFill>
                            <a:schemeClr val="tx1"/>
                          </a:solidFill>
                          <a:effectLst/>
                          <a:latin typeface="+mn-ea"/>
                          <a:ea typeface="+mn-ea"/>
                          <a:cs typeface="+mn-cs"/>
                        </a:rPr>
                        <a:t>百分比</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6306">
                <a:tc rowSpan="2">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國際技能競賽</a:t>
                      </a:r>
                    </a:p>
                    <a:p>
                      <a:pPr marL="0" marR="0" lvl="0" indent="0" algn="l"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國際展能節職業技能競賽</a:t>
                      </a:r>
                    </a:p>
                    <a:p>
                      <a:pPr marL="0" marR="0" lvl="0" indent="0" algn="l"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國際科技展覽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國際技能競賽組織</a:t>
                      </a:r>
                    </a:p>
                    <a:p>
                      <a:pPr marL="0" marR="0" lvl="0" indent="0" algn="l"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國際奧林匹克身心障礙聯合會</a:t>
                      </a:r>
                    </a:p>
                    <a:p>
                      <a:pPr marL="0" marR="0" lvl="0" indent="0" algn="l" defTabSz="914400" rtl="0" eaLnBrk="0" fontAlgn="base" latinLnBrk="0" hangingPunct="0">
                        <a:lnSpc>
                          <a:spcPct val="80000"/>
                        </a:lnSpc>
                        <a:spcBef>
                          <a:spcPct val="0"/>
                        </a:spcBef>
                        <a:spcAft>
                          <a:spcPct val="0"/>
                        </a:spcAft>
                        <a:buClrTx/>
                        <a:buSzTx/>
                        <a:buFontTx/>
                        <a:buNone/>
                        <a:tabLst/>
                      </a:pPr>
                      <a:r>
                        <a:rPr kumimoji="1" lang="en-US" altLang="zh-TW" sz="1300" b="0" i="0" u="none" strike="noStrike" cap="none" normalizeH="0" baseline="0" dirty="0" smtClean="0">
                          <a:ln>
                            <a:noFill/>
                          </a:ln>
                          <a:solidFill>
                            <a:schemeClr val="tx1"/>
                          </a:solidFill>
                          <a:effectLst/>
                          <a:latin typeface="+mn-ea"/>
                          <a:ea typeface="+mn-ea"/>
                        </a:rPr>
                        <a:t>(</a:t>
                      </a:r>
                      <a:r>
                        <a:rPr kumimoji="1" lang="zh-TW" altLang="en-US" sz="1300" b="0" i="0" u="none" strike="noStrike" cap="none" normalizeH="0" baseline="0" dirty="0" smtClean="0">
                          <a:ln>
                            <a:noFill/>
                          </a:ln>
                          <a:solidFill>
                            <a:schemeClr val="tx1"/>
                          </a:solidFill>
                          <a:effectLst/>
                          <a:latin typeface="+mn-ea"/>
                          <a:ea typeface="+mn-ea"/>
                        </a:rPr>
                        <a:t>由國立臺灣科學教育館推薦參加</a:t>
                      </a:r>
                      <a:r>
                        <a:rPr kumimoji="1" lang="en-US" altLang="zh-TW" sz="1300" b="0" i="0" u="none" strike="noStrike" cap="none" normalizeH="0" baseline="0" dirty="0" smtClean="0">
                          <a:ln>
                            <a:noFill/>
                          </a:ln>
                          <a:solidFill>
                            <a:schemeClr val="tx1"/>
                          </a:solidFill>
                          <a:effectLst/>
                          <a:latin typeface="+mn-ea"/>
                          <a:ea typeface="+mn-ea"/>
                        </a:rPr>
                        <a:t>)</a:t>
                      </a:r>
                      <a:endParaRPr kumimoji="1" lang="zh-TW" altLang="en-US" sz="1300" b="0" i="0" u="none" strike="noStrike" cap="none" normalizeH="0" baseline="0" dirty="0" smtClean="0">
                        <a:ln>
                          <a:noFill/>
                        </a:ln>
                        <a:solidFill>
                          <a:schemeClr val="tx1"/>
                        </a:solidFill>
                        <a:effectLst/>
                        <a:latin typeface="+mn-ea"/>
                        <a:ea typeface="+mn-ea"/>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1-3</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55%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032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優勝</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50%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1556">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國際技能競賽</a:t>
                      </a:r>
                    </a:p>
                    <a:p>
                      <a:pPr marL="0" marR="0" lvl="0" indent="0" algn="l"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國際展能節職業技能競賽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lang="zh-TW" altLang="zh-TW" sz="1200" kern="1200" dirty="0" smtClean="0">
                          <a:solidFill>
                            <a:schemeClr val="tx1"/>
                          </a:solidFill>
                          <a:effectLst/>
                          <a:latin typeface="+mn-lt"/>
                          <a:ea typeface="+mn-ea"/>
                          <a:cs typeface="+mn-cs"/>
                        </a:rPr>
                        <a:t>勞動部</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國際技能競賽中華民國委員會</a:t>
                      </a:r>
                      <a:r>
                        <a:rPr lang="en-US" altLang="zh-TW" sz="1200" kern="1200" dirty="0" smtClean="0">
                          <a:solidFill>
                            <a:schemeClr val="tx1"/>
                          </a:solidFill>
                          <a:effectLst/>
                          <a:latin typeface="+mn-lt"/>
                          <a:ea typeface="+mn-ea"/>
                          <a:cs typeface="+mn-cs"/>
                        </a:rPr>
                        <a:t>)</a:t>
                      </a:r>
                    </a:p>
                    <a:p>
                      <a:pPr marL="0" marR="0" lvl="0" indent="0" algn="l" defTabSz="914400" rtl="0" eaLnBrk="1" fontAlgn="base" latinLnBrk="0" hangingPunct="1">
                        <a:lnSpc>
                          <a:spcPct val="80000"/>
                        </a:lnSpc>
                        <a:spcBef>
                          <a:spcPct val="0"/>
                        </a:spcBef>
                        <a:spcAft>
                          <a:spcPct val="0"/>
                        </a:spcAft>
                        <a:buClrTx/>
                        <a:buSzTx/>
                        <a:buFontTx/>
                        <a:buNone/>
                        <a:tabLst/>
                      </a:pPr>
                      <a:r>
                        <a:rPr lang="zh-TW" altLang="zh-TW" sz="1500" kern="1200" dirty="0" smtClean="0">
                          <a:solidFill>
                            <a:schemeClr val="tx1"/>
                          </a:solidFill>
                          <a:effectLst/>
                          <a:latin typeface="+mn-lt"/>
                          <a:ea typeface="+mn-ea"/>
                          <a:cs typeface="+mn-cs"/>
                        </a:rPr>
                        <a:t>勞動部</a:t>
                      </a:r>
                      <a:r>
                        <a:rPr lang="en-US" altLang="zh-TW" sz="1500" kern="1200" dirty="0" smtClean="0">
                          <a:solidFill>
                            <a:schemeClr val="tx1"/>
                          </a:solidFill>
                          <a:effectLst/>
                          <a:latin typeface="+mn-lt"/>
                          <a:ea typeface="+mn-ea"/>
                          <a:cs typeface="+mn-cs"/>
                        </a:rPr>
                        <a:t>(</a:t>
                      </a:r>
                      <a:r>
                        <a:rPr lang="zh-TW" altLang="en-US" sz="1500" kern="1200" dirty="0" smtClean="0">
                          <a:solidFill>
                            <a:schemeClr val="tx1"/>
                          </a:solidFill>
                          <a:effectLst/>
                          <a:latin typeface="+mn-lt"/>
                          <a:ea typeface="+mn-ea"/>
                          <a:cs typeface="+mn-cs"/>
                        </a:rPr>
                        <a:t>原</a:t>
                      </a:r>
                      <a:r>
                        <a:rPr lang="zh-TW" altLang="zh-TW" sz="1500" kern="1200" dirty="0" smtClean="0">
                          <a:solidFill>
                            <a:schemeClr val="tx1"/>
                          </a:solidFill>
                          <a:effectLst/>
                          <a:latin typeface="+mn-lt"/>
                          <a:ea typeface="+mn-ea"/>
                          <a:cs typeface="+mn-cs"/>
                        </a:rPr>
                        <a:t>行政院勞工委員會</a:t>
                      </a:r>
                      <a:r>
                        <a:rPr lang="en-US" altLang="zh-TW" sz="1500" kern="1200" dirty="0" smtClean="0">
                          <a:solidFill>
                            <a:schemeClr val="tx1"/>
                          </a:solidFill>
                          <a:effectLst/>
                          <a:latin typeface="+mn-lt"/>
                          <a:ea typeface="+mn-ea"/>
                          <a:cs typeface="+mn-cs"/>
                        </a:rPr>
                        <a:t>)</a:t>
                      </a:r>
                      <a:endParaRPr kumimoji="1" lang="zh-TW" altLang="en-US" sz="1500" b="0" i="0" u="none" strike="noStrike" cap="none" normalizeH="0" baseline="0" dirty="0" smtClean="0">
                        <a:ln>
                          <a:noFill/>
                        </a:ln>
                        <a:solidFill>
                          <a:schemeClr val="tx1"/>
                        </a:solidFill>
                        <a:effectLst/>
                        <a:latin typeface="+mn-ea"/>
                        <a:ea typeface="+mn-ea"/>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正</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備</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取國手</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45%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rowSpan="4">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全國技能競賽</a:t>
                      </a:r>
                    </a:p>
                    <a:p>
                      <a:pPr marL="0" marR="0" lvl="0" indent="0" algn="l" defTabSz="914400" rtl="0" eaLnBrk="0" fontAlgn="base" latinLnBrk="0" hangingPunct="0">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全國身心障礙者技能競賽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4">
                  <a:txBody>
                    <a:bodyPr/>
                    <a:lstStyle/>
                    <a:p>
                      <a:pPr marL="0" marR="0" lvl="0" indent="0" algn="l" defTabSz="914400" rtl="0" eaLnBrk="1" fontAlgn="base" latinLnBrk="0" hangingPunct="1">
                        <a:lnSpc>
                          <a:spcPct val="80000"/>
                        </a:lnSpc>
                        <a:spcBef>
                          <a:spcPct val="0"/>
                        </a:spcBef>
                        <a:spcAft>
                          <a:spcPct val="0"/>
                        </a:spcAft>
                        <a:buClrTx/>
                        <a:buSzTx/>
                        <a:buFontTx/>
                        <a:buNone/>
                        <a:tabLst/>
                      </a:pPr>
                      <a:r>
                        <a:rPr lang="zh-TW" altLang="zh-TW" sz="1200" kern="1200" dirty="0" smtClean="0">
                          <a:solidFill>
                            <a:schemeClr val="tx1"/>
                          </a:solidFill>
                          <a:effectLst/>
                          <a:latin typeface="+mn-lt"/>
                          <a:ea typeface="+mn-ea"/>
                          <a:cs typeface="+mn-cs"/>
                        </a:rPr>
                        <a:t>勞動部</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國際技能競賽中華民國委員會</a:t>
                      </a:r>
                      <a:r>
                        <a:rPr lang="en-US" altLang="zh-TW" sz="1200" kern="1200" dirty="0" smtClean="0">
                          <a:solidFill>
                            <a:schemeClr val="tx1"/>
                          </a:solidFill>
                          <a:effectLst/>
                          <a:latin typeface="+mn-lt"/>
                          <a:ea typeface="+mn-ea"/>
                          <a:cs typeface="+mn-cs"/>
                        </a:rPr>
                        <a:t>)</a:t>
                      </a:r>
                    </a:p>
                    <a:p>
                      <a:pPr marL="0" marR="0" lvl="0" indent="0" algn="l" defTabSz="914400" rtl="0" eaLnBrk="1" fontAlgn="base" latinLnBrk="0" hangingPunct="1">
                        <a:lnSpc>
                          <a:spcPct val="80000"/>
                        </a:lnSpc>
                        <a:spcBef>
                          <a:spcPct val="0"/>
                        </a:spcBef>
                        <a:spcAft>
                          <a:spcPct val="0"/>
                        </a:spcAft>
                        <a:buClrTx/>
                        <a:buSzTx/>
                        <a:buFontTx/>
                        <a:buNone/>
                        <a:tabLst/>
                      </a:pPr>
                      <a:r>
                        <a:rPr lang="zh-TW" altLang="zh-TW" sz="1500" kern="1200" dirty="0" smtClean="0">
                          <a:solidFill>
                            <a:schemeClr val="tx1"/>
                          </a:solidFill>
                          <a:effectLst/>
                          <a:latin typeface="+mn-lt"/>
                          <a:ea typeface="+mn-ea"/>
                          <a:cs typeface="+mn-cs"/>
                        </a:rPr>
                        <a:t>勞動部</a:t>
                      </a:r>
                      <a:r>
                        <a:rPr lang="en-US" altLang="zh-TW" sz="1500" kern="1200" dirty="0" smtClean="0">
                          <a:solidFill>
                            <a:schemeClr val="tx1"/>
                          </a:solidFill>
                          <a:effectLst/>
                          <a:latin typeface="+mn-lt"/>
                          <a:ea typeface="+mn-ea"/>
                          <a:cs typeface="+mn-cs"/>
                        </a:rPr>
                        <a:t>(</a:t>
                      </a:r>
                      <a:r>
                        <a:rPr lang="zh-TW" altLang="en-US" sz="1500" kern="1200" dirty="0" smtClean="0">
                          <a:solidFill>
                            <a:schemeClr val="tx1"/>
                          </a:solidFill>
                          <a:effectLst/>
                          <a:latin typeface="+mn-lt"/>
                          <a:ea typeface="+mn-ea"/>
                          <a:cs typeface="+mn-cs"/>
                        </a:rPr>
                        <a:t>原</a:t>
                      </a:r>
                      <a:r>
                        <a:rPr lang="zh-TW" altLang="zh-TW" sz="1500" kern="1200" dirty="0" smtClean="0">
                          <a:solidFill>
                            <a:schemeClr val="tx1"/>
                          </a:solidFill>
                          <a:effectLst/>
                          <a:latin typeface="+mn-lt"/>
                          <a:ea typeface="+mn-ea"/>
                          <a:cs typeface="+mn-cs"/>
                        </a:rPr>
                        <a:t>行政院勞工委員會</a:t>
                      </a:r>
                      <a:r>
                        <a:rPr lang="en-US" altLang="zh-TW" sz="1500" kern="1200" dirty="0" smtClean="0">
                          <a:solidFill>
                            <a:schemeClr val="tx1"/>
                          </a:solidFill>
                          <a:effectLst/>
                          <a:latin typeface="+mn-lt"/>
                          <a:ea typeface="+mn-ea"/>
                          <a:cs typeface="+mn-cs"/>
                        </a:rPr>
                        <a:t>)</a:t>
                      </a:r>
                      <a:endParaRPr kumimoji="1" lang="zh-TW" altLang="en-US" sz="1500" b="0" i="0" u="none" strike="noStrike" cap="none" normalizeH="0" baseline="0" dirty="0" smtClean="0">
                        <a:ln>
                          <a:noFill/>
                        </a:ln>
                        <a:solidFill>
                          <a:schemeClr val="tx1"/>
                        </a:solidFill>
                        <a:effectLst/>
                        <a:latin typeface="+mn-ea"/>
                        <a:ea typeface="+mn-ea"/>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金牌</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40%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銀牌</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銅牌</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4</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5</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rowSpan="5">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全國高級中等學校技藝競賽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mn-ea"/>
                          <a:ea typeface="+mn-ea"/>
                        </a:rPr>
                        <a:t>教育部</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1-3</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4-15</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16-30</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31-50</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51-76</a:t>
                      </a:r>
                      <a:r>
                        <a:rPr kumimoji="1" lang="zh-TW" altLang="en-US" sz="15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a:t>
                      </a: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實得總分</a:t>
                      </a:r>
                      <a:r>
                        <a:rPr kumimoji="1" lang="en-US" altLang="zh-TW"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1562" name="Rectangle 83"/>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j-ea"/>
              </a:rPr>
              <a:t>技優</a:t>
            </a:r>
            <a:r>
              <a:rPr lang="zh-TW" altLang="en-US" sz="4800" smtClean="0">
                <a:solidFill>
                  <a:srgbClr val="002060"/>
                </a:solidFill>
                <a:latin typeface="+mj-ea"/>
              </a:rPr>
              <a:t>甄審</a:t>
            </a:r>
            <a:r>
              <a:rPr lang="zh-TW" altLang="en-US" sz="3600" smtClean="0">
                <a:solidFill>
                  <a:schemeClr val="tx1"/>
                </a:solidFill>
                <a:latin typeface="+mj-ea"/>
              </a:rPr>
              <a:t>入學招生作業流程</a:t>
            </a:r>
          </a:p>
        </p:txBody>
      </p:sp>
      <p:sp>
        <p:nvSpPr>
          <p:cNvPr id="21563"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A19016BB-7238-4BAC-B903-C2ED68CF41E7}" type="slidenum">
              <a:rPr lang="en-US" altLang="zh-TW" sz="1400" smtClean="0">
                <a:latin typeface="+mj-ea"/>
                <a:ea typeface="+mj-ea"/>
              </a:rPr>
              <a:pPr>
                <a:spcBef>
                  <a:spcPct val="0"/>
                </a:spcBef>
                <a:buFontTx/>
                <a:buNone/>
              </a:pPr>
              <a:t>80</a:t>
            </a:fld>
            <a:endParaRPr lang="en-US" altLang="zh-TW" sz="1400" smtClean="0">
              <a:latin typeface="+mj-ea"/>
              <a:ea typeface="+mj-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j-ea"/>
              <a:ea typeface="+mj-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j-ea"/>
              <a:ea typeface="+mj-ea"/>
            </a:endParaRPr>
          </a:p>
        </p:txBody>
      </p:sp>
      <p:sp>
        <p:nvSpPr>
          <p:cNvPr id="7" name="Rectangle 4"/>
          <p:cNvSpPr txBox="1">
            <a:spLocks noChangeArrowheads="1"/>
          </p:cNvSpPr>
          <p:nvPr/>
        </p:nvSpPr>
        <p:spPr bwMode="auto">
          <a:xfrm>
            <a:off x="357188" y="981075"/>
            <a:ext cx="8402637" cy="614363"/>
          </a:xfrm>
          <a:prstGeom prst="rect">
            <a:avLst/>
          </a:prstGeom>
          <a:noFill/>
          <a:ln w="9525">
            <a:noFill/>
            <a:miter lim="800000"/>
            <a:headEnd/>
            <a:tailEnd/>
          </a:ln>
        </p:spPr>
        <p:txBody>
          <a:bodyPr anchor="ctr"/>
          <a:lstStyle/>
          <a:p>
            <a:pPr algn="ctr">
              <a:defRPr/>
            </a:pPr>
            <a:r>
              <a:rPr lang="zh-TW" altLang="en-US" sz="2000" kern="0" dirty="0">
                <a:latin typeface="+mj-ea"/>
                <a:ea typeface="+mj-ea"/>
                <a:cs typeface="華康中黑體" pitchFamily="49" charset="-120"/>
              </a:rPr>
              <a:t>技優甄審競賽優勝名次或證照等級優待加分標準表</a:t>
            </a:r>
          </a:p>
        </p:txBody>
      </p:sp>
    </p:spTree>
    <p:extLst>
      <p:ext uri="{BB962C8B-B14F-4D97-AF65-F5344CB8AC3E}">
        <p14:creationId xmlns:p14="http://schemas.microsoft.com/office/powerpoint/2010/main" xmlns="" val="3754277963"/>
      </p:ext>
    </p:extLst>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04" name="Group 56"/>
          <p:cNvGraphicFramePr>
            <a:graphicFrameLocks noGrp="1"/>
          </p:cNvGraphicFramePr>
          <p:nvPr>
            <p:extLst/>
          </p:nvPr>
        </p:nvGraphicFramePr>
        <p:xfrm>
          <a:off x="148896" y="1402080"/>
          <a:ext cx="8569325" cy="5455920"/>
        </p:xfrm>
        <a:graphic>
          <a:graphicData uri="http://schemas.openxmlformats.org/drawingml/2006/table">
            <a:tbl>
              <a:tblPr/>
              <a:tblGrid>
                <a:gridCol w="672324"/>
                <a:gridCol w="1416526"/>
                <a:gridCol w="2064215"/>
                <a:gridCol w="1781108"/>
                <a:gridCol w="2635152"/>
              </a:tblGrid>
              <a:tr h="498475">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競賽、證照名稱</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zh-TW" altLang="en-US"/>
                    </a:p>
                  </a:txBody>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主辦單位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競賽優勝名次</a:t>
                      </a:r>
                    </a:p>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或證照等級</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甄審優待加分</a:t>
                      </a:r>
                      <a:endParaRPr kumimoji="1" lang="en-US" altLang="zh-TW" sz="20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百分比</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82575">
                <a:tc rowSpan="3"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全國中小學科學展覽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臺灣國際科學展覽會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hMerge="1">
                  <a:txBody>
                    <a:bodyPr/>
                    <a:lstStyle/>
                    <a:p>
                      <a:endParaRPr lang="zh-TW"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國立臺灣科學教育館</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0988">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2</a:t>
                      </a: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en-US" altLang="zh-TW"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3</a:t>
                      </a: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20%</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0988">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69900">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中央各級機關及直轄市政府主辦之全國性各項技藝技能競賽</a:t>
                      </a:r>
                      <a:endPar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請參閱簡章第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26</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頁競賽加分項目。</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endPar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zh-TW"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中央各級機關或直轄市政府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1-3</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20%</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6990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其餘得獎者</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0988">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領有技術士證者</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zh-TW" altLang="en-US"/>
                    </a:p>
                  </a:txBody>
                  <a:tcPr/>
                </a:tc>
                <a:tc rowSpan="2">
                  <a:txBody>
                    <a:bodyPr/>
                    <a:lstStyle/>
                    <a:p>
                      <a:pPr algn="just">
                        <a:spcAft>
                          <a:spcPts val="0"/>
                        </a:spcAft>
                      </a:pPr>
                      <a:r>
                        <a:rPr kumimoji="1" lang="zh-TW" sz="16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勞動</a:t>
                      </a:r>
                      <a:r>
                        <a:rPr kumimoji="1" 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部</a:t>
                      </a:r>
                      <a:endParaRPr kumimoji="1" lang="en-US" alt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algn="just">
                        <a:spcAft>
                          <a:spcPts val="0"/>
                        </a:spcAft>
                      </a:pPr>
                      <a:r>
                        <a:rPr kumimoji="1" lang="en-US" alt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原</a:t>
                      </a:r>
                      <a:r>
                        <a:rPr kumimoji="1" 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行政院</a:t>
                      </a:r>
                      <a:r>
                        <a:rPr kumimoji="1" lang="zh-TW" sz="16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勞工</a:t>
                      </a:r>
                      <a:r>
                        <a:rPr kumimoji="1" 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委員會</a:t>
                      </a:r>
                      <a:r>
                        <a:rPr kumimoji="1" lang="en-US" altLang="zh-TW"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endParaRPr kumimoji="1" lang="zh-TW" sz="16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甲級技術士證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0988">
                <a:tc gridSpan="2" vMerge="1">
                  <a:txBody>
                    <a:bodyPr/>
                    <a:lstStyle/>
                    <a:p>
                      <a:endParaRPr lang="zh-TW" altLang="en-US"/>
                    </a:p>
                  </a:txBody>
                  <a:tcPr/>
                </a:tc>
                <a:tc hMerge="1" vMerge="1">
                  <a:txBody>
                    <a:bodyPr/>
                    <a:lstStyle/>
                    <a:p>
                      <a:endParaRPr lang="zh-TW" altLang="en-US"/>
                    </a:p>
                  </a:txBody>
                  <a:tcPr/>
                </a:tc>
                <a:tc vMerge="1">
                  <a:txBody>
                    <a:bodyPr/>
                    <a:lstStyle/>
                    <a:p>
                      <a:pPr algn="just">
                        <a:spcAft>
                          <a:spcPts val="0"/>
                        </a:spcAft>
                      </a:pPr>
                      <a:endParaRPr lang="zh-TW" sz="1200" kern="100" dirty="0">
                        <a:effectLst/>
                        <a:latin typeface="Times New Roman"/>
                        <a:ea typeface="新細明體"/>
                      </a:endParaRPr>
                    </a:p>
                  </a:txBody>
                  <a:tcPr marL="68580" marR="68580" marT="0" marB="0"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乙級技術士證</a:t>
                      </a:r>
                    </a:p>
                  </a:txBody>
                  <a:tcPr marL="91437" marR="9143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222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其他參加國際性特殊技藝技能競賽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Times New Roman" panose="02020603050405020304" pitchFamily="18" charset="0"/>
                          <a:ea typeface="+mn-ea"/>
                          <a:cs typeface="Times New Roman" panose="02020603050405020304" pitchFamily="18" charset="0"/>
                        </a:rPr>
                        <a:t>獲相關競賽優勝名次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增加甄審實得總分</a:t>
                      </a:r>
                      <a:r>
                        <a:rPr kumimoji="1" lang="en-US" altLang="zh-TW"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15%-50%</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350" b="0" i="0" u="none" strike="noStrike" kern="1400" cap="none" spc="10"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r>
                        <a:rPr kumimoji="1" lang="zh-TW" altLang="en-US" sz="1350" b="0" i="0" u="none" strike="noStrike" kern="1400" cap="none" spc="10"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由本委員會依相關資料認定</a:t>
                      </a:r>
                      <a:r>
                        <a:rPr kumimoji="1" lang="en-US" altLang="zh-TW" sz="1350" b="0" i="0" u="none" strike="noStrike" kern="1400" cap="none" spc="10"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t>
                      </a:r>
                      <a:endParaRPr kumimoji="1" lang="zh-TW" altLang="en-US" sz="1350" b="0" i="0" u="none" strike="noStrike" kern="1400" cap="none" spc="10"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74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備註</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F7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1.</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中央各級機關及直轄市政府主辦，經本委員會認可之全國性各項技藝技能競賽，發證</a:t>
                      </a:r>
                      <a:endPar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時之主辦單位和落款單位皆須為中央各級機關或直轄市主管行政機關，且落款人須為</a:t>
                      </a:r>
                      <a:endPar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該機關首長，否則不在技優甄審入學採計範圍內。</a:t>
                      </a:r>
                      <a:endPar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2.</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在資格審查前，若相關辦法或實施要點有所修訂時，概以教育部最新公告之修訂版</a:t>
                      </a:r>
                      <a:endParaRPr kumimoji="1" lang="en-US" altLang="zh-TW"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本為準。</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bl>
          </a:graphicData>
        </a:graphic>
      </p:graphicFrame>
      <p:sp>
        <p:nvSpPr>
          <p:cNvPr id="22578" name="Rectangle 83"/>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002060"/>
                </a:solidFill>
                <a:latin typeface="+mn-ea"/>
                <a:ea typeface="+mn-ea"/>
              </a:rPr>
              <a:t>甄審</a:t>
            </a:r>
            <a:r>
              <a:rPr lang="zh-TW" altLang="en-US" sz="3600" smtClean="0">
                <a:solidFill>
                  <a:schemeClr val="tx1"/>
                </a:solidFill>
                <a:latin typeface="+mn-ea"/>
                <a:ea typeface="+mn-ea"/>
              </a:rPr>
              <a:t>入學招生作業流程</a:t>
            </a:r>
          </a:p>
        </p:txBody>
      </p:sp>
      <p:sp>
        <p:nvSpPr>
          <p:cNvPr id="22579" name="投影片編號版面配置區 3"/>
          <p:cNvSpPr>
            <a:spLocks noGrp="1"/>
          </p:cNvSpPr>
          <p:nvPr>
            <p:ph type="sldNum" sz="quarter" idx="12"/>
          </p:nvPr>
        </p:nvSpPr>
        <p:spPr>
          <a:xfrm>
            <a:off x="6948264" y="6458739"/>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FFD38B69-5667-405A-8F94-A5E2231D9198}" type="slidenum">
              <a:rPr lang="en-US" altLang="zh-TW" sz="1400" smtClean="0">
                <a:latin typeface="+mn-ea"/>
                <a:ea typeface="+mn-ea"/>
              </a:rPr>
              <a:pPr>
                <a:spcBef>
                  <a:spcPct val="0"/>
                </a:spcBef>
                <a:buFontTx/>
                <a:buNone/>
              </a:pPr>
              <a:t>81</a:t>
            </a:fld>
            <a:endParaRPr lang="en-US" altLang="zh-TW" sz="1400" dirty="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8" name="Rectangle 4"/>
          <p:cNvSpPr txBox="1">
            <a:spLocks noChangeArrowheads="1"/>
          </p:cNvSpPr>
          <p:nvPr/>
        </p:nvSpPr>
        <p:spPr bwMode="auto">
          <a:xfrm>
            <a:off x="189032" y="914400"/>
            <a:ext cx="8402637" cy="614363"/>
          </a:xfrm>
          <a:prstGeom prst="rect">
            <a:avLst/>
          </a:prstGeom>
          <a:noFill/>
          <a:ln w="9525">
            <a:noFill/>
            <a:miter lim="800000"/>
            <a:headEnd/>
            <a:tailEnd/>
          </a:ln>
        </p:spPr>
        <p:txBody>
          <a:bodyPr anchor="ctr"/>
          <a:lstStyle/>
          <a:p>
            <a:pPr algn="ctr">
              <a:defRPr/>
            </a:pPr>
            <a:r>
              <a:rPr lang="zh-TW" altLang="en-US" sz="2000" kern="0" dirty="0">
                <a:latin typeface="+mn-ea"/>
                <a:ea typeface="+mn-ea"/>
                <a:cs typeface="華康中黑體" pitchFamily="49" charset="-120"/>
              </a:rPr>
              <a:t>技優甄審競賽優勝名次或證照等級優待加分標準表</a:t>
            </a:r>
          </a:p>
        </p:txBody>
      </p:sp>
    </p:spTree>
    <p:extLst>
      <p:ext uri="{BB962C8B-B14F-4D97-AF65-F5344CB8AC3E}">
        <p14:creationId xmlns:p14="http://schemas.microsoft.com/office/powerpoint/2010/main" xmlns="" val="550112610"/>
      </p:ext>
    </p:extLst>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3"/>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002060"/>
                </a:solidFill>
                <a:latin typeface="+mn-ea"/>
                <a:ea typeface="+mn-ea"/>
              </a:rPr>
              <a:t>甄審</a:t>
            </a:r>
            <a:r>
              <a:rPr lang="zh-TW" altLang="en-US" sz="3600" smtClean="0">
                <a:solidFill>
                  <a:schemeClr val="tx1"/>
                </a:solidFill>
                <a:latin typeface="+mn-ea"/>
                <a:ea typeface="+mn-ea"/>
              </a:rPr>
              <a:t>入學招生作業流程</a:t>
            </a:r>
          </a:p>
        </p:txBody>
      </p:sp>
      <p:sp>
        <p:nvSpPr>
          <p:cNvPr id="20483" name="Rectangle 80"/>
          <p:cNvSpPr>
            <a:spLocks noGrp="1" noChangeArrowheads="1"/>
          </p:cNvSpPr>
          <p:nvPr>
            <p:ph type="body" sz="half" idx="1"/>
          </p:nvPr>
        </p:nvSpPr>
        <p:spPr>
          <a:xfrm>
            <a:off x="135451" y="1072018"/>
            <a:ext cx="8901632" cy="408754"/>
          </a:xfrm>
        </p:spPr>
        <p:txBody>
          <a:bodyPr/>
          <a:lstStyle/>
          <a:p>
            <a:pPr marL="0" indent="0" eaLnBrk="1" hangingPunct="1">
              <a:buFontTx/>
              <a:buNone/>
            </a:pPr>
            <a:r>
              <a:rPr lang="zh-TW" altLang="en-US" sz="1800" dirty="0" smtClean="0">
                <a:latin typeface="+mn-ea"/>
              </a:rPr>
              <a:t>資格：</a:t>
            </a:r>
            <a:r>
              <a:rPr lang="zh-TW" altLang="zh-TW" sz="1800" dirty="0" smtClean="0">
                <a:latin typeface="+mn-ea"/>
              </a:rPr>
              <a:t>凡高級中等學校畢</a:t>
            </a:r>
            <a:r>
              <a:rPr lang="en-US" altLang="zh-TW" sz="1800" dirty="0" smtClean="0">
                <a:latin typeface="+mn-ea"/>
              </a:rPr>
              <a:t>(</a:t>
            </a:r>
            <a:r>
              <a:rPr lang="zh-TW" altLang="zh-TW" sz="1800" dirty="0" smtClean="0">
                <a:latin typeface="+mn-ea"/>
              </a:rPr>
              <a:t>結</a:t>
            </a:r>
            <a:r>
              <a:rPr lang="en-US" altLang="zh-TW" sz="1800" dirty="0" smtClean="0">
                <a:latin typeface="+mn-ea"/>
              </a:rPr>
              <a:t>)</a:t>
            </a:r>
            <a:r>
              <a:rPr lang="zh-TW" altLang="zh-TW" sz="1800" dirty="0" smtClean="0">
                <a:latin typeface="+mn-ea"/>
              </a:rPr>
              <a:t>業生或具同等學力之學生</a:t>
            </a:r>
            <a:r>
              <a:rPr lang="zh-TW" altLang="en-US" sz="1800" dirty="0" smtClean="0">
                <a:latin typeface="+mn-ea"/>
              </a:rPr>
              <a:t>且獲得下列</a:t>
            </a:r>
            <a:r>
              <a:rPr lang="zh-TW" altLang="en-US" sz="1800" dirty="0" smtClean="0">
                <a:solidFill>
                  <a:srgbClr val="FF0000"/>
                </a:solidFill>
                <a:latin typeface="+mn-ea"/>
              </a:rPr>
              <a:t>競賽或證照</a:t>
            </a:r>
            <a:r>
              <a:rPr lang="zh-TW" altLang="en-US" sz="1800" dirty="0" smtClean="0">
                <a:latin typeface="+mn-ea"/>
              </a:rPr>
              <a:t>之一者</a:t>
            </a:r>
          </a:p>
        </p:txBody>
      </p:sp>
      <p:sp>
        <p:nvSpPr>
          <p:cNvPr id="20484" name="投影片編號版面配置區 4"/>
          <p:cNvSpPr>
            <a:spLocks noGrp="1"/>
          </p:cNvSpPr>
          <p:nvPr>
            <p:ph type="sldNum" sz="quarter" idx="12"/>
          </p:nvPr>
        </p:nvSpPr>
        <p:spPr>
          <a:xfrm>
            <a:off x="6876256" y="6525344"/>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54AD45BE-BE40-44F0-AB03-6430C16FE89C}" type="slidenum">
              <a:rPr lang="en-US" altLang="zh-TW" sz="1400" smtClean="0">
                <a:latin typeface="+mn-ea"/>
                <a:ea typeface="+mn-ea"/>
              </a:rPr>
              <a:pPr>
                <a:spcBef>
                  <a:spcPct val="0"/>
                </a:spcBef>
                <a:buFontTx/>
                <a:buNone/>
              </a:pPr>
              <a:t>82</a:t>
            </a:fld>
            <a:endParaRPr lang="en-US" altLang="zh-TW" sz="1400" dirty="0" smtClean="0">
              <a:latin typeface="+mn-ea"/>
              <a:ea typeface="+mn-ea"/>
            </a:endParaRPr>
          </a:p>
        </p:txBody>
      </p:sp>
      <p:sp>
        <p:nvSpPr>
          <p:cNvPr id="6" name="橢圓 5"/>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graphicFrame>
        <p:nvGraphicFramePr>
          <p:cNvPr id="51434" name="Group 234"/>
          <p:cNvGraphicFramePr>
            <a:graphicFrameLocks noGrp="1"/>
          </p:cNvGraphicFramePr>
          <p:nvPr>
            <p:extLst/>
          </p:nvPr>
        </p:nvGraphicFramePr>
        <p:xfrm>
          <a:off x="169229" y="1524761"/>
          <a:ext cx="8632825" cy="4978140"/>
        </p:xfrm>
        <a:graphic>
          <a:graphicData uri="http://schemas.openxmlformats.org/drawingml/2006/table">
            <a:tbl>
              <a:tblPr/>
              <a:tblGrid>
                <a:gridCol w="920750"/>
                <a:gridCol w="3279775"/>
                <a:gridCol w="901700"/>
                <a:gridCol w="3530600"/>
              </a:tblGrid>
              <a:tr h="31422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r>
              <a:tr h="78557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國際展能節職業技能競賽、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國際科技展覽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8</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800" b="0" i="0" u="none" strike="noStrike" kern="1200" cap="none" normalizeH="0" baseline="0" dirty="0" smtClean="0">
                          <a:ln>
                            <a:noFill/>
                          </a:ln>
                          <a:solidFill>
                            <a:schemeClr val="tx1"/>
                          </a:solidFill>
                          <a:effectLst/>
                          <a:latin typeface="+mn-ea"/>
                          <a:ea typeface="+mn-ea"/>
                          <a:cs typeface="+mn-cs"/>
                        </a:rPr>
                        <a:t>人工智慧單晶片電腦鼠暨機器人國內及國際邀請賽</a:t>
                      </a:r>
                      <a:endParaRPr kumimoji="1" lang="zh-TW" altLang="en-US" sz="1800" b="0" i="0" u="none" strike="noStrike" kern="1200" cap="none" normalizeH="0" baseline="0" dirty="0" smtClean="0">
                        <a:ln>
                          <a:noFill/>
                        </a:ln>
                        <a:solidFill>
                          <a:schemeClr val="tx1"/>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5498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mn-ea"/>
                          <a:ea typeface="+mn-ea"/>
                        </a:rPr>
                        <a:t>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mn-ea"/>
                          <a:ea typeface="+mn-ea"/>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mn-ea"/>
                          <a:ea typeface="+mn-ea"/>
                        </a:rPr>
                        <a:t>全國身心障礙者技能競賽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9</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kern="1200" cap="none" normalizeH="0" baseline="0" dirty="0" smtClean="0">
                          <a:ln>
                            <a:noFill/>
                          </a:ln>
                          <a:solidFill>
                            <a:schemeClr val="tx1"/>
                          </a:solidFill>
                          <a:effectLst/>
                          <a:latin typeface="+mn-ea"/>
                          <a:ea typeface="+mn-ea"/>
                          <a:cs typeface="+mn-cs"/>
                        </a:rPr>
                        <a:t>全國學生美術比賽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5498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mn-ea"/>
                          <a:ea typeface="+mn-ea"/>
                        </a:rPr>
                        <a:t>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全國中小學科學展覽會、</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臺灣國際科學展覽會</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10</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normalizeH="0" baseline="0" dirty="0" smtClean="0">
                          <a:ln>
                            <a:noFill/>
                          </a:ln>
                          <a:solidFill>
                            <a:schemeClr val="tx1"/>
                          </a:solidFill>
                          <a:effectLst/>
                          <a:latin typeface="+mn-ea"/>
                          <a:ea typeface="+mn-ea"/>
                          <a:cs typeface="+mn-cs"/>
                        </a:rPr>
                        <a:t>全國技能競賽分區</a:t>
                      </a:r>
                      <a:r>
                        <a:rPr kumimoji="1" lang="en-US" altLang="zh-TW" sz="1800" b="0" i="0" u="none" strike="noStrike" kern="1200" cap="none" normalizeH="0" baseline="0" dirty="0" smtClean="0">
                          <a:ln>
                            <a:noFill/>
                          </a:ln>
                          <a:solidFill>
                            <a:schemeClr val="tx1"/>
                          </a:solidFill>
                          <a:effectLst/>
                          <a:latin typeface="+mn-ea"/>
                          <a:ea typeface="+mn-ea"/>
                          <a:cs typeface="+mn-cs"/>
                        </a:rPr>
                        <a:t>(</a:t>
                      </a:r>
                      <a:r>
                        <a:rPr kumimoji="1" lang="zh-TW" altLang="en-US" sz="1800" b="0" i="0" u="none" strike="noStrike" kern="1200" cap="none" normalizeH="0" baseline="0" dirty="0" smtClean="0">
                          <a:ln>
                            <a:noFill/>
                          </a:ln>
                          <a:solidFill>
                            <a:schemeClr val="tx1"/>
                          </a:solidFill>
                          <a:effectLst/>
                          <a:latin typeface="+mn-ea"/>
                          <a:ea typeface="+mn-ea"/>
                          <a:cs typeface="+mn-cs"/>
                        </a:rPr>
                        <a:t>北、中、南區</a:t>
                      </a:r>
                      <a:r>
                        <a:rPr kumimoji="1" lang="en-US" altLang="zh-TW" sz="1800" b="0" i="0" u="none" strike="noStrike" kern="1200" cap="none" normalizeH="0" baseline="0" dirty="0" smtClean="0">
                          <a:ln>
                            <a:noFill/>
                          </a:ln>
                          <a:solidFill>
                            <a:schemeClr val="tx1"/>
                          </a:solidFill>
                          <a:effectLst/>
                          <a:latin typeface="+mn-ea"/>
                          <a:ea typeface="+mn-ea"/>
                          <a:cs typeface="+mn-cs"/>
                        </a:rPr>
                        <a:t>)</a:t>
                      </a:r>
                      <a:r>
                        <a:rPr kumimoji="1" lang="zh-TW" altLang="en-US" sz="1800" b="0" i="0" u="none" strike="noStrike" kern="1200" cap="none" normalizeH="0" baseline="0" dirty="0" smtClean="0">
                          <a:ln>
                            <a:noFill/>
                          </a:ln>
                          <a:solidFill>
                            <a:schemeClr val="tx1"/>
                          </a:solidFill>
                          <a:effectLst/>
                          <a:latin typeface="+mn-ea"/>
                          <a:ea typeface="+mn-ea"/>
                          <a:cs typeface="+mn-cs"/>
                        </a:rPr>
                        <a:t>技能競賽</a:t>
                      </a:r>
                      <a:endParaRPr kumimoji="1" lang="zh-TW" altLang="en-US" sz="1800" b="0" i="0" u="none" strike="noStrike" kern="1200" cap="none" normalizeH="0" baseline="0" dirty="0" smtClean="0">
                        <a:ln>
                          <a:noFill/>
                        </a:ln>
                        <a:solidFill>
                          <a:srgbClr val="FF0000"/>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5498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mn-ea"/>
                          <a:ea typeface="+mn-ea"/>
                        </a:rPr>
                        <a:t>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全國高級中等學校技藝競賽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rgbClr val="FF0000"/>
                          </a:solidFill>
                          <a:effectLst/>
                          <a:latin typeface="+mn-ea"/>
                          <a:ea typeface="+mn-ea"/>
                        </a:rPr>
                        <a:t>(</a:t>
                      </a:r>
                      <a:r>
                        <a:rPr kumimoji="1" lang="zh-TW" altLang="en-US" sz="1800" b="0" i="0" u="none" strike="noStrike" cap="none" normalizeH="0" baseline="0" dirty="0" smtClean="0">
                          <a:ln>
                            <a:noFill/>
                          </a:ln>
                          <a:solidFill>
                            <a:srgbClr val="FF0000"/>
                          </a:solidFill>
                          <a:effectLst/>
                          <a:latin typeface="+mn-ea"/>
                          <a:ea typeface="+mn-ea"/>
                        </a:rPr>
                        <a:t>在優勝名次以內者</a:t>
                      </a:r>
                      <a:r>
                        <a:rPr kumimoji="1" lang="en-US" altLang="zh-TW" sz="1800" b="0" i="0" u="none" strike="noStrike" cap="none" normalizeH="0" baseline="0" dirty="0" smtClean="0">
                          <a:ln>
                            <a:noFill/>
                          </a:ln>
                          <a:solidFill>
                            <a:srgbClr val="FF0000"/>
                          </a:solidFill>
                          <a:effectLst/>
                          <a:latin typeface="+mn-ea"/>
                          <a:ea typeface="+mn-ea"/>
                        </a:rPr>
                        <a:t>)</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11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normalizeH="0" baseline="0" dirty="0" smtClean="0">
                          <a:ln>
                            <a:noFill/>
                          </a:ln>
                          <a:solidFill>
                            <a:schemeClr val="tx1"/>
                          </a:solidFill>
                          <a:effectLst/>
                          <a:latin typeface="+mn-ea"/>
                          <a:ea typeface="+mn-ea"/>
                          <a:cs typeface="+mn-cs"/>
                        </a:rPr>
                        <a:t>全國高級中等學校專業群科專題及創意製作競賽決賽</a:t>
                      </a:r>
                      <a:endParaRPr kumimoji="1" lang="zh-TW" altLang="en-US" sz="1800" b="0" i="0" u="none" strike="noStrike" kern="1200" cap="none" normalizeH="0" baseline="0" dirty="0" smtClean="0">
                        <a:ln>
                          <a:noFill/>
                        </a:ln>
                        <a:solidFill>
                          <a:srgbClr val="FF0000"/>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49760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mn-ea"/>
                          <a:ea typeface="+mn-ea"/>
                        </a:rPr>
                        <a:t>5</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甲級</a:t>
                      </a:r>
                      <a:r>
                        <a:rPr kumimoji="1" lang="en-US" altLang="zh-TW" sz="1800" b="0" i="0" u="none" strike="noStrike" cap="none" normalizeH="0" baseline="0" dirty="0" smtClean="0">
                          <a:ln>
                            <a:noFill/>
                          </a:ln>
                          <a:solidFill>
                            <a:schemeClr val="tx1"/>
                          </a:solidFill>
                          <a:effectLst/>
                          <a:latin typeface="+mn-ea"/>
                          <a:ea typeface="+mn-ea"/>
                        </a:rPr>
                        <a:t>/</a:t>
                      </a:r>
                      <a:r>
                        <a:rPr kumimoji="1" lang="zh-TW" altLang="en-US" sz="1800" b="0" i="0" u="none" strike="noStrike" cap="none" normalizeH="0" baseline="0" dirty="0" smtClean="0">
                          <a:ln>
                            <a:noFill/>
                          </a:ln>
                          <a:solidFill>
                            <a:schemeClr val="tx1"/>
                          </a:solidFill>
                          <a:effectLst/>
                          <a:latin typeface="+mn-ea"/>
                          <a:ea typeface="+mn-ea"/>
                        </a:rPr>
                        <a:t>乙級技術士證</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kern="1200" cap="none" normalizeH="0" baseline="0" dirty="0" smtClean="0">
                          <a:ln>
                            <a:noFill/>
                          </a:ln>
                          <a:solidFill>
                            <a:schemeClr val="tx1"/>
                          </a:solidFill>
                          <a:effectLst/>
                          <a:latin typeface="+mn-ea"/>
                          <a:ea typeface="+mn-ea"/>
                          <a:cs typeface="+mn-cs"/>
                        </a:rPr>
                        <a:t>12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cap="none" normalizeH="0" baseline="0" dirty="0" smtClean="0">
                          <a:ln>
                            <a:noFill/>
                          </a:ln>
                          <a:solidFill>
                            <a:schemeClr val="tx1"/>
                          </a:solidFill>
                          <a:effectLst/>
                          <a:latin typeface="+mn-ea"/>
                          <a:ea typeface="+mn-ea"/>
                        </a:rPr>
                        <a:t>全國學生舞蹈比賽</a:t>
                      </a:r>
                      <a:r>
                        <a:rPr kumimoji="1" lang="zh-TW" altLang="zh-TW" sz="1800" b="0" i="0" u="none" strike="noStrike" kern="1200" cap="none" normalizeH="0" baseline="0" dirty="0" smtClean="0">
                          <a:ln>
                            <a:noFill/>
                          </a:ln>
                          <a:solidFill>
                            <a:srgbClr val="FF0000"/>
                          </a:solidFill>
                          <a:effectLst/>
                          <a:latin typeface="+mn-ea"/>
                          <a:ea typeface="+mn-ea"/>
                          <a:cs typeface="+mn-cs"/>
                        </a:rPr>
                        <a:t>個人賽決賽</a:t>
                      </a:r>
                      <a:endParaRPr kumimoji="1" lang="zh-TW" altLang="en-US" sz="1800" b="0" i="0" u="none" strike="noStrike" kern="1200" cap="none" normalizeH="0" baseline="0" dirty="0" smtClean="0">
                        <a:ln>
                          <a:noFill/>
                        </a:ln>
                        <a:solidFill>
                          <a:srgbClr val="FF0000"/>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5498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6</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800" b="0" i="0" u="none" strike="noStrike" kern="1200" cap="none" normalizeH="0" baseline="0" dirty="0" smtClean="0">
                          <a:ln>
                            <a:noFill/>
                          </a:ln>
                          <a:solidFill>
                            <a:schemeClr val="tx1"/>
                          </a:solidFill>
                          <a:effectLst/>
                          <a:latin typeface="+mn-ea"/>
                          <a:ea typeface="+mn-ea"/>
                          <a:cs typeface="+mn-cs"/>
                        </a:rPr>
                        <a:t>全國高職學生團隊技術創造力培訓與競賽活動</a:t>
                      </a:r>
                      <a:endParaRPr kumimoji="1" lang="zh-TW" altLang="en-US" sz="1800" b="0" i="0" u="none" strike="noStrike" cap="none" normalizeH="0" baseline="0" dirty="0" smtClean="0">
                        <a:ln>
                          <a:noFill/>
                        </a:ln>
                        <a:solidFill>
                          <a:schemeClr val="tx1"/>
                        </a:solidFill>
                        <a:effectLst/>
                        <a:latin typeface="+mn-ea"/>
                        <a:ea typeface="+mn-ea"/>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13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cap="none" normalizeH="0" baseline="0" dirty="0" smtClean="0">
                          <a:ln>
                            <a:noFill/>
                          </a:ln>
                          <a:solidFill>
                            <a:schemeClr val="tx1"/>
                          </a:solidFill>
                          <a:effectLst/>
                          <a:latin typeface="+mn-ea"/>
                          <a:ea typeface="+mn-ea"/>
                        </a:rPr>
                        <a:t>全國學生音樂比賽</a:t>
                      </a:r>
                      <a:r>
                        <a:rPr kumimoji="1" lang="zh-TW" altLang="zh-TW" sz="1800" b="0" i="0" u="none" strike="noStrike" kern="1200" cap="none" normalizeH="0" baseline="0" dirty="0" smtClean="0">
                          <a:ln>
                            <a:noFill/>
                          </a:ln>
                          <a:solidFill>
                            <a:srgbClr val="FF0000"/>
                          </a:solidFill>
                          <a:effectLst/>
                          <a:latin typeface="+mn-ea"/>
                          <a:ea typeface="+mn-ea"/>
                          <a:cs typeface="+mn-cs"/>
                        </a:rPr>
                        <a:t>個人賽決賽</a:t>
                      </a:r>
                      <a:endParaRPr kumimoji="1" lang="zh-TW" altLang="en-US" sz="1800" b="0" i="0" u="none" strike="noStrike" kern="1200" cap="none" normalizeH="0" baseline="0" dirty="0" smtClean="0">
                        <a:ln>
                          <a:noFill/>
                        </a:ln>
                        <a:solidFill>
                          <a:srgbClr val="FF0000"/>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r>
              <a:tr h="5498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7</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800" b="0" i="0" u="none" strike="noStrike" kern="1200" cap="none" normalizeH="0" baseline="0" dirty="0" smtClean="0">
                          <a:ln>
                            <a:noFill/>
                          </a:ln>
                          <a:solidFill>
                            <a:schemeClr val="tx1"/>
                          </a:solidFill>
                          <a:effectLst/>
                          <a:latin typeface="+mn-ea"/>
                          <a:ea typeface="+mn-ea"/>
                          <a:cs typeface="+mn-cs"/>
                        </a:rPr>
                        <a:t>全國高中職智慧鐵人創意競賽暨國際邀請賽決賽</a:t>
                      </a:r>
                      <a:endParaRPr kumimoji="1" lang="zh-TW" altLang="en-US" sz="1800" b="0" i="0" u="none" strike="noStrike" kern="1200" cap="none" normalizeH="0" baseline="0" dirty="0" smtClean="0">
                        <a:ln>
                          <a:noFill/>
                        </a:ln>
                        <a:solidFill>
                          <a:schemeClr val="tx1"/>
                        </a:solidFill>
                        <a:effectLst/>
                        <a:latin typeface="+mn-ea"/>
                        <a:ea typeface="+mn-ea"/>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mn-ea"/>
                          <a:ea typeface="+mn-ea"/>
                        </a:rPr>
                        <a:t>14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mn-ea"/>
                          <a:ea typeface="+mn-ea"/>
                        </a:rPr>
                        <a:t>其他參加國際性特殊技藝技能競賽</a:t>
                      </a:r>
                      <a:r>
                        <a:rPr kumimoji="1" lang="en-US" altLang="zh-TW" sz="1800" b="0" i="0" u="none" strike="noStrike" cap="none" normalizeH="0" baseline="0" dirty="0" smtClean="0">
                          <a:ln>
                            <a:noFill/>
                          </a:ln>
                          <a:solidFill>
                            <a:schemeClr val="tx1"/>
                          </a:solidFill>
                          <a:effectLst/>
                          <a:latin typeface="+mn-ea"/>
                          <a:ea typeface="+mn-ea"/>
                        </a:rPr>
                        <a:t>(</a:t>
                      </a:r>
                      <a:r>
                        <a:rPr kumimoji="1" lang="zh-TW" altLang="en-US" sz="1800" b="0" i="0" u="none" strike="noStrike" cap="none" normalizeH="0" baseline="0" dirty="0" smtClean="0">
                          <a:ln>
                            <a:noFill/>
                          </a:ln>
                          <a:solidFill>
                            <a:schemeClr val="tx1"/>
                          </a:solidFill>
                          <a:effectLst/>
                          <a:latin typeface="+mn-ea"/>
                          <a:ea typeface="+mn-ea"/>
                        </a:rPr>
                        <a:t>須通過本會審查</a:t>
                      </a:r>
                      <a:r>
                        <a:rPr kumimoji="1" lang="en-US" altLang="zh-TW" sz="1800" b="0" i="0" u="none" strike="noStrike" cap="none" normalizeH="0" baseline="0" dirty="0" smtClean="0">
                          <a:ln>
                            <a:noFill/>
                          </a:ln>
                          <a:solidFill>
                            <a:schemeClr val="tx1"/>
                          </a:solidFill>
                          <a:effectLst/>
                          <a:latin typeface="+mn-ea"/>
                          <a:ea typeface="+mn-ea"/>
                        </a:rPr>
                        <a:t>)</a:t>
                      </a:r>
                      <a:endParaRPr kumimoji="1" lang="zh-TW" altLang="en-US" sz="1800" b="0" i="0" u="none" strike="noStrike" cap="none" normalizeH="0" baseline="0" dirty="0" smtClean="0">
                        <a:ln>
                          <a:noFill/>
                        </a:ln>
                        <a:solidFill>
                          <a:schemeClr val="tx1"/>
                        </a:solidFill>
                        <a:effectLst/>
                        <a:latin typeface="+mn-ea"/>
                        <a:ea typeface="+mn-ea"/>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xmlns="" val="2601888148"/>
      </p:ext>
    </p:extLst>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582612"/>
          </a:xfrm>
        </p:spPr>
        <p:txBody>
          <a:bodyPr/>
          <a:lstStyle/>
          <a:p>
            <a:pPr eaLnBrk="1" hangingPunct="1"/>
            <a:r>
              <a:rPr lang="zh-TW" altLang="en-US" dirty="0" smtClean="0">
                <a:solidFill>
                  <a:schemeClr val="tx1"/>
                </a:solidFill>
                <a:latin typeface="+mn-ea"/>
                <a:ea typeface="+mn-ea"/>
              </a:rPr>
              <a:t>技優</a:t>
            </a:r>
            <a:r>
              <a:rPr lang="zh-TW" altLang="en-US" sz="4000" dirty="0" smtClean="0">
                <a:solidFill>
                  <a:srgbClr val="002060"/>
                </a:solidFill>
                <a:latin typeface="+mn-ea"/>
                <a:ea typeface="+mn-ea"/>
              </a:rPr>
              <a:t>甄審</a:t>
            </a:r>
            <a:r>
              <a:rPr lang="zh-TW" altLang="en-US" dirty="0" smtClean="0">
                <a:solidFill>
                  <a:schemeClr val="tx1"/>
                </a:solidFill>
                <a:latin typeface="+mn-ea"/>
                <a:ea typeface="+mn-ea"/>
              </a:rPr>
              <a:t>入學招生作業流程</a:t>
            </a:r>
          </a:p>
        </p:txBody>
      </p:sp>
      <p:sp>
        <p:nvSpPr>
          <p:cNvPr id="62467" name="Rectangle 3"/>
          <p:cNvSpPr>
            <a:spLocks noGrp="1" noChangeArrowheads="1"/>
          </p:cNvSpPr>
          <p:nvPr>
            <p:ph idx="1"/>
          </p:nvPr>
        </p:nvSpPr>
        <p:spPr>
          <a:xfrm>
            <a:off x="71437" y="2216869"/>
            <a:ext cx="9001126" cy="3825008"/>
          </a:xfrm>
        </p:spPr>
        <p:txBody>
          <a:bodyPr/>
          <a:lstStyle/>
          <a:p>
            <a:pPr>
              <a:lnSpc>
                <a:spcPct val="150000"/>
              </a:lnSpc>
              <a:spcBef>
                <a:spcPts val="600"/>
              </a:spcBef>
              <a:buClr>
                <a:srgbClr val="FFB41D"/>
              </a:buClr>
              <a:buFont typeface="Wingdings" panose="05000000000000000000" pitchFamily="2" charset="2"/>
              <a:buChar char="u"/>
              <a:defRPr/>
            </a:pPr>
            <a:r>
              <a:rPr lang="zh-TW" altLang="en-US" sz="2200" dirty="0" smtClean="0">
                <a:latin typeface="+mn-ea"/>
                <a:cs typeface="Times New Roman" panose="02020603050405020304" pitchFamily="18" charset="0"/>
              </a:rPr>
              <a:t>資格審查結果於</a:t>
            </a:r>
            <a:r>
              <a:rPr lang="en-US" altLang="zh-TW" sz="2200" b="1" dirty="0" smtClean="0">
                <a:solidFill>
                  <a:srgbClr val="FF0000"/>
                </a:solidFill>
                <a:latin typeface="+mn-ea"/>
                <a:cs typeface="Times New Roman" panose="02020603050405020304" pitchFamily="18" charset="0"/>
              </a:rPr>
              <a:t>107.5.24 10:00</a:t>
            </a:r>
            <a:r>
              <a:rPr lang="zh-TW" altLang="en-US" sz="2200" b="1" dirty="0">
                <a:solidFill>
                  <a:srgbClr val="FF0000"/>
                </a:solidFill>
                <a:latin typeface="+mn-ea"/>
                <a:cs typeface="Times New Roman" panose="02020603050405020304" pitchFamily="18" charset="0"/>
              </a:rPr>
              <a:t>起</a:t>
            </a:r>
            <a:r>
              <a:rPr lang="zh-TW" altLang="en-US" sz="2200" dirty="0" smtClean="0">
                <a:latin typeface="+mn-ea"/>
                <a:cs typeface="Times New Roman" panose="02020603050405020304" pitchFamily="18" charset="0"/>
              </a:rPr>
              <a:t>公告</a:t>
            </a:r>
            <a:endParaRPr lang="en-US" altLang="zh-TW" sz="2200" dirty="0" smtClean="0">
              <a:latin typeface="+mn-ea"/>
              <a:cs typeface="Times New Roman" panose="02020603050405020304" pitchFamily="18" charset="0"/>
            </a:endParaRPr>
          </a:p>
          <a:p>
            <a:pPr>
              <a:lnSpc>
                <a:spcPct val="150000"/>
              </a:lnSpc>
              <a:spcBef>
                <a:spcPts val="600"/>
              </a:spcBef>
              <a:buClr>
                <a:srgbClr val="FFB41D"/>
              </a:buClr>
              <a:buFont typeface="Wingdings" panose="05000000000000000000" pitchFamily="2" charset="2"/>
              <a:buChar char="u"/>
              <a:defRPr/>
            </a:pPr>
            <a:r>
              <a:rPr lang="en-US" altLang="zh-TW" sz="2200" b="1" dirty="0" smtClean="0">
                <a:solidFill>
                  <a:srgbClr val="FF0000"/>
                </a:solidFill>
                <a:latin typeface="+mn-ea"/>
                <a:cs typeface="Times New Roman" panose="02020603050405020304" pitchFamily="18" charset="0"/>
              </a:rPr>
              <a:t>107.5.29 17:00</a:t>
            </a:r>
            <a:r>
              <a:rPr lang="zh-TW" altLang="en-US" sz="2200" b="1" dirty="0">
                <a:solidFill>
                  <a:srgbClr val="FF0000"/>
                </a:solidFill>
                <a:latin typeface="+mn-ea"/>
                <a:cs typeface="Times New Roman" panose="02020603050405020304" pitchFamily="18" charset="0"/>
              </a:rPr>
              <a:t>前</a:t>
            </a:r>
            <a:r>
              <a:rPr lang="zh-TW" altLang="en-US" sz="2200" dirty="0" smtClean="0">
                <a:latin typeface="+mn-ea"/>
                <a:cs typeface="Times New Roman" panose="02020603050405020304" pitchFamily="18" charset="0"/>
              </a:rPr>
              <a:t>上網</a:t>
            </a:r>
            <a:r>
              <a:rPr lang="zh-TW" altLang="en-US" sz="2200" dirty="0">
                <a:latin typeface="+mn-ea"/>
                <a:cs typeface="Times New Roman" panose="02020603050405020304" pitchFamily="18" charset="0"/>
              </a:rPr>
              <a:t>選填校系</a:t>
            </a:r>
            <a:r>
              <a:rPr lang="en-US" altLang="zh-TW" sz="2200" dirty="0">
                <a:latin typeface="+mn-ea"/>
                <a:cs typeface="Times New Roman" panose="02020603050405020304" pitchFamily="18" charset="0"/>
              </a:rPr>
              <a:t>(</a:t>
            </a:r>
            <a:r>
              <a:rPr lang="zh-TW" altLang="en-US" sz="2200" dirty="0">
                <a:latin typeface="+mn-ea"/>
                <a:cs typeface="Times New Roman" panose="02020603050405020304" pitchFamily="18" charset="0"/>
              </a:rPr>
              <a:t>科</a:t>
            </a:r>
            <a:r>
              <a:rPr lang="en-US" altLang="zh-TW" sz="2200" dirty="0">
                <a:latin typeface="+mn-ea"/>
                <a:cs typeface="Times New Roman" panose="02020603050405020304" pitchFamily="18" charset="0"/>
              </a:rPr>
              <a:t>)</a:t>
            </a:r>
            <a:r>
              <a:rPr lang="zh-TW" altLang="en-US" sz="2200" dirty="0">
                <a:latin typeface="+mn-ea"/>
                <a:cs typeface="Times New Roman" panose="02020603050405020304" pitchFamily="18" charset="0"/>
              </a:rPr>
              <a:t>組學程志願並完成「確定</a:t>
            </a:r>
            <a:r>
              <a:rPr lang="zh-TW" altLang="en-US" sz="2200" dirty="0" smtClean="0">
                <a:latin typeface="+mn-ea"/>
                <a:cs typeface="Times New Roman" panose="02020603050405020304" pitchFamily="18" charset="0"/>
              </a:rPr>
              <a:t>送出」</a:t>
            </a:r>
            <a:endParaRPr lang="en-US" altLang="zh-TW" sz="2200" b="1" dirty="0">
              <a:solidFill>
                <a:srgbClr val="FF0000"/>
              </a:solidFill>
              <a:latin typeface="+mn-ea"/>
              <a:cs typeface="Times New Roman" panose="02020603050405020304" pitchFamily="18" charset="0"/>
            </a:endParaRPr>
          </a:p>
          <a:p>
            <a:pPr>
              <a:lnSpc>
                <a:spcPct val="150000"/>
              </a:lnSpc>
              <a:spcBef>
                <a:spcPts val="600"/>
              </a:spcBef>
              <a:buClr>
                <a:srgbClr val="FFB41D"/>
              </a:buClr>
              <a:buFont typeface="Wingdings" panose="05000000000000000000" pitchFamily="2" charset="2"/>
              <a:buChar char="u"/>
              <a:defRPr/>
            </a:pPr>
            <a:r>
              <a:rPr lang="en-US" altLang="zh-TW" sz="2200" b="1" dirty="0">
                <a:solidFill>
                  <a:srgbClr val="FF0000"/>
                </a:solidFill>
                <a:latin typeface="+mn-ea"/>
                <a:cs typeface="Times New Roman" panose="02020603050405020304" pitchFamily="18" charset="0"/>
              </a:rPr>
              <a:t>107.5.30</a:t>
            </a:r>
            <a:r>
              <a:rPr lang="zh-TW" altLang="en-US" sz="2200" b="1" dirty="0">
                <a:solidFill>
                  <a:srgbClr val="FF0000"/>
                </a:solidFill>
                <a:latin typeface="+mn-ea"/>
                <a:cs typeface="Times New Roman" panose="02020603050405020304" pitchFamily="18" charset="0"/>
              </a:rPr>
              <a:t>前</a:t>
            </a:r>
            <a:r>
              <a:rPr lang="zh-TW" altLang="en-US" sz="2200" dirty="0" smtClean="0">
                <a:latin typeface="+mn-ea"/>
                <a:cs typeface="Times New Roman" panose="02020603050405020304" pitchFamily="18" charset="0"/>
              </a:rPr>
              <a:t>繳交各校指定項目甄審費及</a:t>
            </a:r>
            <a:r>
              <a:rPr lang="zh-TW" altLang="en-US" sz="2200" dirty="0">
                <a:latin typeface="+mn-ea"/>
                <a:cs typeface="Times New Roman" panose="02020603050405020304" pitchFamily="18" charset="0"/>
              </a:rPr>
              <a:t>繳寄</a:t>
            </a:r>
            <a:r>
              <a:rPr lang="zh-TW" altLang="en-US" sz="2200" dirty="0" smtClean="0">
                <a:latin typeface="+mn-ea"/>
                <a:cs typeface="Times New Roman" panose="02020603050405020304" pitchFamily="18" charset="0"/>
              </a:rPr>
              <a:t>資料至</a:t>
            </a:r>
            <a:r>
              <a:rPr lang="zh-TW" altLang="en-US" sz="2200" dirty="0">
                <a:latin typeface="+mn-ea"/>
                <a:cs typeface="Times New Roman" panose="02020603050405020304" pitchFamily="18" charset="0"/>
              </a:rPr>
              <a:t>甄審</a:t>
            </a:r>
            <a:r>
              <a:rPr lang="zh-TW" altLang="en-US" sz="2200" dirty="0" smtClean="0">
                <a:latin typeface="+mn-ea"/>
                <a:cs typeface="Times New Roman" panose="02020603050405020304" pitchFamily="18" charset="0"/>
              </a:rPr>
              <a:t>學校</a:t>
            </a:r>
            <a:r>
              <a:rPr lang="en-US" altLang="zh-TW" sz="2200" b="1" dirty="0" smtClean="0">
                <a:solidFill>
                  <a:srgbClr val="FF0000"/>
                </a:solidFill>
                <a:latin typeface="+mn-ea"/>
                <a:cs typeface="Times New Roman" panose="02020603050405020304" pitchFamily="18" charset="0"/>
              </a:rPr>
              <a:t>(</a:t>
            </a:r>
            <a:r>
              <a:rPr lang="zh-TW" altLang="en-US" sz="2200" b="1" dirty="0">
                <a:solidFill>
                  <a:srgbClr val="FF0000"/>
                </a:solidFill>
                <a:latin typeface="+mn-ea"/>
                <a:cs typeface="Times New Roman" panose="02020603050405020304" pitchFamily="18" charset="0"/>
              </a:rPr>
              <a:t>郵戳為憑</a:t>
            </a:r>
            <a:r>
              <a:rPr lang="en-US" altLang="zh-TW" sz="2200" b="1" dirty="0">
                <a:solidFill>
                  <a:srgbClr val="FF0000"/>
                </a:solidFill>
                <a:latin typeface="+mn-ea"/>
                <a:cs typeface="Times New Roman" panose="02020603050405020304" pitchFamily="18" charset="0"/>
              </a:rPr>
              <a:t>)</a:t>
            </a:r>
            <a:r>
              <a:rPr lang="en-US" altLang="zh-TW" sz="2200" dirty="0">
                <a:latin typeface="+mn-ea"/>
                <a:cs typeface="Times New Roman" panose="02020603050405020304" pitchFamily="18" charset="0"/>
              </a:rPr>
              <a:t/>
            </a:r>
            <a:br>
              <a:rPr lang="en-US" altLang="zh-TW" sz="2200" dirty="0">
                <a:latin typeface="+mn-ea"/>
                <a:cs typeface="Times New Roman" panose="02020603050405020304" pitchFamily="18" charset="0"/>
              </a:rPr>
            </a:br>
            <a:r>
              <a:rPr lang="zh-TW" altLang="en-US" sz="2200" dirty="0" smtClean="0">
                <a:latin typeface="+mn-ea"/>
                <a:cs typeface="Times New Roman" panose="02020603050405020304" pitchFamily="18" charset="0"/>
              </a:rPr>
              <a:t>費用：</a:t>
            </a:r>
            <a:r>
              <a:rPr lang="en-US" altLang="zh-TW" sz="2200" dirty="0" smtClean="0">
                <a:latin typeface="+mn-ea"/>
                <a:cs typeface="Times New Roman" panose="02020603050405020304" pitchFamily="18" charset="0"/>
              </a:rPr>
              <a:t>1</a:t>
            </a:r>
            <a:r>
              <a:rPr lang="zh-TW" altLang="en-US" sz="2200" dirty="0" smtClean="0">
                <a:latin typeface="+mn-ea"/>
                <a:cs typeface="Times New Roman" panose="02020603050405020304" pitchFamily="18" charset="0"/>
              </a:rPr>
              <a:t>項</a:t>
            </a:r>
            <a:r>
              <a:rPr lang="en-US" altLang="zh-TW" sz="2200" dirty="0" smtClean="0">
                <a:latin typeface="+mn-ea"/>
                <a:cs typeface="Times New Roman" panose="02020603050405020304" pitchFamily="18" charset="0"/>
              </a:rPr>
              <a:t>500</a:t>
            </a:r>
            <a:r>
              <a:rPr lang="zh-TW" altLang="en-US" sz="2200" dirty="0" smtClean="0">
                <a:latin typeface="+mn-ea"/>
                <a:cs typeface="Times New Roman" panose="02020603050405020304" pitchFamily="18" charset="0"/>
              </a:rPr>
              <a:t>元、</a:t>
            </a:r>
            <a:r>
              <a:rPr lang="en-US" altLang="zh-TW" sz="2200" dirty="0" smtClean="0">
                <a:latin typeface="+mn-ea"/>
                <a:cs typeface="Times New Roman" panose="02020603050405020304" pitchFamily="18" charset="0"/>
              </a:rPr>
              <a:t>2</a:t>
            </a:r>
            <a:r>
              <a:rPr lang="zh-TW" altLang="en-US" sz="2200" dirty="0" smtClean="0">
                <a:latin typeface="+mn-ea"/>
                <a:cs typeface="Times New Roman" panose="02020603050405020304" pitchFamily="18" charset="0"/>
              </a:rPr>
              <a:t>項以上</a:t>
            </a:r>
            <a:r>
              <a:rPr lang="en-US" altLang="zh-TW" sz="2200" dirty="0" smtClean="0">
                <a:latin typeface="+mn-ea"/>
                <a:cs typeface="Times New Roman" panose="02020603050405020304" pitchFamily="18" charset="0"/>
              </a:rPr>
              <a:t>750</a:t>
            </a:r>
            <a:r>
              <a:rPr lang="zh-TW" altLang="en-US" sz="2200" dirty="0" smtClean="0">
                <a:latin typeface="+mn-ea"/>
                <a:cs typeface="Times New Roman" panose="02020603050405020304" pitchFamily="18" charset="0"/>
              </a:rPr>
              <a:t>元</a:t>
            </a:r>
            <a:endParaRPr lang="en-US" altLang="zh-TW" sz="2200" dirty="0" smtClean="0">
              <a:latin typeface="+mn-ea"/>
              <a:cs typeface="Times New Roman" panose="02020603050405020304" pitchFamily="18" charset="0"/>
            </a:endParaRPr>
          </a:p>
          <a:p>
            <a:pPr marL="315913" indent="-315913">
              <a:lnSpc>
                <a:spcPct val="150000"/>
              </a:lnSpc>
              <a:spcBef>
                <a:spcPts val="600"/>
              </a:spcBef>
              <a:buFontTx/>
              <a:buNone/>
              <a:defRPr/>
            </a:pPr>
            <a:r>
              <a:rPr lang="en-US" altLang="zh-TW" sz="2200" dirty="0" smtClean="0">
                <a:latin typeface="+mn-ea"/>
                <a:cs typeface="Times New Roman" panose="02020603050405020304" pitchFamily="18" charset="0"/>
              </a:rPr>
              <a:t>※</a:t>
            </a:r>
            <a:r>
              <a:rPr lang="zh-TW" altLang="en-US" sz="2200" dirty="0" smtClean="0">
                <a:latin typeface="+mn-ea"/>
                <a:cs typeface="Times New Roman" panose="02020603050405020304" pitchFamily="18" charset="0"/>
              </a:rPr>
              <a:t>低收入戶考生免</a:t>
            </a:r>
            <a:r>
              <a:rPr lang="zh-TW" altLang="en-US" sz="2200" dirty="0">
                <a:latin typeface="+mn-ea"/>
                <a:cs typeface="Times New Roman" panose="02020603050405020304" pitchFamily="18" charset="0"/>
              </a:rPr>
              <a:t>繳指定項目甄審費</a:t>
            </a:r>
            <a:r>
              <a:rPr lang="en-US" altLang="zh-TW" sz="2200" dirty="0" smtClean="0">
                <a:latin typeface="+mn-ea"/>
                <a:cs typeface="Times New Roman" panose="02020603050405020304" pitchFamily="18" charset="0"/>
              </a:rPr>
              <a:t/>
            </a:r>
            <a:br>
              <a:rPr lang="en-US" altLang="zh-TW" sz="2200" dirty="0" smtClean="0">
                <a:latin typeface="+mn-ea"/>
                <a:cs typeface="Times New Roman" panose="02020603050405020304" pitchFamily="18" charset="0"/>
              </a:rPr>
            </a:br>
            <a:r>
              <a:rPr lang="en-US" altLang="zh-TW" sz="2200" dirty="0">
                <a:latin typeface="+mn-ea"/>
                <a:cs typeface="Times New Roman" panose="02020603050405020304" pitchFamily="18" charset="0"/>
              </a:rPr>
              <a:t>※</a:t>
            </a:r>
            <a:r>
              <a:rPr lang="zh-TW" altLang="en-US" sz="2200" dirty="0" smtClean="0">
                <a:latin typeface="+mn-ea"/>
                <a:cs typeface="Times New Roman" panose="02020603050405020304" pitchFamily="18" charset="0"/>
              </a:rPr>
              <a:t>中低收入戶生考生</a:t>
            </a:r>
            <a:r>
              <a:rPr lang="en-US" altLang="zh-TW" sz="2200" dirty="0" smtClean="0">
                <a:latin typeface="+mn-ea"/>
                <a:cs typeface="Times New Roman" panose="02020603050405020304" pitchFamily="18" charset="0"/>
              </a:rPr>
              <a:t>1</a:t>
            </a:r>
            <a:r>
              <a:rPr lang="zh-TW" altLang="en-US" sz="2200" dirty="0" smtClean="0">
                <a:latin typeface="+mn-ea"/>
                <a:cs typeface="Times New Roman" panose="02020603050405020304" pitchFamily="18" charset="0"/>
              </a:rPr>
              <a:t>項</a:t>
            </a:r>
            <a:r>
              <a:rPr lang="en-US" altLang="zh-TW" sz="2200" dirty="0" smtClean="0">
                <a:latin typeface="+mn-ea"/>
                <a:cs typeface="Times New Roman" panose="02020603050405020304" pitchFamily="18" charset="0"/>
              </a:rPr>
              <a:t>200</a:t>
            </a:r>
            <a:r>
              <a:rPr lang="zh-TW" altLang="en-US" sz="2200" dirty="0" smtClean="0">
                <a:latin typeface="+mn-ea"/>
                <a:cs typeface="Times New Roman" panose="02020603050405020304" pitchFamily="18" charset="0"/>
              </a:rPr>
              <a:t>元、</a:t>
            </a:r>
            <a:r>
              <a:rPr lang="en-US" altLang="zh-TW" sz="2200" dirty="0" smtClean="0">
                <a:latin typeface="+mn-ea"/>
                <a:cs typeface="Times New Roman" panose="02020603050405020304" pitchFamily="18" charset="0"/>
              </a:rPr>
              <a:t>2</a:t>
            </a:r>
            <a:r>
              <a:rPr lang="zh-TW" altLang="en-US" sz="2200" dirty="0" smtClean="0">
                <a:latin typeface="+mn-ea"/>
                <a:cs typeface="Times New Roman" panose="02020603050405020304" pitchFamily="18" charset="0"/>
              </a:rPr>
              <a:t>項以上</a:t>
            </a:r>
            <a:r>
              <a:rPr lang="en-US" altLang="zh-TW" sz="2200" dirty="0" smtClean="0">
                <a:latin typeface="+mn-ea"/>
                <a:cs typeface="Times New Roman" panose="02020603050405020304" pitchFamily="18" charset="0"/>
              </a:rPr>
              <a:t>300</a:t>
            </a:r>
            <a:r>
              <a:rPr lang="zh-TW" altLang="en-US" sz="2200" dirty="0" smtClean="0">
                <a:latin typeface="+mn-ea"/>
                <a:cs typeface="Times New Roman" panose="02020603050405020304" pitchFamily="18" charset="0"/>
              </a:rPr>
              <a:t>元</a:t>
            </a:r>
            <a:endParaRPr lang="en-US" altLang="zh-TW" sz="2200" dirty="0" smtClean="0">
              <a:latin typeface="+mn-ea"/>
              <a:cs typeface="Times New Roman" panose="02020603050405020304" pitchFamily="18" charset="0"/>
            </a:endParaRPr>
          </a:p>
        </p:txBody>
      </p:sp>
      <p:sp>
        <p:nvSpPr>
          <p:cNvPr id="23556" name="投影片編號版面配置區 3"/>
          <p:cNvSpPr>
            <a:spLocks noGrp="1"/>
          </p:cNvSpPr>
          <p:nvPr>
            <p:ph type="sldNum" sz="quarter" idx="12"/>
          </p:nvPr>
        </p:nvSpPr>
        <p:spPr>
          <a:xfrm>
            <a:off x="6553200" y="5957888"/>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D24E5998-39C5-4B9A-BE5D-5A600EA57CE8}" type="slidenum">
              <a:rPr lang="en-US" altLang="zh-TW" sz="1400" smtClean="0">
                <a:latin typeface="+mn-ea"/>
                <a:ea typeface="+mn-ea"/>
              </a:rPr>
              <a:pPr>
                <a:spcBef>
                  <a:spcPct val="0"/>
                </a:spcBef>
                <a:buFontTx/>
                <a:buNone/>
              </a:pPr>
              <a:t>83</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3559" name="矩形 13"/>
          <p:cNvSpPr>
            <a:spLocks noChangeArrowheads="1"/>
          </p:cNvSpPr>
          <p:nvPr/>
        </p:nvSpPr>
        <p:spPr bwMode="auto">
          <a:xfrm>
            <a:off x="2609252" y="1652730"/>
            <a:ext cx="61563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1800" dirty="0" smtClean="0">
                <a:solidFill>
                  <a:srgbClr val="339933"/>
                </a:solidFill>
                <a:latin typeface="+mn-ea"/>
                <a:ea typeface="+mn-ea"/>
              </a:rPr>
              <a:t>通過</a:t>
            </a:r>
            <a:r>
              <a:rPr lang="zh-TW" altLang="en-US" sz="2000" dirty="0" smtClean="0">
                <a:solidFill>
                  <a:srgbClr val="222268"/>
                </a:solidFill>
                <a:latin typeface="+mn-ea"/>
                <a:ea typeface="+mn-ea"/>
              </a:rPr>
              <a:t>資格審查考生</a:t>
            </a:r>
            <a:r>
              <a:rPr lang="zh-TW" altLang="en-US" sz="1800" dirty="0" smtClean="0">
                <a:solidFill>
                  <a:srgbClr val="339933"/>
                </a:solidFill>
                <a:latin typeface="+mn-ea"/>
                <a:ea typeface="+mn-ea"/>
              </a:rPr>
              <a:t>，</a:t>
            </a:r>
            <a:r>
              <a:rPr lang="zh-TW" altLang="en-US" sz="1800" dirty="0">
                <a:solidFill>
                  <a:srgbClr val="339933"/>
                </a:solidFill>
                <a:latin typeface="+mn-ea"/>
                <a:ea typeface="+mn-ea"/>
              </a:rPr>
              <a:t>須完成下列步驟</a:t>
            </a:r>
            <a:r>
              <a:rPr lang="zh-TW" altLang="en-US" sz="2000" dirty="0">
                <a:solidFill>
                  <a:srgbClr val="222268"/>
                </a:solidFill>
                <a:latin typeface="+mn-ea"/>
                <a:ea typeface="+mn-ea"/>
              </a:rPr>
              <a:t>方完成</a:t>
            </a:r>
            <a:r>
              <a:rPr lang="zh-TW" altLang="en-US" sz="2000" dirty="0" smtClean="0">
                <a:solidFill>
                  <a:srgbClr val="222268"/>
                </a:solidFill>
                <a:latin typeface="+mn-ea"/>
                <a:ea typeface="+mn-ea"/>
              </a:rPr>
              <a:t>報名</a:t>
            </a:r>
            <a:endParaRPr lang="en-US" altLang="zh-TW" sz="2000" dirty="0" smtClean="0">
              <a:solidFill>
                <a:srgbClr val="222268"/>
              </a:solidFill>
              <a:latin typeface="+mn-ea"/>
              <a:ea typeface="+mn-ea"/>
            </a:endParaRPr>
          </a:p>
        </p:txBody>
      </p:sp>
      <p:sp>
        <p:nvSpPr>
          <p:cNvPr id="23560" name="圓角矩形 16"/>
          <p:cNvSpPr>
            <a:spLocks noChangeArrowheads="1"/>
          </p:cNvSpPr>
          <p:nvPr/>
        </p:nvSpPr>
        <p:spPr bwMode="auto">
          <a:xfrm>
            <a:off x="185192" y="1443180"/>
            <a:ext cx="2428875"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smtClean="0">
                <a:latin typeface="+mn-ea"/>
                <a:cs typeface="華康中黑體" pitchFamily="49" charset="-120"/>
              </a:rPr>
              <a:t>網路報名</a:t>
            </a:r>
            <a:endParaRPr lang="zh-TW" altLang="en-US" sz="2800" kern="0" dirty="0">
              <a:latin typeface="+mn-ea"/>
              <a:cs typeface="華康中黑體" pitchFamily="49" charset="-120"/>
            </a:endParaRPr>
          </a:p>
        </p:txBody>
      </p:sp>
      <p:grpSp>
        <p:nvGrpSpPr>
          <p:cNvPr id="49" name="群組 48"/>
          <p:cNvGrpSpPr/>
          <p:nvPr/>
        </p:nvGrpSpPr>
        <p:grpSpPr>
          <a:xfrm>
            <a:off x="5988125" y="214313"/>
            <a:ext cx="3084438" cy="1432422"/>
            <a:chOff x="5988125" y="214313"/>
            <a:chExt cx="3084438" cy="1432422"/>
          </a:xfrm>
        </p:grpSpPr>
        <p:grpSp>
          <p:nvGrpSpPr>
            <p:cNvPr id="50" name="群組 7"/>
            <p:cNvGrpSpPr>
              <a:grpSpLocks/>
            </p:cNvGrpSpPr>
            <p:nvPr/>
          </p:nvGrpSpPr>
          <p:grpSpPr bwMode="auto">
            <a:xfrm>
              <a:off x="6462713" y="214313"/>
              <a:ext cx="2609850" cy="1431925"/>
              <a:chOff x="6690632" y="1068877"/>
              <a:chExt cx="2609942" cy="1217115"/>
            </a:xfrm>
          </p:grpSpPr>
          <p:cxnSp>
            <p:nvCxnSpPr>
              <p:cNvPr id="53" name="直線單箭頭接點 8"/>
              <p:cNvCxnSpPr>
                <a:cxnSpLocks noChangeShapeType="1"/>
                <a:endCxn id="63"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54" name="圓角矩形 53"/>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55" name="圓角矩形 54"/>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mn-ea"/>
                  </a:rPr>
                  <a:t>網路報名</a:t>
                </a:r>
              </a:p>
            </p:txBody>
          </p:sp>
          <p:sp>
            <p:nvSpPr>
              <p:cNvPr id="56" name="圓角矩形 55"/>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57" name="圓角矩形 56"/>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58" name="圓角矩形 57"/>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59" name="直線單箭頭接點 14"/>
              <p:cNvCxnSpPr>
                <a:cxnSpLocks noChangeShapeType="1"/>
                <a:stCxn id="54" idx="3"/>
                <a:endCxn id="5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60" name="直線單箭頭接點 15"/>
              <p:cNvCxnSpPr>
                <a:cxnSpLocks noChangeShapeType="1"/>
                <a:stCxn id="55" idx="3"/>
                <a:endCxn id="5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61" name="直線單箭頭接點 16"/>
              <p:cNvCxnSpPr>
                <a:cxnSpLocks noChangeShapeType="1"/>
                <a:stCxn id="56" idx="3"/>
                <a:endCxn id="5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62" name="直線單箭頭接點 17"/>
              <p:cNvCxnSpPr>
                <a:cxnSpLocks noChangeShapeType="1"/>
                <a:stCxn id="57" idx="3"/>
                <a:endCxn id="58"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63" name="圓角矩形 62"/>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51" name="圓角矩形 50"/>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5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76478126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457200" y="274638"/>
            <a:ext cx="8229600" cy="582612"/>
          </a:xfrm>
        </p:spPr>
        <p:txBody>
          <a:bodyPr/>
          <a:lstStyle/>
          <a:p>
            <a:pPr eaLnBrk="1" hangingPunct="1"/>
            <a:r>
              <a:rPr lang="zh-TW" altLang="en-US" dirty="0" smtClean="0">
                <a:solidFill>
                  <a:schemeClr val="tx1"/>
                </a:solidFill>
                <a:latin typeface="+mn-ea"/>
                <a:ea typeface="+mn-ea"/>
              </a:rPr>
              <a:t>技優</a:t>
            </a:r>
            <a:r>
              <a:rPr lang="zh-TW" altLang="en-US" sz="4000" dirty="0" smtClean="0">
                <a:solidFill>
                  <a:srgbClr val="002060"/>
                </a:solidFill>
                <a:latin typeface="+mn-ea"/>
                <a:ea typeface="+mn-ea"/>
              </a:rPr>
              <a:t>甄審</a:t>
            </a:r>
            <a:r>
              <a:rPr lang="zh-TW" altLang="en-US" dirty="0" smtClean="0">
                <a:solidFill>
                  <a:schemeClr val="tx1"/>
                </a:solidFill>
                <a:latin typeface="+mn-ea"/>
                <a:ea typeface="+mn-ea"/>
              </a:rPr>
              <a:t>入學招生作業流程</a:t>
            </a:r>
          </a:p>
        </p:txBody>
      </p:sp>
      <p:sp>
        <p:nvSpPr>
          <p:cNvPr id="24581" name="Rectangle 3"/>
          <p:cNvSpPr>
            <a:spLocks noGrp="1" noChangeArrowheads="1"/>
          </p:cNvSpPr>
          <p:nvPr>
            <p:ph idx="1"/>
          </p:nvPr>
        </p:nvSpPr>
        <p:spPr>
          <a:xfrm>
            <a:off x="6532" y="1234587"/>
            <a:ext cx="8949531" cy="5248763"/>
          </a:xfrm>
        </p:spPr>
        <p:txBody>
          <a:bodyPr/>
          <a:lstStyle/>
          <a:p>
            <a:pPr algn="just" eaLnBrk="1" hangingPunct="1">
              <a:buFontTx/>
              <a:buBlip>
                <a:blip r:embed="rId3"/>
              </a:buBlip>
            </a:pPr>
            <a:r>
              <a:rPr lang="zh-TW" altLang="en-US" sz="2100" dirty="0" smtClean="0">
                <a:latin typeface="+mn-ea"/>
              </a:rPr>
              <a:t>考生至多報名</a:t>
            </a:r>
            <a:r>
              <a:rPr lang="en-US" altLang="zh-TW" sz="2100" dirty="0" smtClean="0">
                <a:solidFill>
                  <a:srgbClr val="FF0000"/>
                </a:solidFill>
                <a:latin typeface="+mn-ea"/>
                <a:cs typeface="Times New Roman" panose="02020603050405020304" pitchFamily="18" charset="0"/>
              </a:rPr>
              <a:t>5</a:t>
            </a:r>
            <a:r>
              <a:rPr lang="zh-TW" altLang="en-US" sz="2100" dirty="0" smtClean="0">
                <a:solidFill>
                  <a:srgbClr val="FF0000"/>
                </a:solidFill>
                <a:latin typeface="+mn-ea"/>
              </a:rPr>
              <a:t>個</a:t>
            </a:r>
            <a:r>
              <a:rPr lang="zh-TW" altLang="en-US" sz="2100" dirty="0" smtClean="0">
                <a:latin typeface="+mn-ea"/>
              </a:rPr>
              <a:t>校系科組、學程</a:t>
            </a:r>
            <a:endParaRPr lang="en-US" altLang="zh-TW" sz="2100" dirty="0" smtClean="0">
              <a:latin typeface="+mn-ea"/>
            </a:endParaRPr>
          </a:p>
          <a:p>
            <a:pPr marL="400050" lvl="1" indent="0" algn="just" eaLnBrk="1" hangingPunct="1">
              <a:buNone/>
            </a:pPr>
            <a:r>
              <a:rPr lang="zh-TW" altLang="en-US" sz="2100" dirty="0" smtClean="0">
                <a:latin typeface="+mn-ea"/>
              </a:rPr>
              <a:t>有採計競賽職種</a:t>
            </a:r>
            <a:r>
              <a:rPr lang="en-US" altLang="zh-TW" sz="2100" dirty="0" smtClean="0">
                <a:latin typeface="+mn-ea"/>
              </a:rPr>
              <a:t>(</a:t>
            </a:r>
            <a:r>
              <a:rPr lang="zh-TW" altLang="en-US" sz="2100" dirty="0" smtClean="0">
                <a:latin typeface="+mn-ea"/>
              </a:rPr>
              <a:t>類</a:t>
            </a:r>
            <a:r>
              <a:rPr lang="en-US" altLang="zh-TW" sz="2100" dirty="0" smtClean="0">
                <a:latin typeface="+mn-ea"/>
              </a:rPr>
              <a:t>)</a:t>
            </a:r>
            <a:r>
              <a:rPr lang="zh-TW" altLang="en-US" sz="2100" dirty="0" smtClean="0">
                <a:latin typeface="+mn-ea"/>
              </a:rPr>
              <a:t>之招生類別內所有系科組學程皆可報名</a:t>
            </a:r>
            <a:endParaRPr lang="en-US" altLang="zh-TW" sz="2100" dirty="0" smtClean="0">
              <a:latin typeface="+mn-ea"/>
            </a:endParaRPr>
          </a:p>
          <a:p>
            <a:pPr marL="400050" lvl="1" indent="0" algn="just" eaLnBrk="1" hangingPunct="1">
              <a:buNone/>
            </a:pPr>
            <a:r>
              <a:rPr lang="zh-TW" altLang="en-US" sz="2100" dirty="0" smtClean="0">
                <a:latin typeface="+mn-ea"/>
              </a:rPr>
              <a:t>例如：</a:t>
            </a:r>
            <a:endParaRPr lang="en-US" altLang="zh-TW" sz="2100" dirty="0" smtClean="0">
              <a:latin typeface="+mn-ea"/>
            </a:endParaRPr>
          </a:p>
          <a:p>
            <a:pPr marL="400050" lvl="1" indent="0" algn="just" eaLnBrk="1" hangingPunct="1">
              <a:buNone/>
            </a:pPr>
            <a:r>
              <a:rPr lang="zh-TW" altLang="en-US" sz="2100" dirty="0" smtClean="0">
                <a:latin typeface="+mn-ea"/>
              </a:rPr>
              <a:t>某</a:t>
            </a:r>
            <a:r>
              <a:rPr lang="zh-TW" altLang="en-US" sz="2100" dirty="0">
                <a:latin typeface="+mn-ea"/>
              </a:rPr>
              <a:t>生獲得</a:t>
            </a:r>
            <a:r>
              <a:rPr lang="zh-TW" altLang="en-US" sz="2100" dirty="0">
                <a:solidFill>
                  <a:srgbClr val="FF0000"/>
                </a:solidFill>
                <a:latin typeface="+mn-ea"/>
                <a:cs typeface="Times New Roman" panose="02020603050405020304" pitchFamily="18" charset="0"/>
              </a:rPr>
              <a:t>全國技能競賽</a:t>
            </a:r>
            <a:r>
              <a:rPr lang="zh-TW" altLang="en-US" sz="2100" dirty="0">
                <a:latin typeface="+mn-ea"/>
                <a:cs typeface="Times New Roman" panose="02020603050405020304" pitchFamily="18" charset="0"/>
              </a:rPr>
              <a:t>「</a:t>
            </a:r>
            <a:r>
              <a:rPr lang="zh-TW" altLang="en-US" sz="2100" dirty="0">
                <a:solidFill>
                  <a:srgbClr val="FF0000"/>
                </a:solidFill>
                <a:latin typeface="+mn-ea"/>
                <a:cs typeface="Times New Roman" panose="02020603050405020304" pitchFamily="18" charset="0"/>
              </a:rPr>
              <a:t>冷凍空調</a:t>
            </a:r>
            <a:r>
              <a:rPr lang="zh-TW" altLang="en-US" sz="2100" dirty="0">
                <a:latin typeface="+mn-ea"/>
                <a:cs typeface="Times New Roman" panose="02020603050405020304" pitchFamily="18" charset="0"/>
              </a:rPr>
              <a:t>」職類</a:t>
            </a:r>
            <a:r>
              <a:rPr lang="zh-TW" altLang="en-US" sz="2100" dirty="0">
                <a:solidFill>
                  <a:srgbClr val="FF0000"/>
                </a:solidFill>
                <a:latin typeface="+mn-ea"/>
                <a:cs typeface="Times New Roman" panose="02020603050405020304" pitchFamily="18" charset="0"/>
              </a:rPr>
              <a:t>第</a:t>
            </a:r>
            <a:r>
              <a:rPr lang="en-US" altLang="zh-TW" sz="2100" dirty="0">
                <a:solidFill>
                  <a:srgbClr val="FF0000"/>
                </a:solidFill>
                <a:latin typeface="+mn-ea"/>
                <a:cs typeface="Times New Roman" panose="02020603050405020304" pitchFamily="18" charset="0"/>
              </a:rPr>
              <a:t>2</a:t>
            </a:r>
            <a:r>
              <a:rPr lang="zh-TW" altLang="en-US" sz="2100" dirty="0">
                <a:solidFill>
                  <a:srgbClr val="FF0000"/>
                </a:solidFill>
                <a:latin typeface="+mn-ea"/>
                <a:cs typeface="Times New Roman" panose="02020603050405020304" pitchFamily="18" charset="0"/>
              </a:rPr>
              <a:t>名</a:t>
            </a:r>
            <a:r>
              <a:rPr lang="zh-TW" altLang="en-US" sz="2100" dirty="0">
                <a:latin typeface="+mn-ea"/>
                <a:cs typeface="Times New Roman" panose="02020603050405020304" pitchFamily="18" charset="0"/>
              </a:rPr>
              <a:t>，因全國技能競賽之</a:t>
            </a:r>
            <a:r>
              <a:rPr lang="zh-TW" altLang="en-US" sz="2100" dirty="0">
                <a:solidFill>
                  <a:srgbClr val="FF0000"/>
                </a:solidFill>
                <a:latin typeface="+mn-ea"/>
                <a:cs typeface="Times New Roman" panose="02020603050405020304" pitchFamily="18" charset="0"/>
              </a:rPr>
              <a:t>「</a:t>
            </a:r>
            <a:r>
              <a:rPr lang="en-US" altLang="zh-TW" sz="2100" dirty="0">
                <a:solidFill>
                  <a:srgbClr val="FF0000"/>
                </a:solidFill>
                <a:latin typeface="+mn-ea"/>
                <a:cs typeface="Times New Roman" panose="02020603050405020304" pitchFamily="18" charset="0"/>
              </a:rPr>
              <a:t>10</a:t>
            </a:r>
            <a:r>
              <a:rPr lang="zh-TW" altLang="en-US" sz="2100" dirty="0">
                <a:solidFill>
                  <a:srgbClr val="FF0000"/>
                </a:solidFill>
                <a:latin typeface="+mn-ea"/>
                <a:cs typeface="Times New Roman" panose="02020603050405020304" pitchFamily="18" charset="0"/>
              </a:rPr>
              <a:t>機械」</a:t>
            </a:r>
            <a:r>
              <a:rPr lang="zh-TW" altLang="en-US" sz="2100" dirty="0">
                <a:latin typeface="+mn-ea"/>
                <a:cs typeface="Times New Roman" panose="02020603050405020304" pitchFamily="18" charset="0"/>
              </a:rPr>
              <a:t>、</a:t>
            </a:r>
            <a:r>
              <a:rPr lang="zh-TW" altLang="en-US" sz="2100" dirty="0">
                <a:solidFill>
                  <a:srgbClr val="FF0000"/>
                </a:solidFill>
                <a:latin typeface="+mn-ea"/>
                <a:cs typeface="Times New Roman" panose="02020603050405020304" pitchFamily="18" charset="0"/>
              </a:rPr>
              <a:t>「</a:t>
            </a:r>
            <a:r>
              <a:rPr lang="en-US" altLang="zh-TW" sz="2100" dirty="0">
                <a:solidFill>
                  <a:srgbClr val="FF0000"/>
                </a:solidFill>
                <a:latin typeface="+mn-ea"/>
                <a:cs typeface="Times New Roman" panose="02020603050405020304" pitchFamily="18" charset="0"/>
              </a:rPr>
              <a:t>20</a:t>
            </a:r>
            <a:r>
              <a:rPr lang="zh-TW" altLang="en-US" sz="2100" dirty="0">
                <a:solidFill>
                  <a:srgbClr val="FF0000"/>
                </a:solidFill>
                <a:latin typeface="+mn-ea"/>
                <a:cs typeface="Times New Roman" panose="02020603050405020304" pitchFamily="18" charset="0"/>
              </a:rPr>
              <a:t>電機</a:t>
            </a:r>
            <a:r>
              <a:rPr lang="zh-TW" altLang="en-US" sz="2100" dirty="0" smtClean="0">
                <a:solidFill>
                  <a:srgbClr val="FF0000"/>
                </a:solidFill>
                <a:latin typeface="+mn-ea"/>
                <a:cs typeface="Times New Roman" panose="02020603050405020304" pitchFamily="18" charset="0"/>
              </a:rPr>
              <a:t>」</a:t>
            </a:r>
            <a:r>
              <a:rPr lang="zh-TW" altLang="en-US" sz="2100" dirty="0" smtClean="0">
                <a:latin typeface="+mn-ea"/>
                <a:cs typeface="Times New Roman" panose="02020603050405020304" pitchFamily="18" charset="0"/>
              </a:rPr>
              <a:t>、</a:t>
            </a:r>
            <a:r>
              <a:rPr lang="zh-TW" altLang="en-US" sz="2100" dirty="0" smtClean="0">
                <a:solidFill>
                  <a:srgbClr val="FF0000"/>
                </a:solidFill>
                <a:latin typeface="+mn-ea"/>
                <a:cs typeface="Times New Roman" panose="02020603050405020304" pitchFamily="18" charset="0"/>
              </a:rPr>
              <a:t>「</a:t>
            </a:r>
            <a:r>
              <a:rPr lang="en-US" altLang="zh-TW" sz="2100" dirty="0" smtClean="0">
                <a:solidFill>
                  <a:srgbClr val="FF0000"/>
                </a:solidFill>
                <a:latin typeface="+mn-ea"/>
                <a:cs typeface="Times New Roman" panose="02020603050405020304" pitchFamily="18" charset="0"/>
              </a:rPr>
              <a:t>21</a:t>
            </a:r>
            <a:r>
              <a:rPr lang="zh-TW" altLang="en-US" sz="2100" dirty="0">
                <a:solidFill>
                  <a:srgbClr val="FF0000"/>
                </a:solidFill>
                <a:latin typeface="+mn-ea"/>
                <a:cs typeface="Times New Roman" panose="02020603050405020304" pitchFamily="18" charset="0"/>
              </a:rPr>
              <a:t>冷凍</a:t>
            </a:r>
            <a:r>
              <a:rPr lang="zh-TW" altLang="en-US" sz="2100" dirty="0" smtClean="0">
                <a:solidFill>
                  <a:srgbClr val="FF0000"/>
                </a:solidFill>
                <a:latin typeface="+mn-ea"/>
                <a:cs typeface="Times New Roman" panose="02020603050405020304" pitchFamily="18" charset="0"/>
              </a:rPr>
              <a:t>」</a:t>
            </a:r>
            <a:r>
              <a:rPr lang="zh-TW" altLang="en-US" sz="2100" dirty="0" smtClean="0">
                <a:latin typeface="+mn-ea"/>
                <a:cs typeface="Times New Roman" panose="02020603050405020304" pitchFamily="18" charset="0"/>
              </a:rPr>
              <a:t>、</a:t>
            </a:r>
            <a:r>
              <a:rPr lang="zh-TW" altLang="en-US" sz="2100" dirty="0" smtClean="0">
                <a:solidFill>
                  <a:srgbClr val="FF0000"/>
                </a:solidFill>
                <a:latin typeface="+mn-ea"/>
                <a:cs typeface="Times New Roman" panose="02020603050405020304" pitchFamily="18" charset="0"/>
              </a:rPr>
              <a:t>「</a:t>
            </a:r>
            <a:r>
              <a:rPr lang="en-US" altLang="zh-TW" sz="2100" dirty="0">
                <a:solidFill>
                  <a:srgbClr val="FF0000"/>
                </a:solidFill>
                <a:latin typeface="+mn-ea"/>
                <a:cs typeface="Times New Roman" panose="02020603050405020304" pitchFamily="18" charset="0"/>
              </a:rPr>
              <a:t>25</a:t>
            </a:r>
            <a:r>
              <a:rPr lang="zh-TW" altLang="en-US" sz="2100" dirty="0">
                <a:solidFill>
                  <a:srgbClr val="FF0000"/>
                </a:solidFill>
                <a:latin typeface="+mn-ea"/>
                <a:cs typeface="Times New Roman" panose="02020603050405020304" pitchFamily="18" charset="0"/>
              </a:rPr>
              <a:t>電子</a:t>
            </a:r>
            <a:r>
              <a:rPr lang="zh-TW" altLang="en-US" sz="2100" dirty="0" smtClean="0">
                <a:solidFill>
                  <a:srgbClr val="FF0000"/>
                </a:solidFill>
                <a:latin typeface="+mn-ea"/>
                <a:cs typeface="Times New Roman" panose="02020603050405020304" pitchFamily="18" charset="0"/>
              </a:rPr>
              <a:t>」</a:t>
            </a:r>
            <a:r>
              <a:rPr lang="zh-TW" altLang="en-US" sz="2100" dirty="0" smtClean="0">
                <a:latin typeface="+mn-ea"/>
                <a:cs typeface="Times New Roman" panose="02020603050405020304" pitchFamily="18" charset="0"/>
              </a:rPr>
              <a:t>、</a:t>
            </a:r>
            <a:r>
              <a:rPr lang="zh-TW" altLang="en-US" sz="2100" dirty="0" smtClean="0">
                <a:solidFill>
                  <a:srgbClr val="FF0000"/>
                </a:solidFill>
                <a:latin typeface="+mn-ea"/>
                <a:cs typeface="Times New Roman" panose="02020603050405020304" pitchFamily="18" charset="0"/>
              </a:rPr>
              <a:t>「</a:t>
            </a:r>
            <a:r>
              <a:rPr lang="en-US" altLang="zh-TW" sz="2100" dirty="0" smtClean="0">
                <a:solidFill>
                  <a:srgbClr val="FF0000"/>
                </a:solidFill>
                <a:latin typeface="+mn-ea"/>
                <a:cs typeface="Times New Roman" panose="02020603050405020304" pitchFamily="18" charset="0"/>
              </a:rPr>
              <a:t>55</a:t>
            </a:r>
            <a:r>
              <a:rPr lang="zh-TW" altLang="en-US" sz="2100" dirty="0" smtClean="0">
                <a:solidFill>
                  <a:srgbClr val="FF0000"/>
                </a:solidFill>
                <a:latin typeface="+mn-ea"/>
                <a:cs typeface="Times New Roman" panose="02020603050405020304" pitchFamily="18" charset="0"/>
              </a:rPr>
              <a:t>工程」</a:t>
            </a:r>
            <a:r>
              <a:rPr lang="zh-TW" altLang="en-US" sz="2100" dirty="0" smtClean="0">
                <a:latin typeface="+mn-ea"/>
                <a:cs typeface="Times New Roman" panose="02020603050405020304" pitchFamily="18" charset="0"/>
              </a:rPr>
              <a:t>及</a:t>
            </a:r>
            <a:r>
              <a:rPr lang="zh-TW" altLang="en-US" sz="2100" dirty="0" smtClean="0">
                <a:solidFill>
                  <a:srgbClr val="FF0000"/>
                </a:solidFill>
                <a:latin typeface="+mn-ea"/>
                <a:cs typeface="Times New Roman" panose="02020603050405020304" pitchFamily="18" charset="0"/>
              </a:rPr>
              <a:t>「</a:t>
            </a:r>
            <a:r>
              <a:rPr lang="en-US" altLang="zh-TW" sz="2100" dirty="0" smtClean="0">
                <a:solidFill>
                  <a:srgbClr val="FF0000"/>
                </a:solidFill>
                <a:latin typeface="+mn-ea"/>
                <a:cs typeface="Times New Roman" panose="02020603050405020304" pitchFamily="18" charset="0"/>
              </a:rPr>
              <a:t>56</a:t>
            </a:r>
            <a:r>
              <a:rPr lang="zh-TW" altLang="en-US" sz="2100" dirty="0" smtClean="0">
                <a:solidFill>
                  <a:srgbClr val="FF0000"/>
                </a:solidFill>
                <a:latin typeface="+mn-ea"/>
                <a:cs typeface="Times New Roman" panose="02020603050405020304" pitchFamily="18" charset="0"/>
              </a:rPr>
              <a:t>管理」</a:t>
            </a:r>
            <a:r>
              <a:rPr lang="zh-TW" altLang="en-US" sz="2100" dirty="0">
                <a:latin typeface="+mn-ea"/>
                <a:cs typeface="Times New Roman" panose="02020603050405020304" pitchFamily="18" charset="0"/>
              </a:rPr>
              <a:t>等招生類別皆有採計此職類，因此</a:t>
            </a:r>
            <a:r>
              <a:rPr lang="zh-TW" altLang="en-US" sz="2100" dirty="0" smtClean="0">
                <a:latin typeface="+mn-ea"/>
                <a:cs typeface="Times New Roman" panose="02020603050405020304" pitchFamily="18" charset="0"/>
              </a:rPr>
              <a:t>只要以這幾</a:t>
            </a:r>
            <a:r>
              <a:rPr lang="zh-TW" altLang="en-US" sz="2100" dirty="0">
                <a:latin typeface="+mn-ea"/>
                <a:cs typeface="Times New Roman" panose="02020603050405020304" pitchFamily="18" charset="0"/>
              </a:rPr>
              <a:t>類招生的系</a:t>
            </a:r>
            <a:r>
              <a:rPr lang="zh-TW" altLang="en-US" sz="2100" dirty="0" smtClean="0">
                <a:latin typeface="+mn-ea"/>
                <a:cs typeface="Times New Roman" panose="02020603050405020304" pitchFamily="18" charset="0"/>
              </a:rPr>
              <a:t>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a:t>
            </a:r>
            <a:r>
              <a:rPr lang="zh-TW" altLang="en-US" sz="2100" dirty="0">
                <a:latin typeface="+mn-ea"/>
                <a:cs typeface="Times New Roman" panose="02020603050405020304" pitchFamily="18" charset="0"/>
              </a:rPr>
              <a:t>學</a:t>
            </a:r>
            <a:r>
              <a:rPr lang="zh-TW" altLang="en-US" sz="2100" dirty="0" smtClean="0">
                <a:latin typeface="+mn-ea"/>
                <a:cs typeface="Times New Roman" panose="02020603050405020304" pitchFamily="18" charset="0"/>
              </a:rPr>
              <a:t>程，</a:t>
            </a:r>
            <a:r>
              <a:rPr lang="zh-TW" altLang="en-US" sz="2100" dirty="0">
                <a:latin typeface="+mn-ea"/>
                <a:cs typeface="Times New Roman" panose="02020603050405020304" pitchFamily="18" charset="0"/>
              </a:rPr>
              <a:t>該生皆能</a:t>
            </a:r>
            <a:r>
              <a:rPr lang="zh-TW" altLang="en-US" sz="2100" dirty="0" smtClean="0">
                <a:latin typeface="+mn-ea"/>
                <a:cs typeface="Times New Roman" panose="02020603050405020304" pitchFamily="18" charset="0"/>
              </a:rPr>
              <a:t>申請</a:t>
            </a:r>
            <a:endParaRPr lang="en-US" altLang="zh-TW" sz="2100" dirty="0" smtClean="0">
              <a:latin typeface="+mn-ea"/>
              <a:cs typeface="Times New Roman" panose="02020603050405020304" pitchFamily="18" charset="0"/>
            </a:endParaRPr>
          </a:p>
          <a:p>
            <a:pPr marL="342900" lvl="1" indent="-342900" algn="just" eaLnBrk="1" hangingPunct="1">
              <a:buBlip>
                <a:blip r:embed="rId3"/>
              </a:buBlip>
            </a:pPr>
            <a:r>
              <a:rPr lang="zh-TW" altLang="en-US" sz="2100" dirty="0">
                <a:latin typeface="+mn-ea"/>
                <a:cs typeface="Times New Roman" panose="02020603050405020304" pitchFamily="18" charset="0"/>
              </a:rPr>
              <a:t>各甄審學校得限制考生</a:t>
            </a:r>
            <a:r>
              <a:rPr lang="zh-TW" altLang="en-US" sz="2100" dirty="0">
                <a:solidFill>
                  <a:srgbClr val="FF0000"/>
                </a:solidFill>
                <a:latin typeface="+mn-ea"/>
                <a:cs typeface="Times New Roman" panose="02020603050405020304" pitchFamily="18" charset="0"/>
              </a:rPr>
              <a:t>僅能選擇該校</a:t>
            </a:r>
            <a:r>
              <a:rPr lang="en-US" altLang="zh-TW" sz="2100" dirty="0">
                <a:solidFill>
                  <a:srgbClr val="FF0000"/>
                </a:solidFill>
                <a:latin typeface="+mn-ea"/>
                <a:cs typeface="Times New Roman" panose="02020603050405020304" pitchFamily="18" charset="0"/>
              </a:rPr>
              <a:t>1</a:t>
            </a:r>
            <a:r>
              <a:rPr lang="zh-TW" altLang="en-US" sz="2100" dirty="0">
                <a:solidFill>
                  <a:srgbClr val="FF0000"/>
                </a:solidFill>
                <a:latin typeface="+mn-ea"/>
                <a:cs typeface="+mn-cs"/>
              </a:rPr>
              <a:t>個系科組、學程</a:t>
            </a:r>
            <a:r>
              <a:rPr lang="zh-TW" altLang="en-US" sz="2100" dirty="0" smtClean="0">
                <a:latin typeface="+mn-ea"/>
                <a:cs typeface="+mn-cs"/>
              </a:rPr>
              <a:t>報名</a:t>
            </a:r>
            <a:endParaRPr lang="en-US" altLang="zh-TW" sz="2100" dirty="0" smtClean="0">
              <a:latin typeface="+mn-ea"/>
              <a:cs typeface="+mn-cs"/>
            </a:endParaRPr>
          </a:p>
          <a:p>
            <a:pPr marL="0" lvl="1" indent="0" algn="just" eaLnBrk="1" hangingPunct="1">
              <a:buNone/>
            </a:pPr>
            <a:r>
              <a:rPr lang="en-US" altLang="zh-TW" sz="2100" dirty="0" smtClean="0">
                <a:latin typeface="+mn-ea"/>
                <a:cs typeface="+mn-cs"/>
              </a:rPr>
              <a:t>(</a:t>
            </a:r>
            <a:r>
              <a:rPr lang="zh-TW" altLang="en-US" sz="2100" dirty="0" smtClean="0">
                <a:solidFill>
                  <a:srgbClr val="00B050"/>
                </a:solidFill>
                <a:latin typeface="+mn-ea"/>
                <a:cs typeface="+mn-cs"/>
              </a:rPr>
              <a:t>請參閱招生簡章附錄一</a:t>
            </a:r>
            <a:r>
              <a:rPr lang="en-US" altLang="zh-TW" sz="2100" dirty="0" smtClean="0">
                <a:latin typeface="+mn-ea"/>
                <a:cs typeface="+mn-cs"/>
              </a:rPr>
              <a:t>)</a:t>
            </a:r>
            <a:endParaRPr lang="en-US" altLang="zh-TW" sz="2100" dirty="0">
              <a:latin typeface="+mn-ea"/>
              <a:cs typeface="+mn-cs"/>
            </a:endParaRPr>
          </a:p>
          <a:p>
            <a:pPr algn="just" eaLnBrk="1" hangingPunct="1">
              <a:buBlip>
                <a:blip r:embed="rId3"/>
              </a:buBlip>
            </a:pPr>
            <a:r>
              <a:rPr lang="zh-TW" altLang="en-US" sz="2100" dirty="0" smtClean="0">
                <a:latin typeface="+mn-ea"/>
              </a:rPr>
              <a:t>考生繳寄資料至所報名之甄審學校：</a:t>
            </a:r>
            <a:endParaRPr lang="zh-TW" altLang="en-US" sz="2100" dirty="0">
              <a:latin typeface="+mn-ea"/>
            </a:endParaRPr>
          </a:p>
          <a:p>
            <a:pPr marL="914400" lvl="1" indent="-457200" algn="just" eaLnBrk="1" hangingPunct="1">
              <a:buFontTx/>
              <a:buAutoNum type="arabicPeriod"/>
            </a:pPr>
            <a:r>
              <a:rPr lang="zh-TW" altLang="en-US" sz="2100" dirty="0" smtClean="0">
                <a:latin typeface="+mn-ea"/>
                <a:cs typeface="Times New Roman" panose="02020603050405020304" pitchFamily="18" charset="0"/>
              </a:rPr>
              <a:t>指定</a:t>
            </a:r>
            <a:r>
              <a:rPr lang="zh-TW" altLang="en-US" sz="2100" dirty="0">
                <a:latin typeface="+mn-ea"/>
                <a:cs typeface="Times New Roman" panose="02020603050405020304" pitchFamily="18" charset="0"/>
              </a:rPr>
              <a:t>項目甄審費匯款</a:t>
            </a:r>
            <a:r>
              <a:rPr lang="zh-TW" altLang="en-US" sz="2100" dirty="0" smtClean="0">
                <a:latin typeface="+mn-ea"/>
                <a:cs typeface="Times New Roman" panose="02020603050405020304" pitchFamily="18" charset="0"/>
              </a:rPr>
              <a:t>證明</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劃撥收據</a:t>
            </a:r>
            <a:r>
              <a:rPr lang="en-US" altLang="zh-TW" sz="2100" dirty="0" smtClean="0">
                <a:latin typeface="+mn-ea"/>
                <a:cs typeface="Times New Roman" panose="02020603050405020304" pitchFamily="18" charset="0"/>
              </a:rPr>
              <a:t>)</a:t>
            </a:r>
            <a:r>
              <a:rPr lang="zh-TW" altLang="en-US" sz="2100" dirty="0" smtClean="0">
                <a:solidFill>
                  <a:srgbClr val="FF0000"/>
                </a:solidFill>
                <a:latin typeface="+mn-ea"/>
                <a:cs typeface="Times New Roman" panose="02020603050405020304" pitchFamily="18" charset="0"/>
              </a:rPr>
              <a:t>影本</a:t>
            </a:r>
            <a:endParaRPr lang="en-US" altLang="zh-TW" sz="2100" dirty="0" smtClean="0">
              <a:solidFill>
                <a:srgbClr val="FF0000"/>
              </a:solidFill>
              <a:latin typeface="+mn-ea"/>
              <a:cs typeface="Times New Roman" panose="02020603050405020304" pitchFamily="18" charset="0"/>
            </a:endParaRPr>
          </a:p>
          <a:p>
            <a:pPr marL="914400" lvl="1" indent="-457200" algn="just" eaLnBrk="1" hangingPunct="1">
              <a:buFontTx/>
              <a:buAutoNum type="arabicPeriod"/>
            </a:pPr>
            <a:r>
              <a:rPr lang="zh-TW" altLang="en-US" sz="2100" dirty="0" smtClean="0">
                <a:latin typeface="+mn-ea"/>
                <a:cs typeface="Times New Roman" panose="02020603050405020304" pitchFamily="18" charset="0"/>
              </a:rPr>
              <a:t>考生基本資料表</a:t>
            </a:r>
            <a:endParaRPr lang="en-US" altLang="zh-TW" sz="2100" dirty="0">
              <a:latin typeface="+mn-ea"/>
              <a:cs typeface="Times New Roman" panose="02020603050405020304" pitchFamily="18" charset="0"/>
            </a:endParaRPr>
          </a:p>
          <a:p>
            <a:pPr marL="914400" lvl="1" indent="-457200" algn="just" eaLnBrk="1" hangingPunct="1">
              <a:buFontTx/>
              <a:buAutoNum type="arabicPeriod"/>
            </a:pPr>
            <a:r>
              <a:rPr lang="zh-TW" altLang="en-US" sz="2100" dirty="0" smtClean="0">
                <a:latin typeface="+mn-ea"/>
                <a:cs typeface="Times New Roman" panose="02020603050405020304" pitchFamily="18" charset="0"/>
              </a:rPr>
              <a:t>該</a:t>
            </a:r>
            <a:r>
              <a:rPr lang="zh-TW" altLang="en-US" sz="2100" dirty="0">
                <a:latin typeface="+mn-ea"/>
                <a:cs typeface="Times New Roman" panose="02020603050405020304" pitchFamily="18" charset="0"/>
              </a:rPr>
              <a:t>校系科</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組</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、學</a:t>
            </a:r>
            <a:r>
              <a:rPr lang="zh-TW" altLang="en-US" sz="2100" dirty="0" smtClean="0">
                <a:latin typeface="+mn-ea"/>
                <a:cs typeface="Times New Roman" panose="02020603050405020304" pitchFamily="18" charset="0"/>
              </a:rPr>
              <a:t>程規</a:t>
            </a:r>
            <a:r>
              <a:rPr lang="zh-TW" altLang="en-US" sz="2100" dirty="0">
                <a:latin typeface="+mn-ea"/>
                <a:cs typeface="Times New Roman" panose="02020603050405020304" pitchFamily="18" charset="0"/>
              </a:rPr>
              <a:t>定</a:t>
            </a:r>
            <a:r>
              <a:rPr lang="zh-TW" altLang="en-US" sz="2100" dirty="0" smtClean="0">
                <a:latin typeface="+mn-ea"/>
                <a:cs typeface="Times New Roman" panose="02020603050405020304" pitchFamily="18" charset="0"/>
              </a:rPr>
              <a:t>繳交之備審資料</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書面</a:t>
            </a:r>
            <a:r>
              <a:rPr lang="en-US" altLang="zh-TW" sz="2100" dirty="0" smtClean="0">
                <a:latin typeface="+mn-ea"/>
                <a:cs typeface="Times New Roman" panose="02020603050405020304" pitchFamily="18" charset="0"/>
              </a:rPr>
              <a:t>)</a:t>
            </a:r>
          </a:p>
          <a:p>
            <a:pPr marL="457200" lvl="1" indent="0" algn="just" eaLnBrk="1" hangingPunct="1">
              <a:buNone/>
            </a:pPr>
            <a:r>
              <a:rPr lang="en-US" altLang="zh-TW" sz="2100" dirty="0" smtClean="0">
                <a:latin typeface="+mn-ea"/>
                <a:cs typeface="Times New Roman" panose="02020603050405020304" pitchFamily="18" charset="0"/>
              </a:rPr>
              <a:t>【</a:t>
            </a:r>
            <a:r>
              <a:rPr lang="zh-TW" altLang="en-US" sz="2100" dirty="0" smtClean="0">
                <a:solidFill>
                  <a:srgbClr val="00B050"/>
                </a:solidFill>
                <a:latin typeface="+mn-ea"/>
              </a:rPr>
              <a:t>請</a:t>
            </a:r>
            <a:r>
              <a:rPr lang="zh-TW" altLang="en-US" sz="2100" dirty="0">
                <a:solidFill>
                  <a:srgbClr val="00B050"/>
                </a:solidFill>
                <a:latin typeface="+mn-ea"/>
              </a:rPr>
              <a:t>參閱招生簡章附錄</a:t>
            </a:r>
            <a:r>
              <a:rPr lang="zh-TW" altLang="en-US" sz="2100" dirty="0" smtClean="0">
                <a:solidFill>
                  <a:srgbClr val="00B050"/>
                </a:solidFill>
                <a:latin typeface="+mn-ea"/>
              </a:rPr>
              <a:t>一</a:t>
            </a:r>
            <a:r>
              <a:rPr lang="en-US" altLang="zh-TW" sz="2100" dirty="0">
                <a:latin typeface="+mn-ea"/>
                <a:cs typeface="Times New Roman" panose="02020603050405020304" pitchFamily="18" charset="0"/>
              </a:rPr>
              <a:t>】</a:t>
            </a:r>
            <a:endParaRPr lang="zh-TW" altLang="en-US" sz="2100" dirty="0">
              <a:latin typeface="+mn-ea"/>
              <a:cs typeface="Times New Roman" panose="02020603050405020304" pitchFamily="18" charset="0"/>
            </a:endParaRPr>
          </a:p>
          <a:p>
            <a:pPr lvl="1" algn="just" eaLnBrk="1" hangingPunct="1">
              <a:buFontTx/>
              <a:buNone/>
            </a:pPr>
            <a:endParaRPr lang="zh-TW" altLang="en-US" sz="2200" dirty="0" smtClean="0">
              <a:solidFill>
                <a:srgbClr val="FF0000"/>
              </a:solidFill>
              <a:latin typeface="+mn-ea"/>
            </a:endParaRPr>
          </a:p>
        </p:txBody>
      </p:sp>
      <p:sp>
        <p:nvSpPr>
          <p:cNvPr id="24582"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EF2A6FFD-8A42-4A96-B9AA-292E838F80D4}" type="slidenum">
              <a:rPr lang="en-US" altLang="zh-TW" sz="1400" smtClean="0">
                <a:latin typeface="+mn-ea"/>
                <a:ea typeface="+mn-ea"/>
              </a:rPr>
              <a:pPr>
                <a:spcBef>
                  <a:spcPct val="0"/>
                </a:spcBef>
                <a:buFontTx/>
                <a:buNone/>
              </a:pPr>
              <a:t>84</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grpSp>
        <p:nvGrpSpPr>
          <p:cNvPr id="34" name="群組 33"/>
          <p:cNvGrpSpPr/>
          <p:nvPr/>
        </p:nvGrpSpPr>
        <p:grpSpPr>
          <a:xfrm>
            <a:off x="5988125" y="214313"/>
            <a:ext cx="3084438" cy="1432422"/>
            <a:chOff x="5988125" y="214313"/>
            <a:chExt cx="3084438" cy="1432422"/>
          </a:xfrm>
        </p:grpSpPr>
        <p:grpSp>
          <p:nvGrpSpPr>
            <p:cNvPr id="35" name="群組 7"/>
            <p:cNvGrpSpPr>
              <a:grpSpLocks/>
            </p:cNvGrpSpPr>
            <p:nvPr/>
          </p:nvGrpSpPr>
          <p:grpSpPr bwMode="auto">
            <a:xfrm>
              <a:off x="6462713" y="214313"/>
              <a:ext cx="2609850" cy="1431925"/>
              <a:chOff x="6690632" y="1068877"/>
              <a:chExt cx="2609942" cy="1217115"/>
            </a:xfrm>
          </p:grpSpPr>
          <p:cxnSp>
            <p:nvCxnSpPr>
              <p:cNvPr id="3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9" name="圓角矩形 38"/>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40" name="圓角矩形 39"/>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mn-ea"/>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36" name="圓角矩形 35"/>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3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17594862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582612"/>
          </a:xfrm>
        </p:spPr>
        <p:txBody>
          <a:bodyPr/>
          <a:lstStyle/>
          <a:p>
            <a:pPr eaLnBrk="1" hangingPunct="1"/>
            <a:r>
              <a:rPr lang="zh-TW" altLang="en-US" sz="3200" dirty="0" smtClean="0">
                <a:solidFill>
                  <a:schemeClr val="tx1"/>
                </a:solidFill>
                <a:latin typeface="+mn-ea"/>
                <a:ea typeface="+mn-ea"/>
              </a:rPr>
              <a:t>技優</a:t>
            </a:r>
            <a:r>
              <a:rPr lang="zh-TW" altLang="en-US" sz="4400" dirty="0" smtClean="0">
                <a:solidFill>
                  <a:srgbClr val="002060"/>
                </a:solidFill>
                <a:latin typeface="+mn-ea"/>
                <a:ea typeface="+mn-ea"/>
              </a:rPr>
              <a:t>甄審</a:t>
            </a:r>
            <a:r>
              <a:rPr lang="zh-TW" altLang="en-US" sz="3200" dirty="0" smtClean="0">
                <a:solidFill>
                  <a:schemeClr val="tx1"/>
                </a:solidFill>
                <a:latin typeface="+mn-ea"/>
                <a:ea typeface="+mn-ea"/>
              </a:rPr>
              <a:t>入學招生作業流程</a:t>
            </a:r>
          </a:p>
        </p:txBody>
      </p:sp>
      <p:sp>
        <p:nvSpPr>
          <p:cNvPr id="27651"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B1FF58F-F357-482A-94CB-18A73832393F}" type="slidenum">
              <a:rPr lang="en-US" altLang="zh-TW" sz="1400" smtClean="0">
                <a:latin typeface="+mn-ea"/>
                <a:ea typeface="+mn-ea"/>
              </a:rPr>
              <a:pPr>
                <a:spcBef>
                  <a:spcPct val="0"/>
                </a:spcBef>
                <a:buFontTx/>
                <a:buNone/>
              </a:pPr>
              <a:t>85</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7656" name="矩形 21"/>
          <p:cNvSpPr>
            <a:spLocks noChangeArrowheads="1"/>
          </p:cNvSpPr>
          <p:nvPr/>
        </p:nvSpPr>
        <p:spPr bwMode="auto">
          <a:xfrm>
            <a:off x="339624" y="3999440"/>
            <a:ext cx="8214349" cy="2144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65113" indent="-265113"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FontTx/>
              <a:buBlip>
                <a:blip r:embed="rId3"/>
              </a:buBlip>
            </a:pPr>
            <a:r>
              <a:rPr lang="zh-TW" altLang="en-US" sz="2400" dirty="0">
                <a:latin typeface="+mn-ea"/>
                <a:ea typeface="+mn-ea"/>
              </a:rPr>
              <a:t>甄審結果由各校</a:t>
            </a:r>
            <a:r>
              <a:rPr lang="zh-TW" altLang="en-US" sz="2400" dirty="0" smtClean="0">
                <a:latin typeface="+mn-ea"/>
                <a:ea typeface="+mn-ea"/>
              </a:rPr>
              <a:t>公告，考生亦可由本委員會網站查詢</a:t>
            </a:r>
            <a:endParaRPr lang="en-US" altLang="zh-TW" sz="2400" dirty="0" smtClean="0">
              <a:latin typeface="+mn-ea"/>
              <a:ea typeface="+mn-ea"/>
            </a:endParaRPr>
          </a:p>
          <a:p>
            <a:pPr eaLnBrk="1" hangingPunct="1">
              <a:spcBef>
                <a:spcPts val="800"/>
              </a:spcBef>
              <a:buFontTx/>
              <a:buBlip>
                <a:blip r:embed="rId3"/>
              </a:buBlip>
            </a:pPr>
            <a:r>
              <a:rPr lang="zh-TW" altLang="en-US" sz="2400" dirty="0" smtClean="0">
                <a:latin typeface="+mn-ea"/>
                <a:ea typeface="+mn-ea"/>
              </a:rPr>
              <a:t>各</a:t>
            </a:r>
            <a:r>
              <a:rPr lang="zh-TW" altLang="en-US" sz="2400" dirty="0">
                <a:latin typeface="+mn-ea"/>
                <a:ea typeface="+mn-ea"/>
              </a:rPr>
              <a:t>校系</a:t>
            </a:r>
            <a:r>
              <a:rPr lang="zh-TW" altLang="en-US" sz="2400" dirty="0" smtClean="0">
                <a:latin typeface="+mn-ea"/>
                <a:ea typeface="+mn-ea"/>
              </a:rPr>
              <a:t>科</a:t>
            </a:r>
            <a:r>
              <a:rPr lang="en-US" altLang="zh-TW" sz="2400" dirty="0" smtClean="0">
                <a:latin typeface="+mn-ea"/>
                <a:ea typeface="+mn-ea"/>
              </a:rPr>
              <a:t>(</a:t>
            </a:r>
            <a:r>
              <a:rPr lang="zh-TW" altLang="en-US" sz="2400" dirty="0" smtClean="0">
                <a:latin typeface="+mn-ea"/>
                <a:ea typeface="+mn-ea"/>
              </a:rPr>
              <a:t>組</a:t>
            </a:r>
            <a:r>
              <a:rPr lang="en-US" altLang="zh-TW" sz="2400" dirty="0" smtClean="0">
                <a:latin typeface="+mn-ea"/>
                <a:ea typeface="+mn-ea"/>
              </a:rPr>
              <a:t>)</a:t>
            </a:r>
            <a:r>
              <a:rPr lang="zh-TW" altLang="en-US" sz="2400" dirty="0" smtClean="0">
                <a:latin typeface="+mn-ea"/>
                <a:ea typeface="+mn-ea"/>
              </a:rPr>
              <a:t>學</a:t>
            </a:r>
            <a:r>
              <a:rPr lang="zh-TW" altLang="en-US" sz="2400" dirty="0">
                <a:latin typeface="+mn-ea"/>
                <a:ea typeface="+mn-ea"/>
              </a:rPr>
              <a:t>程得列正備取生或不足額</a:t>
            </a:r>
            <a:r>
              <a:rPr lang="zh-TW" altLang="en-US" sz="2400" dirty="0" smtClean="0">
                <a:latin typeface="+mn-ea"/>
                <a:ea typeface="+mn-ea"/>
              </a:rPr>
              <a:t>錄取</a:t>
            </a:r>
            <a:r>
              <a:rPr lang="en-US" altLang="zh-TW" sz="2400" dirty="0" smtClean="0">
                <a:latin typeface="+mn-ea"/>
                <a:ea typeface="+mn-ea"/>
              </a:rPr>
              <a:t>(</a:t>
            </a:r>
            <a:r>
              <a:rPr lang="zh-TW" altLang="en-US" sz="2400" dirty="0" smtClean="0">
                <a:solidFill>
                  <a:srgbClr val="0000CC"/>
                </a:solidFill>
                <a:latin typeface="+mn-ea"/>
                <a:ea typeface="+mn-ea"/>
              </a:rPr>
              <a:t>此時</a:t>
            </a:r>
            <a:r>
              <a:rPr lang="zh-TW" altLang="en-US" sz="2400" dirty="0">
                <a:solidFill>
                  <a:srgbClr val="0000CC"/>
                </a:solidFill>
                <a:latin typeface="+mn-ea"/>
                <a:ea typeface="+mn-ea"/>
              </a:rPr>
              <a:t>尚未取得入學</a:t>
            </a:r>
            <a:r>
              <a:rPr lang="zh-TW" altLang="en-US" sz="2400" dirty="0" smtClean="0">
                <a:solidFill>
                  <a:srgbClr val="0000CC"/>
                </a:solidFill>
                <a:latin typeface="+mn-ea"/>
                <a:ea typeface="+mn-ea"/>
              </a:rPr>
              <a:t>資格</a:t>
            </a:r>
            <a:r>
              <a:rPr lang="en-US" altLang="zh-TW" sz="2400" dirty="0" smtClean="0">
                <a:latin typeface="+mn-ea"/>
                <a:ea typeface="+mn-ea"/>
              </a:rPr>
              <a:t>)</a:t>
            </a:r>
            <a:endParaRPr lang="en-US" altLang="zh-TW" sz="2400" dirty="0">
              <a:latin typeface="+mn-ea"/>
              <a:ea typeface="+mn-ea"/>
            </a:endParaRPr>
          </a:p>
          <a:p>
            <a:pPr eaLnBrk="1" hangingPunct="1">
              <a:spcBef>
                <a:spcPts val="800"/>
              </a:spcBef>
              <a:buFontTx/>
              <a:buBlip>
                <a:blip r:embed="rId3"/>
              </a:buBlip>
            </a:pPr>
            <a:r>
              <a:rPr lang="zh-TW" altLang="en-US" sz="2400" dirty="0" smtClean="0">
                <a:latin typeface="+mn-ea"/>
                <a:ea typeface="+mn-ea"/>
              </a:rPr>
              <a:t>考生皆須登記</a:t>
            </a:r>
            <a:r>
              <a:rPr lang="zh-TW" altLang="en-US" sz="2400" dirty="0">
                <a:latin typeface="+mn-ea"/>
                <a:ea typeface="+mn-ea"/>
              </a:rPr>
              <a:t>就讀志願序後，經本委員會統一分發錄取，才</a:t>
            </a:r>
            <a:r>
              <a:rPr lang="zh-TW" altLang="en-US" sz="2400" dirty="0" smtClean="0">
                <a:latin typeface="+mn-ea"/>
                <a:ea typeface="+mn-ea"/>
              </a:rPr>
              <a:t>取得入學</a:t>
            </a:r>
            <a:r>
              <a:rPr lang="zh-TW" altLang="en-US" sz="2400" dirty="0">
                <a:latin typeface="+mn-ea"/>
                <a:ea typeface="+mn-ea"/>
              </a:rPr>
              <a:t>資格</a:t>
            </a:r>
          </a:p>
        </p:txBody>
      </p:sp>
      <p:sp>
        <p:nvSpPr>
          <p:cNvPr id="27657" name="矩形 22"/>
          <p:cNvSpPr>
            <a:spLocks noChangeArrowheads="1"/>
          </p:cNvSpPr>
          <p:nvPr/>
        </p:nvSpPr>
        <p:spPr bwMode="auto">
          <a:xfrm>
            <a:off x="339624" y="2342723"/>
            <a:ext cx="8624864" cy="140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lvl="0" eaLnBrk="1" hangingPunct="1">
              <a:spcBef>
                <a:spcPts val="800"/>
              </a:spcBef>
              <a:buBlip>
                <a:blip r:embed="rId3"/>
              </a:buBlip>
            </a:pPr>
            <a:r>
              <a:rPr lang="zh-TW" altLang="en-US" sz="2400" dirty="0" smtClean="0">
                <a:latin typeface="+mn-ea"/>
                <a:ea typeface="+mn-ea"/>
              </a:rPr>
              <a:t>依各校系科</a:t>
            </a:r>
            <a:r>
              <a:rPr lang="en-US" altLang="zh-TW" sz="2400" dirty="0" smtClean="0">
                <a:latin typeface="+mn-ea"/>
                <a:ea typeface="+mn-ea"/>
              </a:rPr>
              <a:t>(</a:t>
            </a:r>
            <a:r>
              <a:rPr lang="zh-TW" altLang="en-US" sz="2400" dirty="0" smtClean="0">
                <a:latin typeface="+mn-ea"/>
                <a:ea typeface="+mn-ea"/>
              </a:rPr>
              <a:t>組</a:t>
            </a:r>
            <a:r>
              <a:rPr lang="en-US" altLang="zh-TW" sz="2400" dirty="0" smtClean="0">
                <a:latin typeface="+mn-ea"/>
                <a:ea typeface="+mn-ea"/>
              </a:rPr>
              <a:t>)</a:t>
            </a:r>
            <a:r>
              <a:rPr lang="zh-TW" altLang="en-US" sz="2400" dirty="0" smtClean="0">
                <a:latin typeface="+mn-ea"/>
                <a:ea typeface="+mn-ea"/>
              </a:rPr>
              <a:t>、學程所訂方式進行</a:t>
            </a:r>
            <a:r>
              <a:rPr lang="en-US" altLang="zh-TW" sz="2400" dirty="0" smtClean="0">
                <a:latin typeface="+mn-ea"/>
                <a:ea typeface="+mn-ea"/>
              </a:rPr>
              <a:t>(</a:t>
            </a:r>
            <a:r>
              <a:rPr lang="zh-TW" altLang="en-US" sz="2400" dirty="0" smtClean="0">
                <a:solidFill>
                  <a:srgbClr val="00B050"/>
                </a:solidFill>
                <a:latin typeface="+mn-ea"/>
                <a:ea typeface="+mn-ea"/>
              </a:rPr>
              <a:t>請參閱招生簡章附錄一</a:t>
            </a:r>
            <a:r>
              <a:rPr lang="en-US" altLang="zh-TW" sz="2400" dirty="0" smtClean="0">
                <a:latin typeface="+mn-ea"/>
                <a:ea typeface="+mn-ea"/>
              </a:rPr>
              <a:t>)</a:t>
            </a:r>
          </a:p>
          <a:p>
            <a:pPr eaLnBrk="1" hangingPunct="1">
              <a:spcBef>
                <a:spcPts val="800"/>
              </a:spcBef>
              <a:buBlip>
                <a:blip r:embed="rId3"/>
              </a:buBlip>
            </a:pPr>
            <a:r>
              <a:rPr lang="zh-TW" altLang="en-US" sz="2400" dirty="0">
                <a:solidFill>
                  <a:srgbClr val="000000"/>
                </a:solidFill>
                <a:latin typeface="+mj-ea"/>
                <a:ea typeface="+mj-ea"/>
              </a:rPr>
              <a:t>甄審總成績計算：指定項目甄審成績</a:t>
            </a:r>
            <a:r>
              <a:rPr lang="en-US" altLang="zh-TW" sz="2400" dirty="0">
                <a:solidFill>
                  <a:srgbClr val="000000"/>
                </a:solidFill>
                <a:latin typeface="+mj-ea"/>
                <a:ea typeface="+mj-ea"/>
              </a:rPr>
              <a:t>×(</a:t>
            </a:r>
            <a:r>
              <a:rPr lang="en-US" altLang="zh-TW" sz="2400" dirty="0">
                <a:solidFill>
                  <a:srgbClr val="000000"/>
                </a:solidFill>
                <a:latin typeface="+mj-ea"/>
                <a:ea typeface="+mj-ea"/>
                <a:cs typeface="Times New Roman" panose="02020603050405020304" pitchFamily="18" charset="0"/>
              </a:rPr>
              <a:t>1</a:t>
            </a:r>
            <a:r>
              <a:rPr lang="en-US" altLang="zh-TW" sz="2400" dirty="0">
                <a:solidFill>
                  <a:srgbClr val="000000"/>
                </a:solidFill>
                <a:latin typeface="+mj-ea"/>
                <a:ea typeface="+mj-ea"/>
              </a:rPr>
              <a:t>+</a:t>
            </a:r>
            <a:r>
              <a:rPr lang="zh-TW" altLang="en-US" sz="2400" dirty="0">
                <a:solidFill>
                  <a:srgbClr val="000000"/>
                </a:solidFill>
                <a:latin typeface="+mj-ea"/>
                <a:ea typeface="+mj-ea"/>
              </a:rPr>
              <a:t>優待加分比例</a:t>
            </a:r>
            <a:r>
              <a:rPr lang="en-US" altLang="zh-TW" sz="2400" dirty="0" smtClean="0">
                <a:solidFill>
                  <a:srgbClr val="000000"/>
                </a:solidFill>
                <a:latin typeface="+mj-ea"/>
                <a:ea typeface="+mj-ea"/>
              </a:rPr>
              <a:t>)</a:t>
            </a:r>
            <a:endParaRPr lang="en-US" altLang="zh-TW" sz="2400" dirty="0">
              <a:solidFill>
                <a:srgbClr val="000000"/>
              </a:solidFill>
              <a:latin typeface="+mj-ea"/>
              <a:ea typeface="+mj-ea"/>
            </a:endParaRPr>
          </a:p>
          <a:p>
            <a:pPr lvl="0" eaLnBrk="1" hangingPunct="1">
              <a:spcBef>
                <a:spcPts val="800"/>
              </a:spcBef>
              <a:buBlip>
                <a:blip r:embed="rId3"/>
              </a:buBlip>
            </a:pPr>
            <a:endParaRPr lang="zh-TW" altLang="en-US" sz="2400" dirty="0">
              <a:latin typeface="+mn-ea"/>
              <a:ea typeface="+mn-ea"/>
            </a:endParaRPr>
          </a:p>
        </p:txBody>
      </p:sp>
      <p:sp>
        <p:nvSpPr>
          <p:cNvPr id="24" name="圓角矩形 23"/>
          <p:cNvSpPr/>
          <p:nvPr/>
        </p:nvSpPr>
        <p:spPr>
          <a:xfrm>
            <a:off x="357241" y="1698420"/>
            <a:ext cx="2428875" cy="57943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mn-ea"/>
                <a:cs typeface="華康中黑體" pitchFamily="49" charset="-120"/>
              </a:rPr>
              <a:t>指定項目甄審</a:t>
            </a:r>
            <a:endParaRPr lang="en-US" altLang="zh-TW" sz="2800" kern="0" dirty="0">
              <a:latin typeface="+mn-ea"/>
              <a:cs typeface="華康中黑體" pitchFamily="49" charset="-120"/>
            </a:endParaRPr>
          </a:p>
        </p:txBody>
      </p:sp>
      <p:sp>
        <p:nvSpPr>
          <p:cNvPr id="26" name="圓角矩形 25"/>
          <p:cNvSpPr/>
          <p:nvPr/>
        </p:nvSpPr>
        <p:spPr>
          <a:xfrm>
            <a:off x="369503" y="3338618"/>
            <a:ext cx="2428875" cy="5794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mn-ea"/>
                <a:cs typeface="華康中黑體" pitchFamily="49" charset="-120"/>
              </a:rPr>
              <a:t>甄審結果公告</a:t>
            </a:r>
          </a:p>
        </p:txBody>
      </p:sp>
      <p:grpSp>
        <p:nvGrpSpPr>
          <p:cNvPr id="37" name="群組 36"/>
          <p:cNvGrpSpPr/>
          <p:nvPr/>
        </p:nvGrpSpPr>
        <p:grpSpPr>
          <a:xfrm>
            <a:off x="5988125" y="214313"/>
            <a:ext cx="3084438" cy="1432422"/>
            <a:chOff x="5988125" y="214313"/>
            <a:chExt cx="3084438" cy="1432422"/>
          </a:xfrm>
        </p:grpSpPr>
        <p:grpSp>
          <p:nvGrpSpPr>
            <p:cNvPr id="38" name="群組 7"/>
            <p:cNvGrpSpPr>
              <a:grpSpLocks/>
            </p:cNvGrpSpPr>
            <p:nvPr/>
          </p:nvGrpSpPr>
          <p:grpSpPr bwMode="auto">
            <a:xfrm>
              <a:off x="6462713" y="214313"/>
              <a:ext cx="2609850" cy="1431925"/>
              <a:chOff x="6690632" y="1068877"/>
              <a:chExt cx="2609942" cy="1217115"/>
            </a:xfrm>
          </p:grpSpPr>
          <p:cxnSp>
            <p:nvCxnSpPr>
              <p:cNvPr id="41" name="直線單箭頭接點 8"/>
              <p:cNvCxnSpPr>
                <a:cxnSpLocks noChangeShapeType="1"/>
                <a:endCxn id="51"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2" name="圓角矩形 41"/>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43" name="圓角矩形 42"/>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44" name="圓角矩形 43"/>
              <p:cNvSpPr/>
              <p:nvPr/>
            </p:nvSpPr>
            <p:spPr bwMode="auto">
              <a:xfrm>
                <a:off x="7589189"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指定項目甄審</a:t>
                </a:r>
              </a:p>
            </p:txBody>
          </p:sp>
          <p:sp>
            <p:nvSpPr>
              <p:cNvPr id="45" name="圓角矩形 44"/>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46" name="圓角矩形 45"/>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47" name="直線單箭頭接點 14"/>
              <p:cNvCxnSpPr>
                <a:cxnSpLocks noChangeShapeType="1"/>
                <a:stCxn id="42" idx="3"/>
                <a:endCxn id="43"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8" name="直線單箭頭接點 15"/>
              <p:cNvCxnSpPr>
                <a:cxnSpLocks noChangeShapeType="1"/>
                <a:stCxn id="43" idx="3"/>
                <a:endCxn id="44"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9" name="直線單箭頭接點 16"/>
              <p:cNvCxnSpPr>
                <a:cxnSpLocks noChangeShapeType="1"/>
                <a:stCxn id="44" idx="3"/>
                <a:endCxn id="45"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50" name="直線單箭頭接點 17"/>
              <p:cNvCxnSpPr>
                <a:cxnSpLocks noChangeShapeType="1"/>
                <a:stCxn id="45" idx="3"/>
                <a:endCxn id="46"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51" name="圓角矩形 50"/>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39" name="圓角矩形 38"/>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40"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
        <p:nvSpPr>
          <p:cNvPr id="27" name="矩形 22"/>
          <p:cNvSpPr>
            <a:spLocks noChangeArrowheads="1"/>
          </p:cNvSpPr>
          <p:nvPr/>
        </p:nvSpPr>
        <p:spPr bwMode="auto">
          <a:xfrm>
            <a:off x="2915816" y="1724265"/>
            <a:ext cx="2698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lvl="0" eaLnBrk="1" hangingPunct="1">
              <a:spcBef>
                <a:spcPts val="800"/>
              </a:spcBef>
              <a:buNone/>
            </a:pPr>
            <a:r>
              <a:rPr lang="en-US" altLang="zh-TW" sz="2400" dirty="0" smtClean="0">
                <a:solidFill>
                  <a:srgbClr val="FF0000"/>
                </a:solidFill>
                <a:latin typeface="+mn-ea"/>
                <a:cs typeface="Times New Roman" panose="02020603050405020304" pitchFamily="18" charset="0"/>
              </a:rPr>
              <a:t>107.6.6-107.6.17</a:t>
            </a:r>
            <a:endParaRPr lang="zh-TW" altLang="en-US" sz="2400" dirty="0">
              <a:latin typeface="+mn-ea"/>
              <a:ea typeface="+mn-ea"/>
            </a:endParaRPr>
          </a:p>
        </p:txBody>
      </p:sp>
      <p:sp>
        <p:nvSpPr>
          <p:cNvPr id="28" name="矩形 22"/>
          <p:cNvSpPr>
            <a:spLocks noChangeArrowheads="1"/>
          </p:cNvSpPr>
          <p:nvPr/>
        </p:nvSpPr>
        <p:spPr bwMode="auto">
          <a:xfrm>
            <a:off x="2915816" y="3388374"/>
            <a:ext cx="2698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lvl="0" eaLnBrk="1" hangingPunct="1">
              <a:spcBef>
                <a:spcPts val="800"/>
              </a:spcBef>
              <a:buNone/>
            </a:pPr>
            <a:r>
              <a:rPr lang="en-US" altLang="zh-TW" sz="2400" dirty="0" smtClean="0">
                <a:solidFill>
                  <a:srgbClr val="FF0000"/>
                </a:solidFill>
                <a:latin typeface="+mn-ea"/>
                <a:cs typeface="Times New Roman" panose="02020603050405020304" pitchFamily="18" charset="0"/>
              </a:rPr>
              <a:t>107.6.25 10:00</a:t>
            </a:r>
            <a:r>
              <a:rPr lang="zh-TW" altLang="en-US" sz="2400" dirty="0" smtClean="0">
                <a:solidFill>
                  <a:srgbClr val="FF0000"/>
                </a:solidFill>
                <a:latin typeface="+mj-ea"/>
                <a:ea typeface="+mj-ea"/>
                <a:cs typeface="Times New Roman" panose="02020603050405020304" pitchFamily="18" charset="0"/>
              </a:rPr>
              <a:t>起</a:t>
            </a:r>
            <a:endParaRPr lang="zh-TW" altLang="en-US" sz="2400" dirty="0">
              <a:latin typeface="+mn-ea"/>
              <a:ea typeface="+mn-ea"/>
            </a:endParaRPr>
          </a:p>
        </p:txBody>
      </p:sp>
    </p:spTree>
    <p:extLst>
      <p:ext uri="{BB962C8B-B14F-4D97-AF65-F5344CB8AC3E}">
        <p14:creationId xmlns:p14="http://schemas.microsoft.com/office/powerpoint/2010/main" xmlns="" val="394795688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582612"/>
          </a:xfrm>
        </p:spPr>
        <p:txBody>
          <a:bodyPr/>
          <a:lstStyle/>
          <a:p>
            <a:pPr eaLnBrk="1" hangingPunct="1"/>
            <a:r>
              <a:rPr lang="zh-TW" altLang="en-US" sz="3200" dirty="0" smtClean="0">
                <a:solidFill>
                  <a:schemeClr val="tx1"/>
                </a:solidFill>
                <a:latin typeface="+mn-ea"/>
                <a:ea typeface="+mn-ea"/>
              </a:rPr>
              <a:t>技優</a:t>
            </a:r>
            <a:r>
              <a:rPr lang="zh-TW" altLang="en-US" sz="4400" dirty="0" smtClean="0">
                <a:solidFill>
                  <a:srgbClr val="002060"/>
                </a:solidFill>
                <a:latin typeface="+mn-ea"/>
                <a:ea typeface="+mn-ea"/>
              </a:rPr>
              <a:t>甄審</a:t>
            </a:r>
            <a:r>
              <a:rPr lang="zh-TW" altLang="en-US" sz="3200" dirty="0" smtClean="0">
                <a:solidFill>
                  <a:schemeClr val="tx1"/>
                </a:solidFill>
                <a:latin typeface="+mn-ea"/>
                <a:ea typeface="+mn-ea"/>
              </a:rPr>
              <a:t>入學招生作業流程</a:t>
            </a:r>
          </a:p>
        </p:txBody>
      </p:sp>
      <p:sp>
        <p:nvSpPr>
          <p:cNvPr id="28675" name="Rectangle 3"/>
          <p:cNvSpPr>
            <a:spLocks noGrp="1" noChangeArrowheads="1"/>
          </p:cNvSpPr>
          <p:nvPr>
            <p:ph idx="1"/>
          </p:nvPr>
        </p:nvSpPr>
        <p:spPr>
          <a:xfrm>
            <a:off x="368558" y="2256171"/>
            <a:ext cx="8229600" cy="4014105"/>
          </a:xfrm>
        </p:spPr>
        <p:txBody>
          <a:bodyPr/>
          <a:lstStyle/>
          <a:p>
            <a:pPr eaLnBrk="1" hangingPunct="1">
              <a:spcBef>
                <a:spcPts val="1000"/>
              </a:spcBef>
              <a:buFontTx/>
              <a:buBlip>
                <a:blip r:embed="rId3"/>
              </a:buBlip>
            </a:pPr>
            <a:r>
              <a:rPr lang="zh-TW" altLang="en-US" sz="2400" dirty="0" smtClean="0">
                <a:latin typeface="+mn-ea"/>
              </a:rPr>
              <a:t>無</a:t>
            </a:r>
            <a:r>
              <a:rPr lang="zh-TW" altLang="en-US" sz="2400" dirty="0">
                <a:latin typeface="+mn-ea"/>
              </a:rPr>
              <a:t>論</a:t>
            </a:r>
            <a:r>
              <a:rPr lang="zh-TW" altLang="en-US" sz="2400" dirty="0" smtClean="0">
                <a:latin typeface="+mn-ea"/>
              </a:rPr>
              <a:t>正取</a:t>
            </a:r>
            <a:r>
              <a:rPr lang="en-US" altLang="zh-TW" sz="2400" dirty="0" smtClean="0">
                <a:latin typeface="+mn-ea"/>
              </a:rPr>
              <a:t>(</a:t>
            </a:r>
            <a:r>
              <a:rPr lang="zh-TW" altLang="en-US" sz="2400" dirty="0" smtClean="0">
                <a:latin typeface="+mn-ea"/>
              </a:rPr>
              <a:t>或備取</a:t>
            </a:r>
            <a:r>
              <a:rPr lang="en-US" altLang="zh-TW" sz="2400" dirty="0" smtClean="0">
                <a:latin typeface="+mn-ea"/>
              </a:rPr>
              <a:t>)1</a:t>
            </a:r>
            <a:r>
              <a:rPr lang="zh-TW" altLang="en-US" sz="2400" dirty="0" smtClean="0">
                <a:latin typeface="+mn-ea"/>
              </a:rPr>
              <a:t>個或</a:t>
            </a:r>
            <a:r>
              <a:rPr lang="en-US" altLang="zh-TW" sz="2400" dirty="0" smtClean="0">
                <a:latin typeface="+mn-ea"/>
              </a:rPr>
              <a:t>1</a:t>
            </a:r>
            <a:r>
              <a:rPr lang="zh-TW" altLang="en-US" sz="2400" dirty="0" smtClean="0">
                <a:latin typeface="+mn-ea"/>
              </a:rPr>
              <a:t>個以上校系者，均須上網登記志願序</a:t>
            </a:r>
            <a:r>
              <a:rPr lang="en-US" altLang="zh-TW" sz="2400" dirty="0" smtClean="0">
                <a:solidFill>
                  <a:srgbClr val="FF0000"/>
                </a:solidFill>
                <a:latin typeface="+mn-ea"/>
                <a:cs typeface="Times New Roman" panose="02020603050405020304" pitchFamily="18" charset="0"/>
              </a:rPr>
              <a:t>(107.6.27 10:00-107.6.29 17:00)</a:t>
            </a:r>
          </a:p>
          <a:p>
            <a:pPr eaLnBrk="1" hangingPunct="1">
              <a:spcBef>
                <a:spcPts val="1000"/>
              </a:spcBef>
              <a:buFontTx/>
              <a:buBlip>
                <a:blip r:embed="rId3"/>
              </a:buBlip>
            </a:pPr>
            <a:r>
              <a:rPr lang="zh-TW" altLang="en-US" sz="2400" dirty="0">
                <a:latin typeface="+mn-ea"/>
                <a:cs typeface="Times New Roman" panose="02020603050405020304" pitchFamily="18" charset="0"/>
              </a:rPr>
              <a:t>考生於系統所選填之志願，在未確定送出前皆可修改或暫存。</a:t>
            </a:r>
            <a:r>
              <a:rPr lang="zh-TW" altLang="en-US" sz="2400" dirty="0">
                <a:solidFill>
                  <a:srgbClr val="FF0000"/>
                </a:solidFill>
                <a:latin typeface="+mn-ea"/>
                <a:cs typeface="Times New Roman" panose="02020603050405020304" pitchFamily="18" charset="0"/>
              </a:rPr>
              <a:t>一旦確定送出後即完成志願登記，不得以任何理由要求修改或重新登記，僅能上網確定送出</a:t>
            </a:r>
            <a:r>
              <a:rPr lang="en-US" altLang="zh-TW" sz="2400" dirty="0">
                <a:solidFill>
                  <a:srgbClr val="FF0000"/>
                </a:solidFill>
                <a:latin typeface="+mn-ea"/>
                <a:cs typeface="Times New Roman" panose="02020603050405020304" pitchFamily="18" charset="0"/>
              </a:rPr>
              <a:t>1</a:t>
            </a:r>
            <a:r>
              <a:rPr lang="zh-TW" altLang="en-US" sz="2400" dirty="0">
                <a:solidFill>
                  <a:srgbClr val="FF0000"/>
                </a:solidFill>
                <a:latin typeface="+mn-ea"/>
                <a:cs typeface="Times New Roman" panose="02020603050405020304" pitchFamily="18" charset="0"/>
              </a:rPr>
              <a:t>次，請務必審慎考慮後再行送出資料，請考生特別注意。</a:t>
            </a:r>
            <a:endParaRPr lang="zh-TW" altLang="en-US" sz="2400" dirty="0" smtClean="0">
              <a:solidFill>
                <a:srgbClr val="FF0000"/>
              </a:solidFill>
              <a:latin typeface="+mn-ea"/>
              <a:cs typeface="Times New Roman" panose="02020603050405020304" pitchFamily="18" charset="0"/>
            </a:endParaRPr>
          </a:p>
          <a:p>
            <a:pPr eaLnBrk="1" hangingPunct="1">
              <a:spcBef>
                <a:spcPts val="1000"/>
              </a:spcBef>
              <a:buFontTx/>
              <a:buBlip>
                <a:blip r:embed="rId3"/>
              </a:buBlip>
            </a:pPr>
            <a:r>
              <a:rPr lang="zh-TW" altLang="en-US" sz="2400" dirty="0" smtClean="0">
                <a:latin typeface="+mn-ea"/>
              </a:rPr>
              <a:t>凡於規定時間內</a:t>
            </a:r>
            <a:r>
              <a:rPr lang="zh-TW" altLang="en-US" sz="2400" dirty="0" smtClean="0">
                <a:solidFill>
                  <a:srgbClr val="FF0000"/>
                </a:solidFill>
                <a:latin typeface="+mn-ea"/>
              </a:rPr>
              <a:t>未上網登記志願序</a:t>
            </a:r>
            <a:r>
              <a:rPr lang="zh-TW" altLang="en-US" sz="2400" dirty="0" smtClean="0">
                <a:latin typeface="+mn-ea"/>
              </a:rPr>
              <a:t>或</a:t>
            </a:r>
            <a:r>
              <a:rPr lang="zh-TW" altLang="en-US" sz="2400" dirty="0" smtClean="0">
                <a:solidFill>
                  <a:srgbClr val="FF0000"/>
                </a:solidFill>
                <a:latin typeface="+mn-ea"/>
              </a:rPr>
              <a:t>雖有上網登記志願序但僅暫存未確定送出</a:t>
            </a:r>
            <a:r>
              <a:rPr lang="zh-TW" altLang="en-US" sz="2400" dirty="0" smtClean="0">
                <a:latin typeface="+mn-ea"/>
              </a:rPr>
              <a:t>者，以未登記論，即喪失網路登記資格與分發機會</a:t>
            </a:r>
          </a:p>
        </p:txBody>
      </p:sp>
      <p:sp>
        <p:nvSpPr>
          <p:cNvPr id="28676"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D1FB39B1-F80D-47B0-94A2-4438124424A8}" type="slidenum">
              <a:rPr lang="en-US" altLang="zh-TW" sz="1400" smtClean="0">
                <a:latin typeface="+mn-ea"/>
                <a:ea typeface="+mn-ea"/>
              </a:rPr>
              <a:pPr>
                <a:spcBef>
                  <a:spcPct val="0"/>
                </a:spcBef>
                <a:buFontTx/>
                <a:buNone/>
              </a:pPr>
              <a:t>86</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0" name="圓角矩形 19"/>
          <p:cNvSpPr/>
          <p:nvPr/>
        </p:nvSpPr>
        <p:spPr>
          <a:xfrm>
            <a:off x="318367" y="1519411"/>
            <a:ext cx="2991817" cy="5794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mn-ea"/>
                <a:cs typeface="華康中黑體" pitchFamily="49" charset="-120"/>
              </a:rPr>
              <a:t>登記就讀志願序</a:t>
            </a:r>
          </a:p>
        </p:txBody>
      </p:sp>
      <p:sp>
        <p:nvSpPr>
          <p:cNvPr id="28681" name="矩形 20"/>
          <p:cNvSpPr>
            <a:spLocks noChangeArrowheads="1"/>
          </p:cNvSpPr>
          <p:nvPr/>
        </p:nvSpPr>
        <p:spPr bwMode="auto">
          <a:xfrm>
            <a:off x="3398287" y="1676922"/>
            <a:ext cx="482851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200" dirty="0">
                <a:solidFill>
                  <a:srgbClr val="00682F"/>
                </a:solidFill>
                <a:latin typeface="+mn-ea"/>
                <a:ea typeface="+mn-ea"/>
              </a:rPr>
              <a:t>對象：技優甄審各校正取生及備取生</a:t>
            </a:r>
            <a:endParaRPr lang="en-US" altLang="zh-TW" sz="2200" dirty="0">
              <a:solidFill>
                <a:srgbClr val="00682F"/>
              </a:solidFill>
              <a:latin typeface="+mn-ea"/>
              <a:ea typeface="+mn-ea"/>
            </a:endParaRPr>
          </a:p>
        </p:txBody>
      </p:sp>
      <p:grpSp>
        <p:nvGrpSpPr>
          <p:cNvPr id="33" name="群組 32"/>
          <p:cNvGrpSpPr/>
          <p:nvPr/>
        </p:nvGrpSpPr>
        <p:grpSpPr>
          <a:xfrm>
            <a:off x="5988125" y="214313"/>
            <a:ext cx="3084438" cy="1432422"/>
            <a:chOff x="5988125" y="214313"/>
            <a:chExt cx="3084438" cy="1432422"/>
          </a:xfrm>
        </p:grpSpPr>
        <p:grpSp>
          <p:nvGrpSpPr>
            <p:cNvPr id="34"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39" name="圓角矩形 38"/>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41" name="圓角矩形 40"/>
              <p:cNvSpPr/>
              <p:nvPr/>
            </p:nvSpPr>
            <p:spPr bwMode="auto">
              <a:xfrm>
                <a:off x="8051167" y="1071576"/>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25302462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582612"/>
          </a:xfrm>
        </p:spPr>
        <p:txBody>
          <a:bodyPr/>
          <a:lstStyle/>
          <a:p>
            <a:pPr eaLnBrk="1" hangingPunct="1"/>
            <a:r>
              <a:rPr lang="zh-TW" altLang="en-US" sz="3200" smtClean="0">
                <a:solidFill>
                  <a:schemeClr val="tx1"/>
                </a:solidFill>
                <a:latin typeface="+mn-ea"/>
                <a:ea typeface="+mn-ea"/>
              </a:rPr>
              <a:t>技優</a:t>
            </a:r>
            <a:r>
              <a:rPr lang="zh-TW" altLang="en-US" sz="4400" smtClean="0">
                <a:solidFill>
                  <a:srgbClr val="002060"/>
                </a:solidFill>
                <a:latin typeface="+mn-ea"/>
                <a:ea typeface="+mn-ea"/>
              </a:rPr>
              <a:t>甄審</a:t>
            </a:r>
            <a:r>
              <a:rPr lang="zh-TW" altLang="en-US" sz="3200" smtClean="0">
                <a:solidFill>
                  <a:schemeClr val="tx1"/>
                </a:solidFill>
                <a:latin typeface="+mn-ea"/>
                <a:ea typeface="+mn-ea"/>
              </a:rPr>
              <a:t>入學招生作業流程</a:t>
            </a:r>
          </a:p>
        </p:txBody>
      </p:sp>
      <p:sp>
        <p:nvSpPr>
          <p:cNvPr id="74755" name="Rectangle 3"/>
          <p:cNvSpPr>
            <a:spLocks noGrp="1" noChangeArrowheads="1"/>
          </p:cNvSpPr>
          <p:nvPr>
            <p:ph idx="1"/>
          </p:nvPr>
        </p:nvSpPr>
        <p:spPr>
          <a:xfrm>
            <a:off x="331788" y="1969700"/>
            <a:ext cx="8266370" cy="4199061"/>
          </a:xfrm>
        </p:spPr>
        <p:txBody>
          <a:bodyPr/>
          <a:lstStyle/>
          <a:p>
            <a:pPr marL="457200" indent="-457200" eaLnBrk="1" hangingPunct="1">
              <a:buFont typeface="+mj-lt"/>
              <a:buAutoNum type="arabicPeriod"/>
              <a:defRPr/>
            </a:pPr>
            <a:r>
              <a:rPr lang="zh-TW" altLang="en-US" sz="2100" dirty="0" smtClean="0">
                <a:latin typeface="+mn-ea"/>
                <a:cs typeface="Times New Roman" panose="02020603050405020304" pitchFamily="18" charset="0"/>
              </a:rPr>
              <a:t>本委員會依考生登記之就讀志願序進行統一分發</a:t>
            </a:r>
            <a:endParaRPr lang="en-US" altLang="zh-TW" sz="2100" dirty="0" smtClean="0">
              <a:latin typeface="+mn-ea"/>
              <a:cs typeface="Times New Roman" panose="02020603050405020304" pitchFamily="18" charset="0"/>
            </a:endParaRPr>
          </a:p>
          <a:p>
            <a:pPr marL="457200" indent="-457200" eaLnBrk="1" hangingPunct="1">
              <a:buFont typeface="+mj-lt"/>
              <a:buAutoNum type="arabicPeriod"/>
              <a:defRPr/>
            </a:pPr>
            <a:r>
              <a:rPr lang="zh-TW" altLang="en-US" sz="2100" dirty="0" smtClean="0">
                <a:latin typeface="+mn-ea"/>
                <a:cs typeface="Times New Roman" panose="02020603050405020304" pitchFamily="18" charset="0"/>
              </a:rPr>
              <a:t>正</a:t>
            </a:r>
            <a:r>
              <a:rPr lang="zh-TW" altLang="en-US" sz="2100" dirty="0">
                <a:latin typeface="+mn-ea"/>
                <a:cs typeface="Times New Roman" panose="02020603050405020304" pitchFamily="18" charset="0"/>
              </a:rPr>
              <a:t>取校系</a:t>
            </a:r>
            <a:r>
              <a:rPr lang="zh-TW" altLang="en-US" sz="2100" dirty="0" smtClean="0">
                <a:latin typeface="+mn-ea"/>
                <a:cs typeface="Times New Roman" panose="02020603050405020304" pitchFamily="18" charset="0"/>
              </a:rPr>
              <a:t>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、學程志願序於備取校系</a:t>
            </a:r>
            <a:r>
              <a:rPr lang="zh-TW" altLang="en-US" sz="2100" dirty="0" smtClean="0">
                <a:latin typeface="+mn-ea"/>
                <a:cs typeface="Times New Roman" panose="02020603050405020304" pitchFamily="18" charset="0"/>
              </a:rPr>
              <a:t>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、學程之前，則取其正取校系</a:t>
            </a:r>
            <a:r>
              <a:rPr lang="zh-TW" altLang="en-US" sz="2100" dirty="0" smtClean="0">
                <a:latin typeface="+mn-ea"/>
                <a:cs typeface="Times New Roman" panose="02020603050405020304" pitchFamily="18" charset="0"/>
              </a:rPr>
              <a:t>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a:latin typeface="+mn-ea"/>
                <a:cs typeface="Times New Roman" panose="02020603050405020304" pitchFamily="18" charset="0"/>
              </a:rPr>
              <a:t>)</a:t>
            </a:r>
            <a:r>
              <a:rPr lang="zh-TW" altLang="en-US" sz="2100" dirty="0">
                <a:latin typeface="+mn-ea"/>
                <a:cs typeface="Times New Roman" panose="02020603050405020304" pitchFamily="18" charset="0"/>
              </a:rPr>
              <a:t>、學程最優先志願</a:t>
            </a:r>
            <a:r>
              <a:rPr lang="zh-TW" altLang="en-US" sz="2100" dirty="0" smtClean="0">
                <a:latin typeface="+mn-ea"/>
                <a:cs typeface="Times New Roman" panose="02020603050405020304" pitchFamily="18" charset="0"/>
              </a:rPr>
              <a:t>分發</a:t>
            </a:r>
            <a:endParaRPr lang="en-US" altLang="zh-TW" sz="2100" dirty="0" smtClean="0">
              <a:latin typeface="+mn-ea"/>
              <a:cs typeface="Times New Roman" panose="02020603050405020304" pitchFamily="18" charset="0"/>
            </a:endParaRPr>
          </a:p>
          <a:p>
            <a:pPr marL="457200" indent="-457200" eaLnBrk="1" hangingPunct="1">
              <a:buFont typeface="+mj-lt"/>
              <a:buAutoNum type="arabicPeriod"/>
              <a:defRPr/>
            </a:pPr>
            <a:r>
              <a:rPr lang="zh-TW" altLang="en-US" sz="2100" dirty="0" smtClean="0">
                <a:latin typeface="+mn-ea"/>
                <a:cs typeface="Times New Roman" panose="02020603050405020304" pitchFamily="18" charset="0"/>
              </a:rPr>
              <a:t>備取校系科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、學程志願序於正取校系科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、學程之前者，當該備取校系科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、學程之正取生分發後尚有缺額時，即進行遞補分發；該校系科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、學程分發人數達招生名額，則不予分發至該校系科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a:t>
            </a:r>
            <a:endParaRPr lang="en-US" altLang="zh-TW" sz="2100" dirty="0" smtClean="0">
              <a:latin typeface="+mn-ea"/>
              <a:cs typeface="Times New Roman" panose="02020603050405020304" pitchFamily="18" charset="0"/>
            </a:endParaRPr>
          </a:p>
          <a:p>
            <a:pPr marL="457200" indent="-457200" eaLnBrk="1" hangingPunct="1">
              <a:buFont typeface="+mj-lt"/>
              <a:buAutoNum type="arabicPeriod"/>
              <a:defRPr/>
            </a:pPr>
            <a:r>
              <a:rPr lang="zh-TW" altLang="en-US" sz="2100" dirty="0" smtClean="0">
                <a:latin typeface="+mn-ea"/>
                <a:cs typeface="Times New Roman" panose="02020603050405020304" pitchFamily="18" charset="0"/>
              </a:rPr>
              <a:t>遇備取名次相同致分發結果超過原招生名額時，則一併以增額方式分發至該校系科</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組</a:t>
            </a:r>
            <a:r>
              <a:rPr lang="en-US" altLang="zh-TW" sz="2100" dirty="0" smtClean="0">
                <a:latin typeface="+mn-ea"/>
                <a:cs typeface="Times New Roman" panose="02020603050405020304" pitchFamily="18" charset="0"/>
              </a:rPr>
              <a:t>)</a:t>
            </a:r>
            <a:r>
              <a:rPr lang="zh-TW" altLang="en-US" sz="2100" dirty="0" smtClean="0">
                <a:latin typeface="+mn-ea"/>
                <a:cs typeface="Times New Roman" panose="02020603050405020304" pitchFamily="18" charset="0"/>
              </a:rPr>
              <a:t>、學程</a:t>
            </a:r>
            <a:endParaRPr lang="en-US" altLang="zh-TW" sz="2100" dirty="0" smtClean="0">
              <a:latin typeface="+mn-ea"/>
              <a:cs typeface="Times New Roman" panose="02020603050405020304" pitchFamily="18" charset="0"/>
            </a:endParaRPr>
          </a:p>
          <a:p>
            <a:pPr marL="457200" indent="-457200" eaLnBrk="1" hangingPunct="1">
              <a:buFont typeface="+mj-lt"/>
              <a:buAutoNum type="arabicPeriod"/>
              <a:defRPr/>
            </a:pPr>
            <a:r>
              <a:rPr lang="zh-TW" altLang="en-US" sz="2100" b="1" dirty="0" smtClean="0">
                <a:latin typeface="+mn-ea"/>
                <a:cs typeface="Times New Roman" panose="02020603050405020304" pitchFamily="18" charset="0"/>
              </a:rPr>
              <a:t>經志願序統一分發之錄取生即取得分發後之該校系科</a:t>
            </a:r>
            <a:r>
              <a:rPr lang="en-US" altLang="zh-TW" sz="2100" b="1" dirty="0" smtClean="0">
                <a:latin typeface="+mn-ea"/>
                <a:cs typeface="Times New Roman" panose="02020603050405020304" pitchFamily="18" charset="0"/>
              </a:rPr>
              <a:t>(</a:t>
            </a:r>
            <a:r>
              <a:rPr lang="zh-TW" altLang="en-US" sz="2100" b="1" dirty="0" smtClean="0">
                <a:latin typeface="+mn-ea"/>
                <a:cs typeface="Times New Roman" panose="02020603050405020304" pitchFamily="18" charset="0"/>
              </a:rPr>
              <a:t>組</a:t>
            </a:r>
            <a:r>
              <a:rPr lang="en-US" altLang="zh-TW" sz="2100" b="1" dirty="0" smtClean="0">
                <a:latin typeface="+mn-ea"/>
                <a:cs typeface="Times New Roman" panose="02020603050405020304" pitchFamily="18" charset="0"/>
              </a:rPr>
              <a:t>)</a:t>
            </a:r>
            <a:r>
              <a:rPr lang="zh-TW" altLang="en-US" sz="2100" b="1" dirty="0" smtClean="0">
                <a:latin typeface="+mn-ea"/>
                <a:cs typeface="Times New Roman" panose="02020603050405020304" pitchFamily="18" charset="0"/>
              </a:rPr>
              <a:t>、學程之入學資格</a:t>
            </a:r>
            <a:endParaRPr lang="en-US" altLang="zh-TW" sz="2100" b="1" dirty="0" smtClean="0">
              <a:latin typeface="+mn-ea"/>
              <a:cs typeface="Times New Roman" panose="02020603050405020304" pitchFamily="18" charset="0"/>
            </a:endParaRPr>
          </a:p>
          <a:p>
            <a:pPr marL="457200" indent="-457200" eaLnBrk="1" hangingPunct="1">
              <a:buFont typeface="+mj-lt"/>
              <a:buAutoNum type="arabicPeriod"/>
              <a:defRPr/>
            </a:pPr>
            <a:r>
              <a:rPr lang="en-US" altLang="zh-TW" sz="2000" dirty="0" smtClean="0">
                <a:solidFill>
                  <a:srgbClr val="FF0000"/>
                </a:solidFill>
                <a:latin typeface="+mn-ea"/>
                <a:cs typeface="Times New Roman" panose="02020603050405020304" pitchFamily="18" charset="0"/>
              </a:rPr>
              <a:t>107.7.4 10:00</a:t>
            </a:r>
            <a:r>
              <a:rPr lang="zh-TW" altLang="en-US" sz="2000" dirty="0">
                <a:solidFill>
                  <a:srgbClr val="FF0000"/>
                </a:solidFill>
                <a:latin typeface="+mn-ea"/>
                <a:cs typeface="Times New Roman" panose="02020603050405020304" pitchFamily="18" charset="0"/>
              </a:rPr>
              <a:t>起</a:t>
            </a:r>
            <a:r>
              <a:rPr lang="zh-TW" altLang="zh-TW" sz="2000" dirty="0">
                <a:latin typeface="+mn-ea"/>
                <a:cs typeface="Times New Roman" panose="02020603050405020304" pitchFamily="18" charset="0"/>
              </a:rPr>
              <a:t>本</a:t>
            </a:r>
            <a:r>
              <a:rPr lang="zh-TW" altLang="en-US" sz="2000" dirty="0">
                <a:latin typeface="+mn-ea"/>
                <a:cs typeface="Times New Roman" panose="02020603050405020304" pitchFamily="18" charset="0"/>
              </a:rPr>
              <a:t>委員</a:t>
            </a:r>
            <a:r>
              <a:rPr lang="zh-TW" altLang="zh-TW" sz="2000" dirty="0">
                <a:latin typeface="+mn-ea"/>
                <a:cs typeface="Times New Roman" panose="02020603050405020304" pitchFamily="18" charset="0"/>
              </a:rPr>
              <a:t>會網站提供考生</a:t>
            </a:r>
            <a:r>
              <a:rPr lang="zh-TW" altLang="en-US" sz="2000" dirty="0">
                <a:latin typeface="+mn-ea"/>
                <a:cs typeface="Times New Roman" panose="02020603050405020304" pitchFamily="18" charset="0"/>
              </a:rPr>
              <a:t>及</a:t>
            </a:r>
            <a:r>
              <a:rPr lang="zh-TW" altLang="zh-TW" sz="2000" dirty="0">
                <a:latin typeface="+mn-ea"/>
                <a:cs typeface="Times New Roman" panose="02020603050405020304" pitchFamily="18" charset="0"/>
              </a:rPr>
              <a:t>高中職</a:t>
            </a:r>
            <a:r>
              <a:rPr lang="zh-TW" altLang="en-US" sz="2000" dirty="0">
                <a:latin typeface="+mn-ea"/>
                <a:cs typeface="Times New Roman" panose="02020603050405020304" pitchFamily="18" charset="0"/>
              </a:rPr>
              <a:t>學校</a:t>
            </a:r>
            <a:r>
              <a:rPr lang="zh-TW" altLang="en-US" sz="2000" dirty="0" smtClean="0">
                <a:latin typeface="+mn-ea"/>
                <a:cs typeface="Times New Roman" panose="02020603050405020304" pitchFamily="18" charset="0"/>
              </a:rPr>
              <a:t>查詢分發結果</a:t>
            </a:r>
            <a:endParaRPr lang="en-US" altLang="zh-TW" sz="2100" b="1" dirty="0" smtClean="0">
              <a:latin typeface="+mn-ea"/>
              <a:cs typeface="Times New Roman" panose="02020603050405020304" pitchFamily="18" charset="0"/>
            </a:endParaRPr>
          </a:p>
        </p:txBody>
      </p:sp>
      <p:sp>
        <p:nvSpPr>
          <p:cNvPr id="2970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7DF417EE-BD58-4ED4-80F5-65FE60B9F93E}" type="slidenum">
              <a:rPr lang="en-US" altLang="zh-TW" sz="1400" smtClean="0">
                <a:latin typeface="+mn-ea"/>
                <a:ea typeface="+mn-ea"/>
              </a:rPr>
              <a:pPr>
                <a:spcBef>
                  <a:spcPct val="0"/>
                </a:spcBef>
                <a:buFontTx/>
                <a:buNone/>
              </a:pPr>
              <a:t>87</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1" name="圓角矩形 20"/>
          <p:cNvSpPr/>
          <p:nvPr/>
        </p:nvSpPr>
        <p:spPr>
          <a:xfrm>
            <a:off x="86592" y="1336345"/>
            <a:ext cx="5807870" cy="51077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defRPr/>
            </a:pPr>
            <a:r>
              <a:rPr lang="zh-TW" altLang="en-US" sz="2400" kern="0" dirty="0">
                <a:solidFill>
                  <a:schemeClr val="tx1"/>
                </a:solidFill>
                <a:latin typeface="+mn-ea"/>
                <a:cs typeface="華康中黑體" pitchFamily="49" charset="-120"/>
              </a:rPr>
              <a:t>就讀志願序統一分發</a:t>
            </a:r>
            <a:r>
              <a:rPr lang="zh-TW" altLang="en-US" sz="2400" kern="0" dirty="0" smtClean="0">
                <a:solidFill>
                  <a:schemeClr val="tx1"/>
                </a:solidFill>
                <a:latin typeface="+mn-ea"/>
                <a:cs typeface="華康中黑體" pitchFamily="49" charset="-120"/>
              </a:rPr>
              <a:t>原則及</a:t>
            </a:r>
            <a:r>
              <a:rPr lang="zh-TW" altLang="en-US" sz="2400" kern="0" dirty="0">
                <a:latin typeface="+mn-ea"/>
                <a:cs typeface="華康中黑體" pitchFamily="49" charset="-120"/>
              </a:rPr>
              <a:t>分發結果公告</a:t>
            </a:r>
            <a:endParaRPr lang="zh-TW" altLang="en-US" sz="2400" kern="0" dirty="0">
              <a:solidFill>
                <a:schemeClr val="tx1"/>
              </a:solidFill>
              <a:latin typeface="+mn-ea"/>
              <a:cs typeface="華康中黑體" pitchFamily="49" charset="-120"/>
            </a:endParaRPr>
          </a:p>
        </p:txBody>
      </p:sp>
      <p:grpSp>
        <p:nvGrpSpPr>
          <p:cNvPr id="20" name="群組 19"/>
          <p:cNvGrpSpPr/>
          <p:nvPr/>
        </p:nvGrpSpPr>
        <p:grpSpPr>
          <a:xfrm>
            <a:off x="5988125" y="214313"/>
            <a:ext cx="3084438" cy="1432422"/>
            <a:chOff x="5988125" y="214313"/>
            <a:chExt cx="3084438" cy="1432422"/>
          </a:xfrm>
        </p:grpSpPr>
        <p:grpSp>
          <p:nvGrpSpPr>
            <p:cNvPr id="22" name="群組 7"/>
            <p:cNvGrpSpPr>
              <a:grpSpLocks/>
            </p:cNvGrpSpPr>
            <p:nvPr/>
          </p:nvGrpSpPr>
          <p:grpSpPr bwMode="auto">
            <a:xfrm>
              <a:off x="6462713" y="214313"/>
              <a:ext cx="2609850" cy="1431925"/>
              <a:chOff x="6690632" y="1068877"/>
              <a:chExt cx="2609942" cy="1217115"/>
            </a:xfrm>
          </p:grpSpPr>
          <p:cxnSp>
            <p:nvCxnSpPr>
              <p:cNvPr id="25" name="直線單箭頭接點 8"/>
              <p:cNvCxnSpPr>
                <a:cxnSpLocks noChangeShapeType="1"/>
                <a:endCxn id="35"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6" name="圓角矩形 25"/>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27" name="圓角矩形 26"/>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28" name="圓角矩形 27"/>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29" name="圓角矩形 28"/>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30" name="圓角矩形 29"/>
              <p:cNvSpPr/>
              <p:nvPr/>
            </p:nvSpPr>
            <p:spPr bwMode="auto">
              <a:xfrm>
                <a:off x="8500446" y="1068877"/>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mn-ea"/>
                  </a:rPr>
                  <a:t>志願序分發放榜</a:t>
                </a:r>
              </a:p>
            </p:txBody>
          </p:sp>
          <p:cxnSp>
            <p:nvCxnSpPr>
              <p:cNvPr id="31" name="直線單箭頭接點 14"/>
              <p:cNvCxnSpPr>
                <a:cxnSpLocks noChangeShapeType="1"/>
                <a:stCxn id="26" idx="3"/>
                <a:endCxn id="27"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5"/>
              <p:cNvCxnSpPr>
                <a:cxnSpLocks noChangeShapeType="1"/>
                <a:stCxn id="27" idx="3"/>
                <a:endCxn id="28"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3" name="直線單箭頭接點 16"/>
              <p:cNvCxnSpPr>
                <a:cxnSpLocks noChangeShapeType="1"/>
                <a:stCxn id="28" idx="3"/>
                <a:endCxn id="29"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4" name="直線單箭頭接點 17"/>
              <p:cNvCxnSpPr>
                <a:cxnSpLocks noChangeShapeType="1"/>
                <a:stCxn id="29" idx="3"/>
                <a:endCxn id="30"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5" name="圓角矩形 34"/>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報到</a:t>
                </a:r>
              </a:p>
            </p:txBody>
          </p:sp>
        </p:grpSp>
        <p:sp>
          <p:nvSpPr>
            <p:cNvPr id="23" name="圓角矩形 22"/>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24"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74365854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582612"/>
          </a:xfrm>
        </p:spPr>
        <p:txBody>
          <a:bodyPr/>
          <a:lstStyle/>
          <a:p>
            <a:pPr eaLnBrk="1" hangingPunct="1"/>
            <a:r>
              <a:rPr lang="zh-TW" altLang="en-US" sz="3200" smtClean="0">
                <a:solidFill>
                  <a:schemeClr val="tx1"/>
                </a:solidFill>
                <a:latin typeface="+mn-ea"/>
                <a:ea typeface="+mn-ea"/>
              </a:rPr>
              <a:t>技優</a:t>
            </a:r>
            <a:r>
              <a:rPr lang="zh-TW" altLang="en-US" sz="4400" smtClean="0">
                <a:solidFill>
                  <a:srgbClr val="002060"/>
                </a:solidFill>
                <a:latin typeface="+mn-ea"/>
                <a:ea typeface="+mn-ea"/>
              </a:rPr>
              <a:t>甄審</a:t>
            </a:r>
            <a:r>
              <a:rPr lang="zh-TW" altLang="en-US" sz="3200" smtClean="0">
                <a:solidFill>
                  <a:schemeClr val="tx1"/>
                </a:solidFill>
                <a:latin typeface="+mn-ea"/>
                <a:ea typeface="+mn-ea"/>
              </a:rPr>
              <a:t>入學招生作業流程</a:t>
            </a:r>
          </a:p>
        </p:txBody>
      </p:sp>
      <p:sp>
        <p:nvSpPr>
          <p:cNvPr id="74755" name="Rectangle 3"/>
          <p:cNvSpPr>
            <a:spLocks noGrp="1" noChangeArrowheads="1"/>
          </p:cNvSpPr>
          <p:nvPr>
            <p:ph idx="1"/>
          </p:nvPr>
        </p:nvSpPr>
        <p:spPr>
          <a:xfrm>
            <a:off x="254000" y="1843026"/>
            <a:ext cx="8710487" cy="4610310"/>
          </a:xfrm>
        </p:spPr>
        <p:txBody>
          <a:bodyPr/>
          <a:lstStyle/>
          <a:p>
            <a:pPr marL="457200" indent="-457200" eaLnBrk="1" hangingPunct="1">
              <a:buFont typeface="+mj-lt"/>
              <a:buAutoNum type="arabicPeriod"/>
              <a:defRPr/>
            </a:pPr>
            <a:r>
              <a:rPr lang="zh-TW" altLang="en-US" sz="2100" dirty="0">
                <a:latin typeface="+mn-ea"/>
                <a:cs typeface="Times New Roman" panose="02020603050405020304" pitchFamily="18" charset="0"/>
              </a:rPr>
              <a:t>獲分發之錄取生應依分發之錄取學校規定時間及方式（不得為電話方式），攜帶「學歷（力）證件」、「身分證」、「獲獎證明」或「技術士證」等正本資料辦理報到，上述證件如有不實或不符合簡章規定者，取消其錄取及入學</a:t>
            </a:r>
            <a:r>
              <a:rPr lang="zh-TW" altLang="en-US" sz="2100" dirty="0" smtClean="0">
                <a:latin typeface="+mn-ea"/>
                <a:cs typeface="Times New Roman" panose="02020603050405020304" pitchFamily="18" charset="0"/>
              </a:rPr>
              <a:t>資格</a:t>
            </a:r>
            <a:endParaRPr lang="en-US" altLang="zh-TW" sz="2100" dirty="0" smtClean="0">
              <a:latin typeface="+mn-ea"/>
              <a:cs typeface="Times New Roman" panose="02020603050405020304" pitchFamily="18" charset="0"/>
            </a:endParaRPr>
          </a:p>
          <a:p>
            <a:pPr marL="457200" indent="-457200" eaLnBrk="1" hangingPunct="1">
              <a:buFont typeface="+mj-lt"/>
              <a:buAutoNum type="arabicPeriod"/>
              <a:defRPr/>
            </a:pPr>
            <a:r>
              <a:rPr lang="zh-TW" altLang="en-US" sz="2100" dirty="0">
                <a:solidFill>
                  <a:srgbClr val="0000CC"/>
                </a:solidFill>
                <a:latin typeface="+mn-ea"/>
                <a:cs typeface="Times New Roman" panose="02020603050405020304" pitchFamily="18" charset="0"/>
              </a:rPr>
              <a:t>獲分發之錄取生如同時獲得本學年度四技二專甄選入學錄取資格，</a:t>
            </a:r>
            <a:r>
              <a:rPr lang="zh-TW" altLang="en-US" sz="2100" b="1" dirty="0">
                <a:solidFill>
                  <a:srgbClr val="FF0000"/>
                </a:solidFill>
                <a:latin typeface="+mn-ea"/>
                <a:cs typeface="Times New Roman" panose="02020603050405020304" pitchFamily="18" charset="0"/>
              </a:rPr>
              <a:t>僅能擇一辦理報到</a:t>
            </a:r>
            <a:r>
              <a:rPr lang="zh-TW" altLang="en-US" sz="2100" dirty="0">
                <a:solidFill>
                  <a:srgbClr val="0000CC"/>
                </a:solidFill>
                <a:latin typeface="+mn-ea"/>
                <a:cs typeface="Times New Roman" panose="02020603050405020304" pitchFamily="18" charset="0"/>
              </a:rPr>
              <a:t>，違者取消本甄審入學錄取及入學</a:t>
            </a:r>
            <a:r>
              <a:rPr lang="zh-TW" altLang="en-US" sz="2100" dirty="0" smtClean="0">
                <a:solidFill>
                  <a:srgbClr val="0000CC"/>
                </a:solidFill>
                <a:latin typeface="+mn-ea"/>
                <a:cs typeface="Times New Roman" panose="02020603050405020304" pitchFamily="18" charset="0"/>
              </a:rPr>
              <a:t>資格</a:t>
            </a:r>
            <a:endParaRPr lang="en-US" altLang="zh-TW" sz="2100" dirty="0" smtClean="0">
              <a:solidFill>
                <a:srgbClr val="0000CC"/>
              </a:solidFill>
              <a:latin typeface="+mn-ea"/>
              <a:cs typeface="Times New Roman" panose="02020603050405020304" pitchFamily="18" charset="0"/>
            </a:endParaRPr>
          </a:p>
        </p:txBody>
      </p:sp>
      <p:sp>
        <p:nvSpPr>
          <p:cNvPr id="2970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7DF417EE-BD58-4ED4-80F5-65FE60B9F93E}" type="slidenum">
              <a:rPr lang="en-US" altLang="zh-TW" sz="1400" smtClean="0">
                <a:latin typeface="+mn-ea"/>
                <a:ea typeface="+mn-ea"/>
              </a:rPr>
              <a:pPr>
                <a:spcBef>
                  <a:spcPct val="0"/>
                </a:spcBef>
                <a:buFontTx/>
                <a:buNone/>
              </a:pPr>
              <a:t>88</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1" name="圓角矩形 20"/>
          <p:cNvSpPr/>
          <p:nvPr/>
        </p:nvSpPr>
        <p:spPr>
          <a:xfrm>
            <a:off x="237331" y="1136734"/>
            <a:ext cx="1821112"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defRPr/>
            </a:pPr>
            <a:r>
              <a:rPr lang="zh-TW" altLang="en-US" sz="2800" kern="0" dirty="0" smtClean="0">
                <a:solidFill>
                  <a:schemeClr val="tx1"/>
                </a:solidFill>
                <a:latin typeface="+mn-ea"/>
                <a:cs typeface="華康中黑體" pitchFamily="49" charset="-120"/>
              </a:rPr>
              <a:t>報到</a:t>
            </a:r>
            <a:endParaRPr lang="zh-TW" altLang="en-US" sz="2800" kern="0" dirty="0">
              <a:solidFill>
                <a:schemeClr val="tx1"/>
              </a:solidFill>
              <a:latin typeface="+mn-ea"/>
              <a:cs typeface="華康中黑體" pitchFamily="49" charset="-120"/>
            </a:endParaRPr>
          </a:p>
        </p:txBody>
      </p:sp>
      <p:grpSp>
        <p:nvGrpSpPr>
          <p:cNvPr id="20" name="群組 19"/>
          <p:cNvGrpSpPr/>
          <p:nvPr/>
        </p:nvGrpSpPr>
        <p:grpSpPr>
          <a:xfrm>
            <a:off x="5988125" y="214313"/>
            <a:ext cx="3084438" cy="1432422"/>
            <a:chOff x="5988125" y="214313"/>
            <a:chExt cx="3084438" cy="1432422"/>
          </a:xfrm>
        </p:grpSpPr>
        <p:grpSp>
          <p:nvGrpSpPr>
            <p:cNvPr id="22" name="群組 7"/>
            <p:cNvGrpSpPr>
              <a:grpSpLocks/>
            </p:cNvGrpSpPr>
            <p:nvPr/>
          </p:nvGrpSpPr>
          <p:grpSpPr bwMode="auto">
            <a:xfrm>
              <a:off x="6462713" y="214313"/>
              <a:ext cx="2609850" cy="1431925"/>
              <a:chOff x="6690632" y="1068877"/>
              <a:chExt cx="2609942" cy="1217115"/>
            </a:xfrm>
          </p:grpSpPr>
          <p:cxnSp>
            <p:nvCxnSpPr>
              <p:cNvPr id="25" name="直線單箭頭接點 8"/>
              <p:cNvCxnSpPr>
                <a:cxnSpLocks noChangeShapeType="1"/>
                <a:endCxn id="35"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6" name="圓角矩形 25"/>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資格審查</a:t>
                </a:r>
              </a:p>
              <a:p>
                <a:pPr algn="dist">
                  <a:defRPr/>
                </a:pPr>
                <a:r>
                  <a:rPr lang="zh-TW" altLang="en-US" sz="1400" dirty="0">
                    <a:solidFill>
                      <a:schemeClr val="tx1"/>
                    </a:solidFill>
                    <a:latin typeface="+mn-ea"/>
                  </a:rPr>
                  <a:t>繳交報名費及</a:t>
                </a:r>
                <a:endParaRPr lang="en-US" altLang="zh-TW" sz="1400" dirty="0">
                  <a:solidFill>
                    <a:schemeClr val="tx1"/>
                  </a:solidFill>
                  <a:latin typeface="+mn-ea"/>
                </a:endParaRPr>
              </a:p>
            </p:txBody>
          </p:sp>
          <p:sp>
            <p:nvSpPr>
              <p:cNvPr id="27" name="圓角矩形 26"/>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網路報名</a:t>
                </a:r>
              </a:p>
            </p:txBody>
          </p:sp>
          <p:sp>
            <p:nvSpPr>
              <p:cNvPr id="28" name="圓角矩形 27"/>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指定項目甄審</a:t>
                </a:r>
              </a:p>
            </p:txBody>
          </p:sp>
          <p:sp>
            <p:nvSpPr>
              <p:cNvPr id="29" name="圓角矩形 28"/>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登記就讀志願序</a:t>
                </a:r>
              </a:p>
            </p:txBody>
          </p:sp>
          <p:sp>
            <p:nvSpPr>
              <p:cNvPr id="30" name="圓角矩形 29"/>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志願序分發放榜</a:t>
                </a:r>
              </a:p>
            </p:txBody>
          </p:sp>
          <p:cxnSp>
            <p:nvCxnSpPr>
              <p:cNvPr id="31" name="直線單箭頭接點 14"/>
              <p:cNvCxnSpPr>
                <a:cxnSpLocks noChangeShapeType="1"/>
                <a:stCxn id="26" idx="3"/>
                <a:endCxn id="27"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5"/>
              <p:cNvCxnSpPr>
                <a:cxnSpLocks noChangeShapeType="1"/>
                <a:stCxn id="27" idx="3"/>
                <a:endCxn id="28"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3" name="直線單箭頭接點 16"/>
              <p:cNvCxnSpPr>
                <a:cxnSpLocks noChangeShapeType="1"/>
                <a:stCxn id="28" idx="3"/>
                <a:endCxn id="29"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4" name="直線單箭頭接點 17"/>
              <p:cNvCxnSpPr>
                <a:cxnSpLocks noChangeShapeType="1"/>
                <a:stCxn id="29" idx="3"/>
                <a:endCxn id="30"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5" name="圓角矩形 34"/>
              <p:cNvSpPr/>
              <p:nvPr/>
            </p:nvSpPr>
            <p:spPr bwMode="auto">
              <a:xfrm>
                <a:off x="8943373" y="1068877"/>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報到</a:t>
                </a:r>
              </a:p>
            </p:txBody>
          </p:sp>
        </p:grpSp>
        <p:sp>
          <p:nvSpPr>
            <p:cNvPr id="23" name="圓角矩形 22"/>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smtClean="0">
                  <a:solidFill>
                    <a:schemeClr val="tx1"/>
                  </a:solidFill>
                  <a:latin typeface="+mn-ea"/>
                </a:rPr>
                <a:t>繳費身分審查</a:t>
              </a:r>
              <a:endParaRPr lang="zh-TW" altLang="en-US" sz="1400" dirty="0">
                <a:solidFill>
                  <a:schemeClr val="tx1"/>
                </a:solidFill>
                <a:latin typeface="+mn-ea"/>
              </a:endParaRPr>
            </a:p>
          </p:txBody>
        </p:sp>
        <p:cxnSp>
          <p:nvCxnSpPr>
            <p:cNvPr id="24"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55073086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50875" y="311150"/>
            <a:ext cx="7450138" cy="539750"/>
          </a:xfrm>
          <a:prstGeom prst="rect">
            <a:avLst/>
          </a:prstGeom>
          <a:noFill/>
          <a:ln w="9525">
            <a:noFill/>
            <a:miter lim="800000"/>
            <a:headEnd/>
            <a:tailEnd/>
          </a:ln>
        </p:spPr>
        <p:txBody>
          <a:bodyPr lIns="0" rIns="0" bIns="0" anchor="b"/>
          <a:lstStyle/>
          <a:p>
            <a:pPr>
              <a:defRPr/>
            </a:pPr>
            <a:r>
              <a:rPr lang="zh-TW" altLang="en-US" sz="3600" dirty="0">
                <a:latin typeface="+mn-ea"/>
                <a:ea typeface="+mn-ea"/>
                <a:cs typeface="+mj-cs"/>
              </a:rPr>
              <a:t>技</a:t>
            </a:r>
            <a:r>
              <a:rPr lang="zh-TW" altLang="en-US" sz="3600" dirty="0" smtClean="0">
                <a:latin typeface="+mn-ea"/>
                <a:ea typeface="+mn-ea"/>
                <a:cs typeface="+mj-cs"/>
              </a:rPr>
              <a:t>優甄審入學</a:t>
            </a:r>
            <a:r>
              <a:rPr lang="zh-TW" altLang="en-US" sz="3600" dirty="0">
                <a:latin typeface="+mn-ea"/>
                <a:ea typeface="+mn-ea"/>
                <a:cs typeface="+mj-cs"/>
              </a:rPr>
              <a:t>系統練習版</a:t>
            </a:r>
          </a:p>
        </p:txBody>
      </p:sp>
      <p:sp>
        <p:nvSpPr>
          <p:cNvPr id="6" name="Rectangle 3"/>
          <p:cNvSpPr txBox="1">
            <a:spLocks noChangeArrowheads="1"/>
          </p:cNvSpPr>
          <p:nvPr/>
        </p:nvSpPr>
        <p:spPr bwMode="auto">
          <a:xfrm>
            <a:off x="195263" y="1119188"/>
            <a:ext cx="3224212" cy="165576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FontTx/>
              <a:buBlip>
                <a:blip r:embed="rId3"/>
              </a:buBlip>
              <a:defRPr/>
            </a:pPr>
            <a:r>
              <a:rPr lang="zh-TW" altLang="en-US" sz="2200" dirty="0">
                <a:latin typeface="+mn-ea"/>
              </a:rPr>
              <a:t>系統練習</a:t>
            </a:r>
            <a:r>
              <a:rPr lang="zh-TW" altLang="en-US" sz="2200" dirty="0" smtClean="0">
                <a:latin typeface="+mn-ea"/>
              </a:rPr>
              <a:t>版開放時間</a:t>
            </a:r>
            <a:endParaRPr lang="en-US" altLang="zh-TW" sz="2200" dirty="0" smtClean="0">
              <a:latin typeface="+mn-ea"/>
            </a:endParaRPr>
          </a:p>
          <a:p>
            <a:pPr marL="0" indent="0" algn="just" eaLnBrk="1" hangingPunct="1">
              <a:lnSpc>
                <a:spcPct val="110000"/>
              </a:lnSpc>
              <a:spcBef>
                <a:spcPts val="0"/>
              </a:spcBef>
              <a:buClr>
                <a:schemeClr val="tx1"/>
              </a:buClr>
              <a:buFontTx/>
              <a:buNone/>
              <a:defRPr/>
            </a:pPr>
            <a:r>
              <a:rPr lang="en-US" altLang="zh-TW" sz="2200" dirty="0" smtClean="0">
                <a:latin typeface="+mn-ea"/>
                <a:cs typeface="Times New Roman" panose="02020603050405020304" pitchFamily="18" charset="0"/>
              </a:rPr>
              <a:t>107.3.27 10:00</a:t>
            </a:r>
            <a:r>
              <a:rPr lang="zh-TW" altLang="en-US" sz="2200" dirty="0" smtClean="0">
                <a:latin typeface="+mn-ea"/>
                <a:cs typeface="Times New Roman" panose="02020603050405020304" pitchFamily="18" charset="0"/>
              </a:rPr>
              <a:t>起</a:t>
            </a:r>
            <a:r>
              <a:rPr lang="zh-TW" altLang="en-US" sz="2200" dirty="0">
                <a:latin typeface="+mn-ea"/>
                <a:cs typeface="Times New Roman" panose="02020603050405020304" pitchFamily="18" charset="0"/>
              </a:rPr>
              <a:t>至</a:t>
            </a:r>
            <a:endParaRPr lang="en-US" altLang="zh-TW" sz="2200" dirty="0" smtClean="0">
              <a:latin typeface="+mn-ea"/>
              <a:cs typeface="Times New Roman" panose="02020603050405020304" pitchFamily="18" charset="0"/>
            </a:endParaRPr>
          </a:p>
          <a:p>
            <a:pPr marL="0" indent="0" algn="just" eaLnBrk="1" hangingPunct="1">
              <a:lnSpc>
                <a:spcPct val="110000"/>
              </a:lnSpc>
              <a:spcBef>
                <a:spcPts val="0"/>
              </a:spcBef>
              <a:buClr>
                <a:schemeClr val="tx1"/>
              </a:buClr>
              <a:buFontTx/>
              <a:buNone/>
              <a:defRPr/>
            </a:pPr>
            <a:r>
              <a:rPr lang="en-US" altLang="zh-TW" sz="2200" dirty="0" smtClean="0">
                <a:latin typeface="+mn-ea"/>
                <a:cs typeface="Times New Roman" panose="02020603050405020304" pitchFamily="18" charset="0"/>
              </a:rPr>
              <a:t>107.4.17 17:00</a:t>
            </a:r>
            <a:r>
              <a:rPr lang="zh-TW" altLang="en-US" sz="2200" dirty="0" smtClean="0">
                <a:latin typeface="+mn-ea"/>
                <a:cs typeface="Times New Roman" panose="02020603050405020304" pitchFamily="18" charset="0"/>
              </a:rPr>
              <a:t>止</a:t>
            </a:r>
            <a:endParaRPr lang="zh-TW" altLang="en-US" sz="2200" dirty="0">
              <a:latin typeface="+mn-ea"/>
              <a:cs typeface="Times New Roman" panose="02020603050405020304" pitchFamily="18" charset="0"/>
            </a:endParaRPr>
          </a:p>
        </p:txBody>
      </p:sp>
      <p:sp>
        <p:nvSpPr>
          <p:cNvPr id="41988" name="投影片編號版面配置區 6"/>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A9FD3D73-232D-4CA9-8693-05AB0502C3A2}" type="slidenum">
              <a:rPr lang="zh-TW" altLang="en-US" sz="1400" smtClean="0">
                <a:latin typeface="+mn-ea"/>
                <a:ea typeface="+mn-ea"/>
              </a:rPr>
              <a:pPr>
                <a:spcBef>
                  <a:spcPct val="0"/>
                </a:spcBef>
                <a:buFontTx/>
                <a:buNone/>
              </a:pPr>
              <a:t>89</a:t>
            </a:fld>
            <a:endParaRPr lang="en-US" altLang="zh-TW" sz="1400" smtClean="0">
              <a:latin typeface="+mn-ea"/>
              <a:ea typeface="+mn-ea"/>
            </a:endParaRPr>
          </a:p>
        </p:txBody>
      </p:sp>
      <p:sp>
        <p:nvSpPr>
          <p:cNvPr id="9" name="橢圓 8"/>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向右箭號 9"/>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pic>
        <p:nvPicPr>
          <p:cNvPr id="5" name="圖片 4"/>
          <p:cNvPicPr>
            <a:picLocks noChangeAspect="1"/>
          </p:cNvPicPr>
          <p:nvPr/>
        </p:nvPicPr>
        <p:blipFill>
          <a:blip r:embed="rId4" cstate="print"/>
          <a:stretch>
            <a:fillRect/>
          </a:stretch>
        </p:blipFill>
        <p:spPr>
          <a:xfrm>
            <a:off x="3472391" y="1174275"/>
            <a:ext cx="5246067" cy="5273824"/>
          </a:xfrm>
          <a:prstGeom prst="rect">
            <a:avLst/>
          </a:prstGeom>
        </p:spPr>
      </p:pic>
      <p:sp>
        <p:nvSpPr>
          <p:cNvPr id="8" name="向右箭號 7"/>
          <p:cNvSpPr/>
          <p:nvPr/>
        </p:nvSpPr>
        <p:spPr>
          <a:xfrm>
            <a:off x="1331640" y="4725144"/>
            <a:ext cx="2395537" cy="100806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n-ea"/>
              </a:rPr>
              <a:t>技</a:t>
            </a:r>
            <a:r>
              <a:rPr lang="zh-TW" altLang="en-US" dirty="0" smtClean="0">
                <a:solidFill>
                  <a:schemeClr val="tx1"/>
                </a:solidFill>
                <a:latin typeface="+mn-ea"/>
              </a:rPr>
              <a:t>優甄審作業系統</a:t>
            </a:r>
            <a:endParaRPr lang="zh-TW" altLang="en-US" dirty="0">
              <a:solidFill>
                <a:schemeClr val="tx1"/>
              </a:solidFill>
              <a:latin typeface="+mn-ea"/>
            </a:endParaRPr>
          </a:p>
        </p:txBody>
      </p:sp>
    </p:spTree>
    <p:extLst>
      <p:ext uri="{BB962C8B-B14F-4D97-AF65-F5344CB8AC3E}">
        <p14:creationId xmlns:p14="http://schemas.microsoft.com/office/powerpoint/2010/main" xmlns="" val="3968947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kern="1200" dirty="0">
                <a:solidFill>
                  <a:schemeClr val="tx1"/>
                </a:solidFill>
                <a:latin typeface="華康超明體" panose="02020C09000000000000" pitchFamily="49" charset="-120"/>
                <a:ea typeface="華康超明體" panose="02020C09000000000000" pitchFamily="49" charset="-120"/>
              </a:rPr>
              <a:t>一</a:t>
            </a:r>
            <a:r>
              <a:rPr lang="zh-TW" altLang="en-US" sz="3200" kern="1200" dirty="0" smtClean="0">
                <a:solidFill>
                  <a:schemeClr val="tx1"/>
                </a:solidFill>
                <a:latin typeface="華康超明體" panose="02020C09000000000000" pitchFamily="49" charset="-120"/>
                <a:ea typeface="華康超明體" panose="02020C09000000000000" pitchFamily="49" charset="-120"/>
              </a:rPr>
              <a:t>、特殊</a:t>
            </a:r>
            <a:r>
              <a:rPr lang="zh-TW" altLang="en-US" sz="3200" kern="1200" dirty="0">
                <a:solidFill>
                  <a:schemeClr val="tx1"/>
                </a:solidFill>
                <a:latin typeface="華康超明體" panose="02020C09000000000000" pitchFamily="49" charset="-120"/>
                <a:ea typeface="華康超明體" panose="02020C09000000000000" pitchFamily="49" charset="-120"/>
              </a:rPr>
              <a:t>選</a:t>
            </a:r>
            <a:r>
              <a:rPr lang="zh-TW" altLang="en-US" sz="3200" kern="1200" dirty="0" smtClean="0">
                <a:solidFill>
                  <a:schemeClr val="tx1"/>
                </a:solidFill>
                <a:latin typeface="華康超明體" panose="02020C09000000000000" pitchFamily="49" charset="-120"/>
                <a:ea typeface="華康超明體" panose="02020C09000000000000" pitchFamily="49" charset="-120"/>
              </a:rPr>
              <a:t>才</a:t>
            </a:r>
            <a:r>
              <a:rPr lang="en-US" altLang="zh-TW" b="1" kern="1200" dirty="0">
                <a:solidFill>
                  <a:srgbClr val="7030A0"/>
                </a:solidFill>
                <a:latin typeface="+mn-ea"/>
                <a:ea typeface="+mn-ea"/>
              </a:rPr>
              <a:t>-</a:t>
            </a:r>
            <a:r>
              <a:rPr lang="zh-TW" altLang="en-US" b="1" kern="1200" dirty="0">
                <a:solidFill>
                  <a:srgbClr val="7030A0"/>
                </a:solidFill>
                <a:latin typeface="+mn-ea"/>
                <a:ea typeface="+mn-ea"/>
              </a:rPr>
              <a:t>辦理期程</a:t>
            </a:r>
          </a:p>
        </p:txBody>
      </p:sp>
      <p:sp>
        <p:nvSpPr>
          <p:cNvPr id="4" name="投影片編號版面配置區 3"/>
          <p:cNvSpPr>
            <a:spLocks noGrp="1"/>
          </p:cNvSpPr>
          <p:nvPr>
            <p:ph type="sldNum" sz="quarter" idx="12"/>
          </p:nvPr>
        </p:nvSpPr>
        <p:spPr>
          <a:xfrm>
            <a:off x="6660232" y="6442671"/>
            <a:ext cx="2133600" cy="298697"/>
          </a:xfrm>
        </p:spPr>
        <p:txBody>
          <a:bodyPr/>
          <a:lstStyle/>
          <a:p>
            <a:pPr>
              <a:defRPr/>
            </a:pPr>
            <a:fld id="{52B5522C-A27E-428C-8770-BD9512493397}" type="slidenum">
              <a:rPr lang="zh-TW" altLang="en-US" smtClean="0"/>
              <a:pPr>
                <a:defRPr/>
              </a:pPr>
              <a:t>9</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xmlns="" val="338631034"/>
              </p:ext>
            </p:extLst>
          </p:nvPr>
        </p:nvGraphicFramePr>
        <p:xfrm>
          <a:off x="323528" y="1196752"/>
          <a:ext cx="8568952" cy="4968553"/>
        </p:xfrm>
        <a:graphic>
          <a:graphicData uri="http://schemas.openxmlformats.org/drawingml/2006/table">
            <a:tbl>
              <a:tblPr firstRow="1">
                <a:tableStyleId>{5C22544A-7EE6-4342-B048-85BDC9FD1C3A}</a:tableStyleId>
              </a:tblPr>
              <a:tblGrid>
                <a:gridCol w="3816424"/>
                <a:gridCol w="4752528"/>
              </a:tblGrid>
              <a:tr h="427499">
                <a:tc>
                  <a:txBody>
                    <a:bodyPr/>
                    <a:lstStyle/>
                    <a:p>
                      <a:pPr algn="ctr">
                        <a:lnSpc>
                          <a:spcPct val="100000"/>
                        </a:lnSpc>
                        <a:spcAft>
                          <a:spcPts val="0"/>
                        </a:spcAft>
                      </a:pPr>
                      <a:r>
                        <a:rPr lang="zh-TW" sz="1800" kern="0" dirty="0">
                          <a:effectLst/>
                          <a:latin typeface="+mn-ea"/>
                          <a:ea typeface="+mn-ea"/>
                        </a:rPr>
                        <a:t>日期</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c>
                  <a:txBody>
                    <a:bodyPr/>
                    <a:lstStyle/>
                    <a:p>
                      <a:pPr algn="ctr">
                        <a:lnSpc>
                          <a:spcPct val="100000"/>
                        </a:lnSpc>
                        <a:spcAft>
                          <a:spcPts val="0"/>
                        </a:spcAft>
                      </a:pPr>
                      <a:r>
                        <a:rPr lang="zh-TW" sz="1800" kern="0" dirty="0">
                          <a:effectLst/>
                          <a:latin typeface="+mn-ea"/>
                          <a:ea typeface="+mn-ea"/>
                        </a:rPr>
                        <a:t>項目</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75000"/>
                      </a:schemeClr>
                    </a:solidFill>
                  </a:tcPr>
                </a:tc>
              </a:tr>
              <a:tr h="302986">
                <a:tc>
                  <a:txBody>
                    <a:bodyPr/>
                    <a:lstStyle/>
                    <a:p>
                      <a:pPr>
                        <a:lnSpc>
                          <a:spcPct val="100000"/>
                        </a:lnSpc>
                        <a:spcAft>
                          <a:spcPts val="0"/>
                        </a:spcAft>
                      </a:pPr>
                      <a:r>
                        <a:rPr lang="en-US" sz="1800" kern="0" dirty="0">
                          <a:effectLst/>
                          <a:latin typeface="+mn-ea"/>
                          <a:ea typeface="+mn-ea"/>
                        </a:rPr>
                        <a:t>106.12.13</a:t>
                      </a:r>
                      <a:r>
                        <a:rPr lang="en-US" sz="1800" kern="0" dirty="0" smtClean="0">
                          <a:effectLst/>
                          <a:latin typeface="+mn-ea"/>
                          <a:ea typeface="+mn-ea"/>
                        </a:rPr>
                        <a:t>(</a:t>
                      </a:r>
                      <a:r>
                        <a:rPr lang="zh-TW" sz="1800" kern="0" dirty="0" smtClean="0">
                          <a:effectLst/>
                          <a:latin typeface="+mn-ea"/>
                          <a:ea typeface="+mn-ea"/>
                        </a:rPr>
                        <a:t>三</a:t>
                      </a:r>
                      <a:r>
                        <a:rPr lang="en-US" sz="1800" kern="0" dirty="0">
                          <a:effectLst/>
                          <a:latin typeface="+mn-ea"/>
                          <a:ea typeface="+mn-ea"/>
                        </a:rPr>
                        <a:t>)</a:t>
                      </a:r>
                      <a:r>
                        <a:rPr lang="zh-TW" sz="1800" kern="0" dirty="0">
                          <a:effectLst/>
                          <a:latin typeface="+mn-ea"/>
                          <a:ea typeface="+mn-ea"/>
                        </a:rPr>
                        <a:t>起</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簡章網路下載</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605972">
                <a:tc>
                  <a:txBody>
                    <a:bodyPr/>
                    <a:lstStyle/>
                    <a:p>
                      <a:pPr>
                        <a:lnSpc>
                          <a:spcPct val="100000"/>
                        </a:lnSpc>
                        <a:spcAft>
                          <a:spcPts val="0"/>
                        </a:spcAft>
                      </a:pPr>
                      <a:r>
                        <a:rPr lang="en-US" sz="1800" kern="0" dirty="0">
                          <a:effectLst/>
                          <a:latin typeface="+mn-ea"/>
                          <a:ea typeface="+mn-ea"/>
                        </a:rPr>
                        <a:t>107.1.8</a:t>
                      </a:r>
                      <a:r>
                        <a:rPr lang="en-US" sz="1800" kern="0" dirty="0" smtClean="0">
                          <a:effectLst/>
                          <a:latin typeface="+mn-ea"/>
                          <a:ea typeface="+mn-ea"/>
                        </a:rPr>
                        <a:t>(</a:t>
                      </a:r>
                      <a:r>
                        <a:rPr lang="zh-TW" sz="1800" kern="0" dirty="0" smtClean="0">
                          <a:effectLst/>
                          <a:latin typeface="+mn-ea"/>
                          <a:ea typeface="+mn-ea"/>
                        </a:rPr>
                        <a:t>一</a:t>
                      </a:r>
                      <a:r>
                        <a:rPr lang="en-US" sz="1800" kern="0" dirty="0">
                          <a:effectLst/>
                          <a:latin typeface="+mn-ea"/>
                          <a:ea typeface="+mn-ea"/>
                        </a:rPr>
                        <a:t>)10</a:t>
                      </a:r>
                      <a:r>
                        <a:rPr lang="zh-TW" sz="1800" kern="0" dirty="0">
                          <a:effectLst/>
                          <a:latin typeface="+mn-ea"/>
                          <a:ea typeface="+mn-ea"/>
                        </a:rPr>
                        <a:t>：</a:t>
                      </a:r>
                      <a:r>
                        <a:rPr lang="en-US" sz="1800" kern="0" dirty="0" smtClean="0">
                          <a:effectLst/>
                          <a:latin typeface="+mn-ea"/>
                          <a:ea typeface="+mn-ea"/>
                        </a:rPr>
                        <a:t>00</a:t>
                      </a:r>
                      <a:r>
                        <a:rPr lang="zh-TW" sz="1800" kern="0" dirty="0" smtClean="0">
                          <a:effectLst/>
                          <a:latin typeface="+mn-ea"/>
                          <a:ea typeface="+mn-ea"/>
                        </a:rPr>
                        <a:t>起</a:t>
                      </a:r>
                      <a:endParaRPr lang="zh-TW" sz="1800" kern="100" dirty="0">
                        <a:effectLst/>
                        <a:latin typeface="+mn-ea"/>
                        <a:ea typeface="+mn-ea"/>
                      </a:endParaRPr>
                    </a:p>
                    <a:p>
                      <a:pPr>
                        <a:lnSpc>
                          <a:spcPct val="100000"/>
                        </a:lnSpc>
                        <a:spcAft>
                          <a:spcPts val="0"/>
                        </a:spcAft>
                      </a:pPr>
                      <a:r>
                        <a:rPr lang="en-US" sz="1800" kern="0" dirty="0">
                          <a:effectLst/>
                          <a:latin typeface="+mn-ea"/>
                          <a:ea typeface="+mn-ea"/>
                        </a:rPr>
                        <a:t>107.1.11</a:t>
                      </a:r>
                      <a:r>
                        <a:rPr lang="en-US" sz="1800" kern="0" dirty="0" smtClean="0">
                          <a:effectLst/>
                          <a:latin typeface="+mn-ea"/>
                          <a:ea typeface="+mn-ea"/>
                        </a:rPr>
                        <a:t>(</a:t>
                      </a:r>
                      <a:r>
                        <a:rPr lang="zh-TW" sz="1800" kern="0" dirty="0" smtClean="0">
                          <a:effectLst/>
                          <a:latin typeface="+mn-ea"/>
                          <a:ea typeface="+mn-ea"/>
                        </a:rPr>
                        <a:t>四</a:t>
                      </a:r>
                      <a:r>
                        <a:rPr lang="en-US" sz="1800" kern="0" dirty="0">
                          <a:effectLst/>
                          <a:latin typeface="+mn-ea"/>
                          <a:ea typeface="+mn-ea"/>
                        </a:rPr>
                        <a:t>)24</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止</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85725" indent="-116205">
                        <a:lnSpc>
                          <a:spcPct val="100000"/>
                        </a:lnSpc>
                        <a:spcAft>
                          <a:spcPts val="0"/>
                        </a:spcAft>
                      </a:pPr>
                      <a:r>
                        <a:rPr lang="zh-TW" sz="1800" kern="100" dirty="0">
                          <a:effectLst/>
                          <a:latin typeface="+mn-ea"/>
                          <a:ea typeface="+mn-ea"/>
                        </a:rPr>
                        <a:t>報名及資格審查作業</a:t>
                      </a: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02986">
                <a:tc>
                  <a:txBody>
                    <a:bodyPr/>
                    <a:lstStyle/>
                    <a:p>
                      <a:pPr>
                        <a:lnSpc>
                          <a:spcPct val="100000"/>
                        </a:lnSpc>
                        <a:spcAft>
                          <a:spcPts val="0"/>
                        </a:spcAft>
                      </a:pPr>
                      <a:r>
                        <a:rPr lang="en-US" sz="1800" kern="0" dirty="0">
                          <a:effectLst/>
                          <a:latin typeface="+mn-ea"/>
                          <a:ea typeface="+mn-ea"/>
                        </a:rPr>
                        <a:t>107.1.17</a:t>
                      </a:r>
                      <a:r>
                        <a:rPr lang="en-US" sz="1800" kern="0" dirty="0" smtClean="0">
                          <a:effectLst/>
                          <a:latin typeface="+mn-ea"/>
                          <a:ea typeface="+mn-ea"/>
                        </a:rPr>
                        <a:t>(</a:t>
                      </a:r>
                      <a:r>
                        <a:rPr lang="zh-TW" sz="1800" kern="0" dirty="0" smtClean="0">
                          <a:effectLst/>
                          <a:latin typeface="+mn-ea"/>
                          <a:ea typeface="+mn-ea"/>
                        </a:rPr>
                        <a:t>三</a:t>
                      </a:r>
                      <a:r>
                        <a:rPr lang="en-US" sz="1800" kern="0" dirty="0">
                          <a:effectLst/>
                          <a:latin typeface="+mn-ea"/>
                          <a:ea typeface="+mn-ea"/>
                        </a:rPr>
                        <a:t>)10</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起</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資格審查結果查詢</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605972">
                <a:tc>
                  <a:txBody>
                    <a:bodyPr/>
                    <a:lstStyle/>
                    <a:p>
                      <a:pPr>
                        <a:lnSpc>
                          <a:spcPct val="100000"/>
                        </a:lnSpc>
                        <a:spcAft>
                          <a:spcPts val="0"/>
                        </a:spcAft>
                      </a:pPr>
                      <a:r>
                        <a:rPr lang="zh-TW" sz="1800" kern="0" dirty="0">
                          <a:effectLst/>
                          <a:latin typeface="+mn-ea"/>
                          <a:ea typeface="+mn-ea"/>
                        </a:rPr>
                        <a:t>各校</a:t>
                      </a:r>
                      <a:r>
                        <a:rPr lang="zh-TW" sz="1800" kern="0" dirty="0" smtClean="0">
                          <a:effectLst/>
                          <a:latin typeface="+mn-ea"/>
                          <a:ea typeface="+mn-ea"/>
                        </a:rPr>
                        <a:t>自訂【</a:t>
                      </a:r>
                      <a:r>
                        <a:rPr lang="zh-TW" sz="1800" kern="0" dirty="0">
                          <a:effectLst/>
                          <a:latin typeface="+mn-ea"/>
                          <a:ea typeface="+mn-ea"/>
                        </a:rPr>
                        <a:t>詳見招生學校甄審辦法】</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向各招生學校繳交指定項目甄審費暨網路上傳備審資料</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605972">
                <a:tc>
                  <a:txBody>
                    <a:bodyPr/>
                    <a:lstStyle/>
                    <a:p>
                      <a:pPr>
                        <a:lnSpc>
                          <a:spcPct val="100000"/>
                        </a:lnSpc>
                        <a:spcAft>
                          <a:spcPts val="0"/>
                        </a:spcAft>
                      </a:pPr>
                      <a:r>
                        <a:rPr lang="en-US" sz="1800" kern="0" dirty="0">
                          <a:effectLst/>
                          <a:latin typeface="+mn-ea"/>
                          <a:ea typeface="+mn-ea"/>
                        </a:rPr>
                        <a:t>107.1.18</a:t>
                      </a:r>
                      <a:r>
                        <a:rPr lang="en-US" sz="1800" kern="0" dirty="0" smtClean="0">
                          <a:effectLst/>
                          <a:latin typeface="+mn-ea"/>
                          <a:ea typeface="+mn-ea"/>
                        </a:rPr>
                        <a:t>(</a:t>
                      </a:r>
                      <a:r>
                        <a:rPr lang="zh-TW" sz="1800" kern="0" dirty="0" smtClean="0">
                          <a:effectLst/>
                          <a:latin typeface="+mn-ea"/>
                          <a:ea typeface="+mn-ea"/>
                        </a:rPr>
                        <a:t>四</a:t>
                      </a:r>
                      <a:r>
                        <a:rPr lang="en-US" sz="1800" kern="0" dirty="0">
                          <a:effectLst/>
                          <a:latin typeface="+mn-ea"/>
                          <a:ea typeface="+mn-ea"/>
                        </a:rPr>
                        <a:t>)</a:t>
                      </a:r>
                      <a:r>
                        <a:rPr lang="zh-TW" sz="1800" kern="0" dirty="0">
                          <a:effectLst/>
                          <a:latin typeface="+mn-ea"/>
                          <a:ea typeface="+mn-ea"/>
                        </a:rPr>
                        <a:t>起</a:t>
                      </a:r>
                      <a:endParaRPr lang="zh-TW" sz="1800" kern="100" dirty="0">
                        <a:effectLst/>
                        <a:latin typeface="+mn-ea"/>
                        <a:ea typeface="+mn-ea"/>
                      </a:endParaRPr>
                    </a:p>
                    <a:p>
                      <a:pPr>
                        <a:lnSpc>
                          <a:spcPct val="100000"/>
                        </a:lnSpc>
                        <a:spcAft>
                          <a:spcPts val="0"/>
                        </a:spcAft>
                      </a:pPr>
                      <a:r>
                        <a:rPr lang="en-US" sz="1800" kern="0" dirty="0">
                          <a:effectLst/>
                          <a:latin typeface="+mn-ea"/>
                          <a:ea typeface="+mn-ea"/>
                        </a:rPr>
                        <a:t>107.1.24</a:t>
                      </a:r>
                      <a:r>
                        <a:rPr lang="en-US" sz="1800" kern="0" dirty="0" smtClean="0">
                          <a:effectLst/>
                          <a:latin typeface="+mn-ea"/>
                          <a:ea typeface="+mn-ea"/>
                        </a:rPr>
                        <a:t>(</a:t>
                      </a:r>
                      <a:r>
                        <a:rPr lang="zh-TW" sz="1800" kern="0" dirty="0" smtClean="0">
                          <a:effectLst/>
                          <a:latin typeface="+mn-ea"/>
                          <a:ea typeface="+mn-ea"/>
                        </a:rPr>
                        <a:t>三</a:t>
                      </a:r>
                      <a:r>
                        <a:rPr lang="en-US" sz="1800" kern="0" dirty="0">
                          <a:effectLst/>
                          <a:latin typeface="+mn-ea"/>
                          <a:ea typeface="+mn-ea"/>
                        </a:rPr>
                        <a:t>)</a:t>
                      </a:r>
                      <a:r>
                        <a:rPr lang="zh-TW" sz="1800" kern="0" dirty="0">
                          <a:effectLst/>
                          <a:latin typeface="+mn-ea"/>
                          <a:ea typeface="+mn-ea"/>
                        </a:rPr>
                        <a:t>止</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各招生學校進行指定項目甄審</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02986">
                <a:tc>
                  <a:txBody>
                    <a:bodyPr/>
                    <a:lstStyle/>
                    <a:p>
                      <a:pPr>
                        <a:lnSpc>
                          <a:spcPct val="100000"/>
                        </a:lnSpc>
                        <a:spcAft>
                          <a:spcPts val="0"/>
                        </a:spcAft>
                      </a:pPr>
                      <a:r>
                        <a:rPr lang="en-US" sz="1800" kern="0" dirty="0">
                          <a:effectLst/>
                          <a:latin typeface="+mn-ea"/>
                          <a:ea typeface="+mn-ea"/>
                        </a:rPr>
                        <a:t>107.1.26</a:t>
                      </a:r>
                      <a:r>
                        <a:rPr lang="en-US" sz="1800" kern="0" dirty="0" smtClean="0">
                          <a:effectLst/>
                          <a:latin typeface="+mn-ea"/>
                          <a:ea typeface="+mn-ea"/>
                        </a:rPr>
                        <a:t>(</a:t>
                      </a:r>
                      <a:r>
                        <a:rPr lang="zh-TW" sz="1800" kern="0" dirty="0" smtClean="0">
                          <a:effectLst/>
                          <a:latin typeface="+mn-ea"/>
                          <a:ea typeface="+mn-ea"/>
                        </a:rPr>
                        <a:t>五</a:t>
                      </a:r>
                      <a:r>
                        <a:rPr lang="en-US" sz="1800" kern="0" dirty="0">
                          <a:effectLst/>
                          <a:latin typeface="+mn-ea"/>
                          <a:ea typeface="+mn-ea"/>
                        </a:rPr>
                        <a:t>)10</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前</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至本委員會網站查詢甄審總成績</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02986">
                <a:tc>
                  <a:txBody>
                    <a:bodyPr/>
                    <a:lstStyle/>
                    <a:p>
                      <a:pPr>
                        <a:lnSpc>
                          <a:spcPct val="100000"/>
                        </a:lnSpc>
                        <a:spcAft>
                          <a:spcPts val="0"/>
                        </a:spcAft>
                      </a:pPr>
                      <a:r>
                        <a:rPr lang="en-US" sz="1800" kern="0" dirty="0">
                          <a:effectLst/>
                          <a:latin typeface="+mn-ea"/>
                          <a:ea typeface="+mn-ea"/>
                        </a:rPr>
                        <a:t>107.1.29</a:t>
                      </a:r>
                      <a:r>
                        <a:rPr lang="en-US" sz="1800" kern="0" dirty="0" smtClean="0">
                          <a:effectLst/>
                          <a:latin typeface="+mn-ea"/>
                          <a:ea typeface="+mn-ea"/>
                        </a:rPr>
                        <a:t>(</a:t>
                      </a:r>
                      <a:r>
                        <a:rPr lang="zh-TW" sz="1800" kern="0" dirty="0" smtClean="0">
                          <a:effectLst/>
                          <a:latin typeface="+mn-ea"/>
                          <a:ea typeface="+mn-ea"/>
                        </a:rPr>
                        <a:t>一</a:t>
                      </a:r>
                      <a:r>
                        <a:rPr lang="en-US" sz="1800" kern="0" dirty="0">
                          <a:effectLst/>
                          <a:latin typeface="+mn-ea"/>
                          <a:ea typeface="+mn-ea"/>
                        </a:rPr>
                        <a:t>)10</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起</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各招生學校網站公告甄審結果</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605972">
                <a:tc>
                  <a:txBody>
                    <a:bodyPr/>
                    <a:lstStyle/>
                    <a:p>
                      <a:pPr>
                        <a:lnSpc>
                          <a:spcPct val="100000"/>
                        </a:lnSpc>
                        <a:spcAft>
                          <a:spcPts val="0"/>
                        </a:spcAft>
                      </a:pPr>
                      <a:r>
                        <a:rPr lang="en-US" sz="1800" kern="0" dirty="0">
                          <a:effectLst/>
                          <a:latin typeface="+mn-ea"/>
                          <a:ea typeface="+mn-ea"/>
                        </a:rPr>
                        <a:t>107.1.30</a:t>
                      </a:r>
                      <a:r>
                        <a:rPr lang="en-US" sz="1800" kern="0" dirty="0" smtClean="0">
                          <a:effectLst/>
                          <a:latin typeface="+mn-ea"/>
                          <a:ea typeface="+mn-ea"/>
                        </a:rPr>
                        <a:t>(</a:t>
                      </a:r>
                      <a:r>
                        <a:rPr lang="zh-TW" sz="1800" kern="0" dirty="0" smtClean="0">
                          <a:effectLst/>
                          <a:latin typeface="+mn-ea"/>
                          <a:ea typeface="+mn-ea"/>
                        </a:rPr>
                        <a:t>二</a:t>
                      </a:r>
                      <a:r>
                        <a:rPr lang="en-US" sz="1800" kern="0" dirty="0">
                          <a:effectLst/>
                          <a:latin typeface="+mn-ea"/>
                          <a:ea typeface="+mn-ea"/>
                        </a:rPr>
                        <a:t>)10</a:t>
                      </a:r>
                      <a:r>
                        <a:rPr lang="zh-TW" sz="1800" kern="0" dirty="0">
                          <a:effectLst/>
                          <a:latin typeface="+mn-ea"/>
                          <a:ea typeface="+mn-ea"/>
                        </a:rPr>
                        <a:t>：</a:t>
                      </a:r>
                      <a:r>
                        <a:rPr lang="en-US" sz="1800" kern="0" dirty="0" smtClean="0">
                          <a:effectLst/>
                          <a:latin typeface="+mn-ea"/>
                          <a:ea typeface="+mn-ea"/>
                        </a:rPr>
                        <a:t>00</a:t>
                      </a:r>
                      <a:r>
                        <a:rPr lang="zh-TW" altLang="en-US" sz="1800" kern="0" dirty="0" smtClean="0">
                          <a:effectLst/>
                          <a:latin typeface="+mn-ea"/>
                          <a:ea typeface="+mn-ea"/>
                        </a:rPr>
                        <a:t>起</a:t>
                      </a:r>
                      <a:endParaRPr lang="en-US" altLang="zh-TW" sz="1800" kern="0" dirty="0" smtClean="0">
                        <a:effectLst/>
                        <a:latin typeface="+mn-ea"/>
                        <a:ea typeface="+mn-ea"/>
                      </a:endParaRPr>
                    </a:p>
                    <a:p>
                      <a:pPr>
                        <a:lnSpc>
                          <a:spcPct val="100000"/>
                        </a:lnSpc>
                        <a:spcAft>
                          <a:spcPts val="0"/>
                        </a:spcAft>
                      </a:pPr>
                      <a:r>
                        <a:rPr lang="en-US" sz="1800" kern="0" dirty="0" smtClean="0">
                          <a:effectLst/>
                          <a:latin typeface="+mn-ea"/>
                          <a:ea typeface="+mn-ea"/>
                        </a:rPr>
                        <a:t>107.2.1(</a:t>
                      </a:r>
                      <a:r>
                        <a:rPr lang="zh-TW" sz="1800" kern="0" dirty="0" smtClean="0">
                          <a:effectLst/>
                          <a:latin typeface="+mn-ea"/>
                          <a:ea typeface="+mn-ea"/>
                        </a:rPr>
                        <a:t>四</a:t>
                      </a:r>
                      <a:r>
                        <a:rPr lang="en-US" sz="1800" kern="0" dirty="0">
                          <a:effectLst/>
                          <a:latin typeface="+mn-ea"/>
                          <a:ea typeface="+mn-ea"/>
                        </a:rPr>
                        <a:t>)17</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止</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正取生、備取生至本委員會網站登記就讀志願序</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02986">
                <a:tc>
                  <a:txBody>
                    <a:bodyPr/>
                    <a:lstStyle/>
                    <a:p>
                      <a:pPr>
                        <a:lnSpc>
                          <a:spcPct val="100000"/>
                        </a:lnSpc>
                        <a:spcAft>
                          <a:spcPts val="0"/>
                        </a:spcAft>
                      </a:pPr>
                      <a:r>
                        <a:rPr lang="en-US" sz="1800" kern="0" dirty="0">
                          <a:effectLst/>
                          <a:latin typeface="+mn-ea"/>
                          <a:ea typeface="+mn-ea"/>
                        </a:rPr>
                        <a:t>107.2.6</a:t>
                      </a:r>
                      <a:r>
                        <a:rPr lang="en-US" sz="1800" kern="0" dirty="0" smtClean="0">
                          <a:effectLst/>
                          <a:latin typeface="+mn-ea"/>
                          <a:ea typeface="+mn-ea"/>
                        </a:rPr>
                        <a:t>(</a:t>
                      </a:r>
                      <a:r>
                        <a:rPr lang="zh-TW" sz="1800" kern="0" dirty="0" smtClean="0">
                          <a:effectLst/>
                          <a:latin typeface="+mn-ea"/>
                          <a:ea typeface="+mn-ea"/>
                        </a:rPr>
                        <a:t>二</a:t>
                      </a:r>
                      <a:r>
                        <a:rPr lang="en-US" sz="1800" kern="0" dirty="0">
                          <a:effectLst/>
                          <a:latin typeface="+mn-ea"/>
                          <a:ea typeface="+mn-ea"/>
                        </a:rPr>
                        <a:t>)10</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起</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就讀志願序統一分發放榜</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02986">
                <a:tc>
                  <a:txBody>
                    <a:bodyPr/>
                    <a:lstStyle/>
                    <a:p>
                      <a:pPr>
                        <a:lnSpc>
                          <a:spcPct val="100000"/>
                        </a:lnSpc>
                        <a:spcAft>
                          <a:spcPts val="0"/>
                        </a:spcAft>
                      </a:pPr>
                      <a:r>
                        <a:rPr lang="en-US" sz="1800" kern="0" dirty="0">
                          <a:effectLst/>
                          <a:latin typeface="+mn-ea"/>
                          <a:ea typeface="+mn-ea"/>
                        </a:rPr>
                        <a:t>107.2.12</a:t>
                      </a:r>
                      <a:r>
                        <a:rPr lang="en-US" sz="1800" kern="0" dirty="0" smtClean="0">
                          <a:effectLst/>
                          <a:latin typeface="+mn-ea"/>
                          <a:ea typeface="+mn-ea"/>
                        </a:rPr>
                        <a:t>(</a:t>
                      </a:r>
                      <a:r>
                        <a:rPr lang="zh-TW" sz="1800" kern="0" dirty="0" smtClean="0">
                          <a:effectLst/>
                          <a:latin typeface="+mn-ea"/>
                          <a:ea typeface="+mn-ea"/>
                        </a:rPr>
                        <a:t>一</a:t>
                      </a:r>
                      <a:r>
                        <a:rPr lang="en-US" sz="1800" kern="0" dirty="0">
                          <a:effectLst/>
                          <a:latin typeface="+mn-ea"/>
                          <a:ea typeface="+mn-ea"/>
                        </a:rPr>
                        <a:t>)12</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前</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報到截止或聲明放棄錄取資格</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299250">
                <a:tc>
                  <a:txBody>
                    <a:bodyPr/>
                    <a:lstStyle/>
                    <a:p>
                      <a:pPr>
                        <a:lnSpc>
                          <a:spcPct val="100000"/>
                        </a:lnSpc>
                        <a:spcAft>
                          <a:spcPts val="0"/>
                        </a:spcAft>
                      </a:pPr>
                      <a:r>
                        <a:rPr lang="en-US" sz="1800" kern="0" dirty="0">
                          <a:effectLst/>
                          <a:latin typeface="+mn-ea"/>
                          <a:ea typeface="+mn-ea"/>
                        </a:rPr>
                        <a:t>107.2.13</a:t>
                      </a:r>
                      <a:r>
                        <a:rPr lang="en-US" sz="1800" kern="0" dirty="0" smtClean="0">
                          <a:effectLst/>
                          <a:latin typeface="+mn-ea"/>
                          <a:ea typeface="+mn-ea"/>
                        </a:rPr>
                        <a:t>(</a:t>
                      </a:r>
                      <a:r>
                        <a:rPr lang="zh-TW" sz="1800" kern="0" dirty="0" smtClean="0">
                          <a:effectLst/>
                          <a:latin typeface="+mn-ea"/>
                          <a:ea typeface="+mn-ea"/>
                        </a:rPr>
                        <a:t>二</a:t>
                      </a:r>
                      <a:r>
                        <a:rPr lang="en-US" sz="1800" kern="0" dirty="0">
                          <a:effectLst/>
                          <a:latin typeface="+mn-ea"/>
                          <a:ea typeface="+mn-ea"/>
                        </a:rPr>
                        <a:t>)17</a:t>
                      </a:r>
                      <a:r>
                        <a:rPr lang="zh-TW" sz="1800" kern="0" dirty="0">
                          <a:effectLst/>
                          <a:latin typeface="+mn-ea"/>
                          <a:ea typeface="+mn-ea"/>
                        </a:rPr>
                        <a:t>：</a:t>
                      </a:r>
                      <a:r>
                        <a:rPr lang="en-US" sz="1800" kern="0" dirty="0">
                          <a:effectLst/>
                          <a:latin typeface="+mn-ea"/>
                          <a:ea typeface="+mn-ea"/>
                        </a:rPr>
                        <a:t>00</a:t>
                      </a:r>
                      <a:r>
                        <a:rPr lang="zh-TW" sz="1800" kern="0" dirty="0">
                          <a:effectLst/>
                          <a:latin typeface="+mn-ea"/>
                          <a:ea typeface="+mn-ea"/>
                        </a:rPr>
                        <a:t>前</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nSpc>
                          <a:spcPct val="100000"/>
                        </a:lnSpc>
                        <a:spcAft>
                          <a:spcPts val="0"/>
                        </a:spcAft>
                      </a:pPr>
                      <a:r>
                        <a:rPr lang="zh-TW" sz="1800" kern="0" dirty="0">
                          <a:effectLst/>
                          <a:latin typeface="+mn-ea"/>
                          <a:ea typeface="+mn-ea"/>
                        </a:rPr>
                        <a:t>各校向本委員會函告錄取生報到及未報到名單</a:t>
                      </a:r>
                      <a:endParaRPr lang="zh-TW" sz="1800" kern="100" dirty="0">
                        <a:effectLst/>
                        <a:latin typeface="+mn-ea"/>
                        <a:ea typeface="+mn-ea"/>
                      </a:endParaRPr>
                    </a:p>
                  </a:txBody>
                  <a:tcPr marL="41290" marR="412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448398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99"/>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graphicFrame>
        <p:nvGraphicFramePr>
          <p:cNvPr id="49185" name="Group 33"/>
          <p:cNvGraphicFramePr>
            <a:graphicFrameLocks noGrp="1"/>
          </p:cNvGraphicFramePr>
          <p:nvPr>
            <p:ph sz="half" idx="1"/>
            <p:extLst/>
          </p:nvPr>
        </p:nvGraphicFramePr>
        <p:xfrm>
          <a:off x="259123" y="1111253"/>
          <a:ext cx="8734425" cy="5327936"/>
        </p:xfrm>
        <a:graphic>
          <a:graphicData uri="http://schemas.openxmlformats.org/drawingml/2006/table">
            <a:tbl>
              <a:tblPr/>
              <a:tblGrid>
                <a:gridCol w="3024014"/>
                <a:gridCol w="5710411"/>
              </a:tblGrid>
              <a:tr h="2623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mn-ea"/>
                          <a:ea typeface="+mn-ea"/>
                          <a:cs typeface="Times New Roman" panose="02020603050405020304" pitchFamily="18" charset="0"/>
                        </a:rPr>
                        <a:t>重要日程</a:t>
                      </a: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kern="1200" cap="none" normalizeH="0" baseline="0" dirty="0" smtClean="0">
                          <a:ln>
                            <a:noFill/>
                          </a:ln>
                          <a:solidFill>
                            <a:schemeClr val="tx1"/>
                          </a:solidFill>
                          <a:effectLst/>
                          <a:latin typeface="+mn-ea"/>
                          <a:ea typeface="+mn-ea"/>
                          <a:cs typeface="Times New Roman" panose="02020603050405020304" pitchFamily="18" charset="0"/>
                        </a:rPr>
                        <a:t>辦理事項</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249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106.12.13(</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三</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起</a:t>
                      </a: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簡章免費網路下載</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85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107.1.8(</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一</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起</a:t>
                      </a:r>
                      <a:endPar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107.1.11(</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四</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)17:00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止</a:t>
                      </a:r>
                      <a:endPar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endParaRP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網路報名</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1.</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由考生個別報名</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2.</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至本委員會網站輸入報名資料並完成資格</a:t>
                      </a:r>
                      <a:endPar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endParaRP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審查資料寄送</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(107.1.11</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前郵戳為憑</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a:t>
                      </a:r>
                      <a:endPar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endParaRP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9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107.1.17(</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三</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起</a:t>
                      </a: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公告資格審查結果及成績排名</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41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107.1.17(</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三</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起</a:t>
                      </a:r>
                      <a:endPar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107.1.19(</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五</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)24:00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止</a:t>
                      </a:r>
                      <a:endPar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endParaRP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繳交報名費</a:t>
                      </a:r>
                      <a:r>
                        <a:rPr kumimoji="1" lang="en-US" altLang="zh-TW" sz="2200" b="0" i="0" u="none" strike="noStrike" cap="none" normalizeH="0" baseline="0" dirty="0" smtClean="0">
                          <a:ln>
                            <a:noFill/>
                          </a:ln>
                          <a:solidFill>
                            <a:schemeClr val="tx1"/>
                          </a:solidFill>
                          <a:effectLst/>
                          <a:latin typeface="+mn-ea"/>
                          <a:ea typeface="+mn-ea"/>
                          <a:cs typeface="Times New Roman" panose="02020603050405020304" pitchFamily="18" charset="0"/>
                        </a:rPr>
                        <a:t>(</a:t>
                      </a:r>
                      <a:r>
                        <a:rPr kumimoji="1" lang="zh-TW"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符合資格考生繳交報名費</a:t>
                      </a:r>
                      <a:r>
                        <a:rPr kumimoji="1" lang="en-US" altLang="zh-TW" sz="2200" b="0" i="0" u="none" strike="noStrike" cap="none" normalizeH="0" baseline="0" dirty="0" smtClean="0">
                          <a:ln>
                            <a:noFill/>
                          </a:ln>
                          <a:solidFill>
                            <a:schemeClr val="tx1"/>
                          </a:solidFill>
                          <a:effectLst/>
                          <a:latin typeface="+mn-ea"/>
                          <a:ea typeface="+mn-ea"/>
                          <a:cs typeface="Times New Roman" panose="02020603050405020304" pitchFamily="18" charset="0"/>
                        </a:rPr>
                        <a:t>)</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49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107.1.22(</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一</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起</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107.1.24(</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三</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)17:00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止</a:t>
                      </a:r>
                      <a:endPar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endParaRP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網路登記志願</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至多</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50</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個志願</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22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107.1.30(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二</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)10:00</a:t>
                      </a: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分發放榜</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a:t>
                      </a: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本委員會網站公告並提供查詢</a:t>
                      </a:r>
                      <a:r>
                        <a:rPr kumimoji="1" lang="en-US" altLang="zh-TW" sz="2200" b="0" i="0" u="none" strike="noStrike" cap="none" normalizeH="0" baseline="0" dirty="0" smtClean="0">
                          <a:ln>
                            <a:noFill/>
                          </a:ln>
                          <a:solidFill>
                            <a:srgbClr val="000000"/>
                          </a:solidFill>
                          <a:effectLst/>
                          <a:latin typeface="+mn-ea"/>
                          <a:ea typeface="+mn-ea"/>
                          <a:cs typeface="Times New Roman" panose="02020603050405020304" pitchFamily="18" charset="0"/>
                        </a:rPr>
                        <a:t>)</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9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107.2.6(</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二</a:t>
                      </a:r>
                      <a:r>
                        <a:rPr kumimoji="0" lang="en-US" altLang="zh-TW"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)17:00</a:t>
                      </a:r>
                      <a:r>
                        <a:rPr kumimoji="0" lang="zh-TW" altLang="en-US" sz="2200" b="0" i="0" u="none" strike="noStrike" kern="1200" cap="none" normalizeH="0" baseline="0" dirty="0" smtClean="0">
                          <a:ln>
                            <a:noFill/>
                          </a:ln>
                          <a:solidFill>
                            <a:schemeClr val="tx1"/>
                          </a:solidFill>
                          <a:effectLst/>
                          <a:latin typeface="+mn-ea"/>
                          <a:ea typeface="+mn-ea"/>
                          <a:cs typeface="Times New Roman" panose="02020603050405020304" pitchFamily="18" charset="0"/>
                        </a:rPr>
                        <a:t>前</a:t>
                      </a:r>
                    </a:p>
                  </a:txBody>
                  <a:tcPr marL="91437" marR="91437"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200" b="0" i="0" u="none" strike="noStrike" cap="none" normalizeH="0" baseline="0" dirty="0" smtClean="0">
                          <a:ln>
                            <a:noFill/>
                          </a:ln>
                          <a:solidFill>
                            <a:srgbClr val="000000"/>
                          </a:solidFill>
                          <a:effectLst/>
                          <a:latin typeface="+mn-ea"/>
                          <a:ea typeface="+mn-ea"/>
                          <a:cs typeface="Times New Roman" panose="02020603050405020304" pitchFamily="18" charset="0"/>
                        </a:rPr>
                        <a:t>報到或聲明放棄錄取截止</a:t>
                      </a:r>
                    </a:p>
                  </a:txBody>
                  <a:tcPr marL="91437" marR="91437"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2800" name="投影片編號版面配置區 3"/>
          <p:cNvSpPr>
            <a:spLocks noGrp="1"/>
          </p:cNvSpPr>
          <p:nvPr>
            <p:ph type="sldNum" sz="quarter" idx="12"/>
          </p:nvPr>
        </p:nvSpPr>
        <p:spPr>
          <a:xfrm>
            <a:off x="6859948" y="6619875"/>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51866233-A85D-4983-B2A0-9A068E30CE90}" type="slidenum">
              <a:rPr lang="en-US" altLang="zh-TW" sz="1400" smtClean="0">
                <a:latin typeface="+mn-ea"/>
                <a:ea typeface="+mn-ea"/>
              </a:rPr>
              <a:pPr>
                <a:spcBef>
                  <a:spcPct val="0"/>
                </a:spcBef>
                <a:buFontTx/>
                <a:buNone/>
              </a:pPr>
              <a:t>90</a:t>
            </a:fld>
            <a:endParaRPr lang="en-US" altLang="zh-TW" sz="1400" dirty="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xmlns="" val="425552846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sp>
        <p:nvSpPr>
          <p:cNvPr id="34819" name="Rectangle 3"/>
          <p:cNvSpPr>
            <a:spLocks noGrp="1" noChangeArrowheads="1"/>
          </p:cNvSpPr>
          <p:nvPr>
            <p:ph idx="1"/>
          </p:nvPr>
        </p:nvSpPr>
        <p:spPr>
          <a:xfrm>
            <a:off x="251520" y="2138362"/>
            <a:ext cx="8607425" cy="4081463"/>
          </a:xfrm>
        </p:spPr>
        <p:txBody>
          <a:bodyPr/>
          <a:lstStyle/>
          <a:p>
            <a:pPr marL="358775" lvl="1" indent="-358775" eaLnBrk="1" hangingPunct="1">
              <a:lnSpc>
                <a:spcPct val="90000"/>
              </a:lnSpc>
              <a:spcBef>
                <a:spcPts val="600"/>
              </a:spcBef>
              <a:buBlip>
                <a:blip r:embed="rId3"/>
              </a:buBlip>
            </a:pPr>
            <a:r>
              <a:rPr lang="zh-TW" altLang="en-US" sz="2400" dirty="0">
                <a:latin typeface="+mn-ea"/>
              </a:rPr>
              <a:t>一律採網路報名</a:t>
            </a:r>
          </a:p>
          <a:p>
            <a:pPr marL="358775" indent="-358775" eaLnBrk="1" hangingPunct="1">
              <a:lnSpc>
                <a:spcPct val="90000"/>
              </a:lnSpc>
              <a:spcBef>
                <a:spcPts val="600"/>
              </a:spcBef>
              <a:buFontTx/>
              <a:buBlip>
                <a:blip r:embed="rId3"/>
              </a:buBlip>
            </a:pPr>
            <a:r>
              <a:rPr lang="zh-TW" altLang="en-US" sz="2400" dirty="0" smtClean="0">
                <a:latin typeface="+mn-ea"/>
              </a:rPr>
              <a:t>符合資格考生，除可選擇「不限類別」報名外，其他招生類別至多選擇</a:t>
            </a:r>
            <a:r>
              <a:rPr lang="en-US" altLang="zh-TW" sz="2400" dirty="0" smtClean="0">
                <a:latin typeface="+mn-ea"/>
              </a:rPr>
              <a:t>1</a:t>
            </a:r>
            <a:r>
              <a:rPr lang="zh-TW" altLang="en-US" sz="2400" dirty="0" smtClean="0">
                <a:latin typeface="+mn-ea"/>
              </a:rPr>
              <a:t>個招生類別報名</a:t>
            </a:r>
            <a:r>
              <a:rPr lang="en-US" altLang="zh-TW" sz="2400" dirty="0" smtClean="0">
                <a:latin typeface="+mn-ea"/>
              </a:rPr>
              <a:t>(</a:t>
            </a:r>
            <a:r>
              <a:rPr lang="zh-TW" altLang="en-US" sz="2400" dirty="0" smtClean="0">
                <a:latin typeface="+mn-ea"/>
              </a:rPr>
              <a:t>各競賽職種類對應可報名之招生類別，請參閱簡章對照表</a:t>
            </a:r>
            <a:r>
              <a:rPr lang="en-US" altLang="zh-TW" sz="2400" dirty="0" smtClean="0">
                <a:latin typeface="+mn-ea"/>
              </a:rPr>
              <a:t>)</a:t>
            </a:r>
            <a:endParaRPr lang="zh-TW" altLang="en-US" sz="2400" dirty="0" smtClean="0">
              <a:latin typeface="+mn-ea"/>
            </a:endParaRPr>
          </a:p>
          <a:p>
            <a:pPr marL="358775" indent="-358775" eaLnBrk="1" hangingPunct="1">
              <a:lnSpc>
                <a:spcPct val="90000"/>
              </a:lnSpc>
              <a:spcBef>
                <a:spcPts val="600"/>
              </a:spcBef>
              <a:buFontTx/>
              <a:buBlip>
                <a:blip r:embed="rId3"/>
              </a:buBlip>
            </a:pPr>
            <a:r>
              <a:rPr lang="zh-TW" altLang="en-US" sz="2400" dirty="0" smtClean="0">
                <a:latin typeface="+mn-ea"/>
              </a:rPr>
              <a:t>例如某生為全國技能競賽「冷凍空調」第</a:t>
            </a:r>
            <a:r>
              <a:rPr lang="en-US" altLang="zh-TW" sz="2400" dirty="0" smtClean="0">
                <a:latin typeface="+mn-ea"/>
              </a:rPr>
              <a:t>2</a:t>
            </a:r>
            <a:r>
              <a:rPr lang="zh-TW" altLang="en-US" sz="2400" dirty="0" smtClean="0">
                <a:latin typeface="+mn-ea"/>
              </a:rPr>
              <a:t>名，可選擇以下之招生類別報名：</a:t>
            </a:r>
          </a:p>
          <a:p>
            <a:pPr marL="812800" lvl="1" indent="-355600" eaLnBrk="1" hangingPunct="1">
              <a:lnSpc>
                <a:spcPct val="90000"/>
              </a:lnSpc>
              <a:spcBef>
                <a:spcPts val="600"/>
              </a:spcBef>
              <a:buFontTx/>
              <a:buNone/>
            </a:pPr>
            <a:r>
              <a:rPr lang="en-US" altLang="zh-TW" sz="2000" dirty="0" smtClean="0">
                <a:latin typeface="+mn-ea"/>
              </a:rPr>
              <a:t>(1)</a:t>
            </a:r>
            <a:r>
              <a:rPr lang="zh-TW" altLang="en-US" sz="2000" dirty="0" smtClean="0">
                <a:solidFill>
                  <a:srgbClr val="0000FF"/>
                </a:solidFill>
                <a:latin typeface="+mn-ea"/>
              </a:rPr>
              <a:t>同時報名</a:t>
            </a:r>
            <a:r>
              <a:rPr lang="en-US" altLang="zh-TW" sz="2000" dirty="0" smtClean="0">
                <a:solidFill>
                  <a:srgbClr val="0000FF"/>
                </a:solidFill>
                <a:latin typeface="+mn-ea"/>
              </a:rPr>
              <a:t>2</a:t>
            </a:r>
            <a:r>
              <a:rPr lang="zh-TW" altLang="en-US" sz="2000" dirty="0" smtClean="0">
                <a:solidFill>
                  <a:srgbClr val="0000FF"/>
                </a:solidFill>
                <a:latin typeface="+mn-ea"/>
              </a:rPr>
              <a:t>個類別：</a:t>
            </a:r>
            <a:r>
              <a:rPr lang="zh-TW" altLang="en-US" sz="2000" dirty="0" smtClean="0">
                <a:latin typeface="+mn-ea"/>
              </a:rPr>
              <a:t>「不限類別」</a:t>
            </a:r>
            <a:r>
              <a:rPr lang="en-US" altLang="zh-TW" sz="2000" dirty="0" smtClean="0">
                <a:latin typeface="+mn-ea"/>
              </a:rPr>
              <a:t>+</a:t>
            </a:r>
            <a:r>
              <a:rPr lang="zh-TW" altLang="en-US" sz="2000" dirty="0" smtClean="0">
                <a:latin typeface="+mn-ea"/>
              </a:rPr>
              <a:t>「</a:t>
            </a:r>
            <a:r>
              <a:rPr lang="en-US" altLang="zh-TW" sz="2000" dirty="0" smtClean="0">
                <a:latin typeface="+mn-ea"/>
              </a:rPr>
              <a:t>1</a:t>
            </a:r>
            <a:r>
              <a:rPr lang="zh-TW" altLang="en-US" sz="2000" dirty="0" smtClean="0">
                <a:latin typeface="+mn-ea"/>
              </a:rPr>
              <a:t>個保送類別」</a:t>
            </a:r>
            <a:r>
              <a:rPr lang="en-US" altLang="zh-TW" sz="2000" dirty="0" smtClean="0">
                <a:latin typeface="+mn-ea"/>
              </a:rPr>
              <a:t>(10</a:t>
            </a:r>
            <a:r>
              <a:rPr lang="zh-TW" altLang="en-US" sz="2000" dirty="0" smtClean="0">
                <a:latin typeface="+mn-ea"/>
              </a:rPr>
              <a:t>機械、</a:t>
            </a:r>
            <a:r>
              <a:rPr lang="en-US" altLang="zh-TW" sz="2000" dirty="0" smtClean="0">
                <a:latin typeface="+mn-ea"/>
              </a:rPr>
              <a:t>20</a:t>
            </a:r>
            <a:r>
              <a:rPr lang="zh-TW" altLang="en-US" sz="2000" dirty="0" smtClean="0">
                <a:latin typeface="+mn-ea"/>
              </a:rPr>
              <a:t>電機、</a:t>
            </a:r>
            <a:r>
              <a:rPr lang="en-US" altLang="zh-TW" sz="2000" dirty="0" smtClean="0">
                <a:latin typeface="+mn-ea"/>
              </a:rPr>
              <a:t>21</a:t>
            </a:r>
            <a:r>
              <a:rPr lang="zh-TW" altLang="en-US" sz="2000" dirty="0" smtClean="0">
                <a:latin typeface="+mn-ea"/>
              </a:rPr>
              <a:t>冷凍、</a:t>
            </a:r>
            <a:r>
              <a:rPr lang="en-US" altLang="zh-TW" sz="2000" dirty="0" smtClean="0">
                <a:latin typeface="+mn-ea"/>
              </a:rPr>
              <a:t>25</a:t>
            </a:r>
            <a:r>
              <a:rPr lang="zh-TW" altLang="en-US" sz="2000" dirty="0" smtClean="0">
                <a:latin typeface="+mn-ea"/>
              </a:rPr>
              <a:t>電子、</a:t>
            </a:r>
            <a:r>
              <a:rPr lang="en-US" altLang="zh-TW" sz="2000" dirty="0" smtClean="0">
                <a:latin typeface="+mn-ea"/>
              </a:rPr>
              <a:t>55</a:t>
            </a:r>
            <a:r>
              <a:rPr lang="zh-TW" altLang="en-US" sz="2000" dirty="0" smtClean="0">
                <a:latin typeface="+mn-ea"/>
              </a:rPr>
              <a:t>工程及</a:t>
            </a:r>
            <a:r>
              <a:rPr lang="en-US" altLang="zh-TW" sz="2000" dirty="0" smtClean="0">
                <a:latin typeface="+mn-ea"/>
              </a:rPr>
              <a:t>56</a:t>
            </a:r>
            <a:r>
              <a:rPr lang="zh-TW" altLang="en-US" sz="2000" dirty="0" smtClean="0">
                <a:latin typeface="+mn-ea"/>
              </a:rPr>
              <a:t>管理擇一</a:t>
            </a:r>
            <a:r>
              <a:rPr lang="en-US" altLang="zh-TW" sz="2000" dirty="0" smtClean="0">
                <a:latin typeface="+mn-ea"/>
              </a:rPr>
              <a:t>)</a:t>
            </a:r>
          </a:p>
          <a:p>
            <a:pPr marL="812800" lvl="1" indent="-355600" eaLnBrk="1" hangingPunct="1">
              <a:lnSpc>
                <a:spcPct val="90000"/>
              </a:lnSpc>
              <a:spcBef>
                <a:spcPts val="600"/>
              </a:spcBef>
              <a:buFontTx/>
              <a:buNone/>
            </a:pPr>
            <a:r>
              <a:rPr lang="en-US" altLang="zh-TW" sz="2000" dirty="0" smtClean="0">
                <a:latin typeface="+mn-ea"/>
              </a:rPr>
              <a:t>(2)</a:t>
            </a:r>
            <a:r>
              <a:rPr lang="zh-TW" altLang="en-US" sz="2000" dirty="0" smtClean="0">
                <a:solidFill>
                  <a:srgbClr val="0000FF"/>
                </a:solidFill>
                <a:latin typeface="+mn-ea"/>
              </a:rPr>
              <a:t>僅報名「</a:t>
            </a:r>
            <a:r>
              <a:rPr lang="en-US" altLang="zh-TW" sz="2000" dirty="0" smtClean="0">
                <a:solidFill>
                  <a:srgbClr val="0000FF"/>
                </a:solidFill>
                <a:latin typeface="+mn-ea"/>
              </a:rPr>
              <a:t>1</a:t>
            </a:r>
            <a:r>
              <a:rPr lang="zh-TW" altLang="en-US" sz="2000" dirty="0" smtClean="0">
                <a:solidFill>
                  <a:srgbClr val="0000FF"/>
                </a:solidFill>
                <a:latin typeface="+mn-ea"/>
              </a:rPr>
              <a:t>個保送類別」</a:t>
            </a:r>
            <a:r>
              <a:rPr lang="en-US" altLang="zh-TW" sz="2000" dirty="0" smtClean="0">
                <a:latin typeface="+mn-ea"/>
              </a:rPr>
              <a:t>(10</a:t>
            </a:r>
            <a:r>
              <a:rPr lang="zh-TW" altLang="en-US" sz="2000" dirty="0" smtClean="0">
                <a:latin typeface="+mn-ea"/>
              </a:rPr>
              <a:t>機械、</a:t>
            </a:r>
            <a:r>
              <a:rPr lang="en-US" altLang="zh-TW" sz="2000" dirty="0" smtClean="0">
                <a:latin typeface="+mn-ea"/>
              </a:rPr>
              <a:t>20</a:t>
            </a:r>
            <a:r>
              <a:rPr lang="zh-TW" altLang="en-US" sz="2000" dirty="0" smtClean="0">
                <a:latin typeface="+mn-ea"/>
              </a:rPr>
              <a:t>電機、</a:t>
            </a:r>
            <a:r>
              <a:rPr lang="en-US" altLang="zh-TW" sz="2000" dirty="0" smtClean="0">
                <a:latin typeface="+mn-ea"/>
              </a:rPr>
              <a:t>21</a:t>
            </a:r>
            <a:r>
              <a:rPr lang="zh-TW" altLang="en-US" sz="2000" dirty="0" smtClean="0">
                <a:latin typeface="+mn-ea"/>
              </a:rPr>
              <a:t>冷凍、</a:t>
            </a:r>
            <a:r>
              <a:rPr lang="en-US" altLang="zh-TW" sz="2000" dirty="0" smtClean="0">
                <a:latin typeface="+mn-ea"/>
              </a:rPr>
              <a:t>25</a:t>
            </a:r>
            <a:r>
              <a:rPr lang="zh-TW" altLang="en-US" sz="2000" dirty="0">
                <a:latin typeface="+mn-ea"/>
              </a:rPr>
              <a:t>電子、</a:t>
            </a:r>
            <a:r>
              <a:rPr lang="en-US" altLang="zh-TW" sz="2000" dirty="0">
                <a:latin typeface="+mn-ea"/>
              </a:rPr>
              <a:t>55</a:t>
            </a:r>
            <a:r>
              <a:rPr lang="zh-TW" altLang="en-US" sz="2000" dirty="0">
                <a:latin typeface="+mn-ea"/>
              </a:rPr>
              <a:t>工程及</a:t>
            </a:r>
            <a:r>
              <a:rPr lang="en-US" altLang="zh-TW" sz="2000" dirty="0">
                <a:latin typeface="+mn-ea"/>
              </a:rPr>
              <a:t>56</a:t>
            </a:r>
            <a:r>
              <a:rPr lang="zh-TW" altLang="en-US" sz="2000" dirty="0">
                <a:latin typeface="+mn-ea"/>
              </a:rPr>
              <a:t>管理擇</a:t>
            </a:r>
            <a:r>
              <a:rPr lang="zh-TW" altLang="en-US" sz="2000" dirty="0" smtClean="0">
                <a:latin typeface="+mn-ea"/>
              </a:rPr>
              <a:t>一。放棄不分系菁英班志願</a:t>
            </a:r>
            <a:r>
              <a:rPr lang="en-US" altLang="zh-TW" sz="2000" dirty="0" smtClean="0">
                <a:latin typeface="+mn-ea"/>
              </a:rPr>
              <a:t>)</a:t>
            </a:r>
            <a:endParaRPr lang="zh-TW" altLang="en-US" sz="2000" dirty="0" smtClean="0">
              <a:latin typeface="+mn-ea"/>
            </a:endParaRPr>
          </a:p>
          <a:p>
            <a:pPr marL="812800" lvl="1" indent="-355600" eaLnBrk="1" hangingPunct="1">
              <a:lnSpc>
                <a:spcPct val="90000"/>
              </a:lnSpc>
              <a:spcBef>
                <a:spcPts val="600"/>
              </a:spcBef>
              <a:buFontTx/>
              <a:buNone/>
            </a:pPr>
            <a:r>
              <a:rPr lang="en-US" altLang="zh-TW" sz="2000" dirty="0" smtClean="0">
                <a:latin typeface="+mn-ea"/>
              </a:rPr>
              <a:t>(3)</a:t>
            </a:r>
            <a:r>
              <a:rPr lang="zh-TW" altLang="en-US" sz="2000" dirty="0" smtClean="0">
                <a:solidFill>
                  <a:srgbClr val="FF0000"/>
                </a:solidFill>
                <a:latin typeface="+mn-ea"/>
              </a:rPr>
              <a:t>僅報名「不限類別」</a:t>
            </a:r>
            <a:r>
              <a:rPr lang="en-US" altLang="zh-TW" sz="2000" dirty="0" smtClean="0">
                <a:latin typeface="+mn-ea"/>
              </a:rPr>
              <a:t>(</a:t>
            </a:r>
            <a:r>
              <a:rPr lang="zh-TW" altLang="en-US" sz="2000" dirty="0" smtClean="0">
                <a:latin typeface="+mn-ea"/>
              </a:rPr>
              <a:t>免報名費。登記志願時僅限填不分系菁英班</a:t>
            </a:r>
            <a:r>
              <a:rPr lang="en-US" altLang="zh-TW" sz="2000" dirty="0">
                <a:latin typeface="+mn-ea"/>
              </a:rPr>
              <a:t>3</a:t>
            </a:r>
            <a:r>
              <a:rPr lang="zh-TW" altLang="en-US" sz="2000" dirty="0" smtClean="0">
                <a:latin typeface="+mn-ea"/>
              </a:rPr>
              <a:t>志願</a:t>
            </a:r>
            <a:r>
              <a:rPr lang="en-US" altLang="zh-TW" sz="2000" dirty="0" smtClean="0">
                <a:latin typeface="+mn-ea"/>
              </a:rPr>
              <a:t>—</a:t>
            </a:r>
            <a:r>
              <a:rPr lang="zh-TW" altLang="en-US" sz="2000" dirty="0" smtClean="0">
                <a:latin typeface="+mn-ea"/>
              </a:rPr>
              <a:t>雲科大、北科大、高應大不分系菁英班</a:t>
            </a:r>
            <a:r>
              <a:rPr lang="en-US" altLang="zh-TW" sz="2000" dirty="0" smtClean="0">
                <a:latin typeface="+mn-ea"/>
              </a:rPr>
              <a:t>)</a:t>
            </a:r>
            <a:endParaRPr lang="zh-TW" altLang="en-US" sz="2000" dirty="0" smtClean="0">
              <a:latin typeface="+mn-ea"/>
            </a:endParaRPr>
          </a:p>
        </p:txBody>
      </p:sp>
      <p:sp>
        <p:nvSpPr>
          <p:cNvPr id="3482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31BE5B8E-36CF-4F7F-BD94-66A2C7544ABB}" type="slidenum">
              <a:rPr lang="en-US" altLang="zh-TW" sz="1400" smtClean="0">
                <a:latin typeface="+mn-ea"/>
                <a:ea typeface="+mn-ea"/>
              </a:rPr>
              <a:pPr>
                <a:spcBef>
                  <a:spcPct val="0"/>
                </a:spcBef>
                <a:buFontTx/>
                <a:buNone/>
              </a:pPr>
              <a:t>91</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grpSp>
        <p:nvGrpSpPr>
          <p:cNvPr id="34823" name="群組 19"/>
          <p:cNvGrpSpPr>
            <a:grpSpLocks/>
          </p:cNvGrpSpPr>
          <p:nvPr/>
        </p:nvGrpSpPr>
        <p:grpSpPr bwMode="auto">
          <a:xfrm>
            <a:off x="395983" y="1504950"/>
            <a:ext cx="3035300" cy="500062"/>
            <a:chOff x="622300" y="1643063"/>
            <a:chExt cx="3035300" cy="500062"/>
          </a:xfrm>
        </p:grpSpPr>
        <p:sp>
          <p:nvSpPr>
            <p:cNvPr id="17" name="圓角矩形 16"/>
            <p:cNvSpPr/>
            <p:nvPr/>
          </p:nvSpPr>
          <p:spPr bwMode="auto">
            <a:xfrm>
              <a:off x="622300" y="1643063"/>
              <a:ext cx="3035300" cy="500062"/>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endParaRPr lang="zh-TW" altLang="en-US" sz="2200" dirty="0">
                <a:solidFill>
                  <a:srgbClr val="FFFFFF"/>
                </a:solidFill>
                <a:latin typeface="+mn-ea"/>
              </a:endParaRPr>
            </a:p>
          </p:txBody>
        </p:sp>
        <p:sp>
          <p:nvSpPr>
            <p:cNvPr id="42003" name="矩形 17"/>
            <p:cNvSpPr>
              <a:spLocks noChangeArrowheads="1"/>
            </p:cNvSpPr>
            <p:nvPr/>
          </p:nvSpPr>
          <p:spPr bwMode="auto">
            <a:xfrm>
              <a:off x="917575" y="1662113"/>
              <a:ext cx="2536825" cy="431800"/>
            </a:xfrm>
            <a:prstGeom prst="rect">
              <a:avLst/>
            </a:prstGeom>
            <a:no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zh-TW" altLang="en-US" sz="2200" dirty="0">
                  <a:solidFill>
                    <a:srgbClr val="FFFFFF"/>
                  </a:solidFill>
                  <a:latin typeface="+mn-ea"/>
                </a:rPr>
                <a:t>網路報名</a:t>
              </a:r>
            </a:p>
          </p:txBody>
        </p:sp>
      </p:grpSp>
      <p:grpSp>
        <p:nvGrpSpPr>
          <p:cNvPr id="34824" name="群組 21"/>
          <p:cNvGrpSpPr>
            <a:grpSpLocks/>
          </p:cNvGrpSpPr>
          <p:nvPr/>
        </p:nvGrpSpPr>
        <p:grpSpPr bwMode="auto">
          <a:xfrm>
            <a:off x="6407150" y="128588"/>
            <a:ext cx="2628900" cy="1214437"/>
            <a:chOff x="6228184" y="1071563"/>
            <a:chExt cx="2630066" cy="1214437"/>
          </a:xfrm>
        </p:grpSpPr>
        <p:sp>
          <p:nvSpPr>
            <p:cNvPr id="24" name="圓角矩形 23"/>
            <p:cNvSpPr/>
            <p:nvPr/>
          </p:nvSpPr>
          <p:spPr bwMode="auto">
            <a:xfrm>
              <a:off x="6228184" y="1071563"/>
              <a:ext cx="357346"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報名</a:t>
              </a:r>
            </a:p>
          </p:txBody>
        </p:sp>
        <p:sp>
          <p:nvSpPr>
            <p:cNvPr id="26" name="圓角矩形 25"/>
            <p:cNvSpPr/>
            <p:nvPr/>
          </p:nvSpPr>
          <p:spPr bwMode="auto">
            <a:xfrm>
              <a:off x="7455271" y="1071563"/>
              <a:ext cx="46593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繳交報名</a:t>
              </a:r>
              <a:r>
                <a:rPr lang="zh-TW" altLang="en-US" sz="1400" dirty="0" smtClean="0">
                  <a:solidFill>
                    <a:schemeClr val="tx1"/>
                  </a:solidFill>
                  <a:latin typeface="+mn-ea"/>
                </a:rPr>
                <a:t>費</a:t>
              </a:r>
            </a:p>
          </p:txBody>
        </p:sp>
        <p:sp>
          <p:nvSpPr>
            <p:cNvPr id="27" name="圓角矩形 26"/>
            <p:cNvSpPr/>
            <p:nvPr/>
          </p:nvSpPr>
          <p:spPr bwMode="auto">
            <a:xfrm>
              <a:off x="8051442" y="1071563"/>
              <a:ext cx="357346"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網路登記志願</a:t>
              </a:r>
            </a:p>
          </p:txBody>
        </p:sp>
        <p:sp>
          <p:nvSpPr>
            <p:cNvPr id="28" name="圓角矩形 27"/>
            <p:cNvSpPr/>
            <p:nvPr/>
          </p:nvSpPr>
          <p:spPr bwMode="auto">
            <a:xfrm>
              <a:off x="8500905" y="1071563"/>
              <a:ext cx="357345"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a:solidFill>
                    <a:schemeClr val="tx1"/>
                  </a:solidFill>
                  <a:latin typeface="+mn-ea"/>
                </a:rPr>
                <a:t>分發放榜</a:t>
              </a:r>
            </a:p>
          </p:txBody>
        </p:sp>
        <p:cxnSp>
          <p:nvCxnSpPr>
            <p:cNvPr id="29" name="直線單箭頭接點 28"/>
            <p:cNvCxnSpPr>
              <a:stCxn id="24" idx="3"/>
            </p:cNvCxnSpPr>
            <p:nvPr/>
          </p:nvCxnSpPr>
          <p:spPr bwMode="auto">
            <a:xfrm>
              <a:off x="6585530" y="1678782"/>
              <a:ext cx="149291"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0" name="直線單箭頭接點 29"/>
            <p:cNvCxnSpPr>
              <a:endCxn id="26" idx="1"/>
            </p:cNvCxnSpPr>
            <p:nvPr/>
          </p:nvCxnSpPr>
          <p:spPr bwMode="auto">
            <a:xfrm>
              <a:off x="7195400" y="1678782"/>
              <a:ext cx="259871"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1" name="直線單箭頭接點 30"/>
            <p:cNvCxnSpPr>
              <a:stCxn id="26" idx="3"/>
              <a:endCxn id="27" idx="1"/>
            </p:cNvCxnSpPr>
            <p:nvPr/>
          </p:nvCxnSpPr>
          <p:spPr bwMode="auto">
            <a:xfrm>
              <a:off x="7921209" y="1678782"/>
              <a:ext cx="13023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p:cNvCxnSpPr>
              <a:stCxn id="27" idx="3"/>
              <a:endCxn id="28" idx="1"/>
            </p:cNvCxnSpPr>
            <p:nvPr/>
          </p:nvCxnSpPr>
          <p:spPr bwMode="auto">
            <a:xfrm>
              <a:off x="8408789" y="1679575"/>
              <a:ext cx="92116" cy="1588"/>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0" name="矩形 1"/>
          <p:cNvSpPr>
            <a:spLocks noChangeArrowheads="1"/>
          </p:cNvSpPr>
          <p:nvPr/>
        </p:nvSpPr>
        <p:spPr bwMode="auto">
          <a:xfrm>
            <a:off x="3569025" y="1543347"/>
            <a:ext cx="51090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smtClean="0">
                <a:solidFill>
                  <a:srgbClr val="222268"/>
                </a:solidFill>
                <a:latin typeface="+mn-ea"/>
                <a:ea typeface="+mn-ea"/>
                <a:cs typeface="Times New Roman" panose="02020603050405020304" pitchFamily="18" charset="0"/>
              </a:rPr>
              <a:t>(107.1.8  10:00-107.1.11  17:00)</a:t>
            </a:r>
            <a:endParaRPr lang="zh-TW" altLang="en-US" sz="2400" dirty="0" smtClean="0">
              <a:solidFill>
                <a:srgbClr val="222268"/>
              </a:solidFill>
              <a:latin typeface="+mn-ea"/>
              <a:ea typeface="+mn-ea"/>
              <a:cs typeface="Times New Roman" panose="02020603050405020304" pitchFamily="18" charset="0"/>
            </a:endParaRPr>
          </a:p>
        </p:txBody>
      </p:sp>
      <p:sp>
        <p:nvSpPr>
          <p:cNvPr id="33" name="圓角矩形 32"/>
          <p:cNvSpPr/>
          <p:nvPr/>
        </p:nvSpPr>
        <p:spPr bwMode="auto">
          <a:xfrm>
            <a:off x="6913563" y="115888"/>
            <a:ext cx="502986"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成績排名</a:t>
            </a:r>
          </a:p>
          <a:p>
            <a:pPr algn="dist">
              <a:defRPr/>
            </a:pPr>
            <a:r>
              <a:rPr lang="zh-TW" altLang="en-US" sz="1400" dirty="0" smtClean="0">
                <a:solidFill>
                  <a:schemeClr val="tx1"/>
                </a:solidFill>
                <a:latin typeface="+mn-ea"/>
              </a:rPr>
              <a:t>資格審查</a:t>
            </a:r>
            <a:endParaRPr lang="zh-TW" altLang="en-US" sz="1400" dirty="0">
              <a:solidFill>
                <a:schemeClr val="tx1"/>
              </a:solidFill>
              <a:latin typeface="+mn-ea"/>
            </a:endParaRPr>
          </a:p>
        </p:txBody>
      </p:sp>
    </p:spTree>
    <p:extLst>
      <p:ext uri="{BB962C8B-B14F-4D97-AF65-F5344CB8AC3E}">
        <p14:creationId xmlns:p14="http://schemas.microsoft.com/office/powerpoint/2010/main" xmlns="" val="56083213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66"/>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sp>
        <p:nvSpPr>
          <p:cNvPr id="37891" name="Rectangle 3"/>
          <p:cNvSpPr>
            <a:spLocks noGrp="1" noChangeArrowheads="1"/>
          </p:cNvSpPr>
          <p:nvPr>
            <p:ph type="body" sz="half" idx="1"/>
          </p:nvPr>
        </p:nvSpPr>
        <p:spPr>
          <a:xfrm>
            <a:off x="5126038" y="2016806"/>
            <a:ext cx="3932389" cy="1845385"/>
          </a:xfrm>
        </p:spPr>
        <p:txBody>
          <a:bodyPr/>
          <a:lstStyle/>
          <a:p>
            <a:pPr marL="358775" indent="-358775" eaLnBrk="1" hangingPunct="1">
              <a:buFontTx/>
              <a:buBlip>
                <a:blip r:embed="rId3"/>
              </a:buBlip>
            </a:pPr>
            <a:r>
              <a:rPr lang="zh-TW" altLang="en-US" sz="1800" dirty="0" smtClean="0">
                <a:latin typeface="+mn-ea"/>
              </a:rPr>
              <a:t>不採計統測成績</a:t>
            </a:r>
            <a:endParaRPr lang="en-US" altLang="zh-TW" sz="1800" dirty="0" smtClean="0">
              <a:latin typeface="+mn-ea"/>
            </a:endParaRPr>
          </a:p>
          <a:p>
            <a:pPr marL="358775" indent="-358775" eaLnBrk="1" hangingPunct="1">
              <a:buFontTx/>
              <a:buBlip>
                <a:blip r:embed="rId3"/>
              </a:buBlip>
            </a:pPr>
            <a:r>
              <a:rPr lang="zh-TW" altLang="en-US" sz="1800" dirty="0" smtClean="0">
                <a:latin typeface="+mn-ea"/>
              </a:rPr>
              <a:t>按各類別依左表獲獎等第排名，如獲獎等第相同時，則以該職種</a:t>
            </a:r>
            <a:r>
              <a:rPr lang="en-US" altLang="zh-TW" sz="1800" dirty="0" smtClean="0">
                <a:latin typeface="+mn-ea"/>
              </a:rPr>
              <a:t>(</a:t>
            </a:r>
            <a:r>
              <a:rPr lang="zh-TW" altLang="en-US" sz="1800" dirty="0" smtClean="0">
                <a:latin typeface="+mn-ea"/>
              </a:rPr>
              <a:t>類</a:t>
            </a:r>
            <a:r>
              <a:rPr lang="en-US" altLang="zh-TW" sz="1800" dirty="0" smtClean="0">
                <a:latin typeface="+mn-ea"/>
              </a:rPr>
              <a:t>)</a:t>
            </a:r>
            <a:r>
              <a:rPr lang="zh-TW" altLang="en-US" sz="1800" dirty="0" smtClean="0">
                <a:latin typeface="+mn-ea"/>
              </a:rPr>
              <a:t>競賽參加人數為參酌</a:t>
            </a:r>
            <a:r>
              <a:rPr lang="zh-TW" altLang="en-US" sz="1800" dirty="0">
                <a:latin typeface="+mn-ea"/>
              </a:rPr>
              <a:t>順序</a:t>
            </a:r>
            <a:r>
              <a:rPr lang="zh-TW" altLang="en-US" sz="1800" dirty="0" smtClean="0">
                <a:latin typeface="+mn-ea"/>
              </a:rPr>
              <a:t>，競賽人數較多者，排名在前</a:t>
            </a:r>
            <a:endParaRPr lang="en-US" altLang="zh-TW" sz="1800" dirty="0" smtClean="0">
              <a:latin typeface="+mn-ea"/>
            </a:endParaRPr>
          </a:p>
          <a:p>
            <a:pPr marL="0" indent="0" eaLnBrk="1" hangingPunct="1">
              <a:buNone/>
            </a:pPr>
            <a:endParaRPr lang="zh-TW" altLang="en-US" sz="2000" dirty="0" smtClean="0">
              <a:latin typeface="+mn-ea"/>
            </a:endParaRPr>
          </a:p>
        </p:txBody>
      </p:sp>
      <p:graphicFrame>
        <p:nvGraphicFramePr>
          <p:cNvPr id="84200" name="Group 232"/>
          <p:cNvGraphicFramePr>
            <a:graphicFrameLocks noGrp="1"/>
          </p:cNvGraphicFramePr>
          <p:nvPr>
            <p:ph sz="half" idx="2"/>
            <p:extLst>
              <p:ext uri="{D42A27DB-BD31-4B8C-83A1-F6EECF244321}">
                <p14:modId xmlns:p14="http://schemas.microsoft.com/office/powerpoint/2010/main" xmlns="" val="3220412644"/>
              </p:ext>
            </p:extLst>
          </p:nvPr>
        </p:nvGraphicFramePr>
        <p:xfrm>
          <a:off x="256269" y="2529009"/>
          <a:ext cx="4901565" cy="4170365"/>
        </p:xfrm>
        <a:graphic>
          <a:graphicData uri="http://schemas.openxmlformats.org/drawingml/2006/table">
            <a:tbl>
              <a:tblPr/>
              <a:tblGrid>
                <a:gridCol w="2672080"/>
                <a:gridCol w="1386205"/>
                <a:gridCol w="843280"/>
              </a:tblGrid>
              <a:tr h="339725">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競賽名稱</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4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競賽名次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4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等第</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17500">
                <a:tc rowSpan="4">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1" fontAlgn="base" latinLnBrk="0" hangingPunct="1">
                        <a:lnSpc>
                          <a:spcPct val="11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國際展能節職業技能競賽</a:t>
                      </a:r>
                    </a:p>
                    <a:p>
                      <a:pPr marL="0" marR="0" lvl="0" indent="0" algn="l" defTabSz="914400" rtl="0" eaLnBrk="0" fontAlgn="base" latinLnBrk="0" hangingPunct="0">
                        <a:lnSpc>
                          <a:spcPct val="11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國際科技展覽</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第一等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13">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第二等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500">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第三等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500">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優勝</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第四等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1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1" fontAlgn="base" latinLnBrk="0" hangingPunct="1">
                        <a:lnSpc>
                          <a:spcPct val="11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國際展能節職業技能競賽</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正</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備</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取國手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第五等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13">
                <a:tc rowSpan="3">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全國身心障礙者技能競賽</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金牌</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第六等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500">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銀牌</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第七等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13">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銅牌</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第八等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500">
                <a:tc rowSpan="3">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第八等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13">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rPr>
                        <a:t>第九等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500">
                <a:tc vMerge="1">
                  <a:txBody>
                    <a:bodyPr/>
                    <a:lstStyle/>
                    <a:p>
                      <a:endParaRPr lang="zh-TW" altLang="en-US"/>
                    </a:p>
                  </a:txBody>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第</a:t>
                      </a:r>
                      <a:r>
                        <a:rPr kumimoji="1" lang="en-US" altLang="zh-TW"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r>
                        <a:rPr kumimoji="1" lang="zh-TW" altLang="en-US" sz="16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第十等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7939" name="投影片編號版面配置區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882B4D4F-529C-412C-A844-1347C417F70C}" type="slidenum">
              <a:rPr lang="en-US" altLang="zh-TW" sz="1400" smtClean="0">
                <a:latin typeface="+mn-ea"/>
                <a:ea typeface="+mn-ea"/>
              </a:rPr>
              <a:pPr>
                <a:spcBef>
                  <a:spcPct val="0"/>
                </a:spcBef>
                <a:buFontTx/>
                <a:buNone/>
              </a:pPr>
              <a:t>92</a:t>
            </a:fld>
            <a:endParaRPr lang="en-US" altLang="zh-TW" sz="1400" smtClean="0">
              <a:latin typeface="+mn-ea"/>
              <a:ea typeface="+mn-ea"/>
            </a:endParaRPr>
          </a:p>
        </p:txBody>
      </p:sp>
      <p:sp>
        <p:nvSpPr>
          <p:cNvPr id="6" name="橢圓 5"/>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圓角矩形 9"/>
          <p:cNvSpPr/>
          <p:nvPr/>
        </p:nvSpPr>
        <p:spPr bwMode="auto">
          <a:xfrm>
            <a:off x="251520" y="1196752"/>
            <a:ext cx="23574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37944" name="矩形 10"/>
          <p:cNvSpPr>
            <a:spLocks noChangeArrowheads="1"/>
          </p:cNvSpPr>
          <p:nvPr/>
        </p:nvSpPr>
        <p:spPr bwMode="auto">
          <a:xfrm>
            <a:off x="723008" y="1251308"/>
            <a:ext cx="1414462"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mn-ea"/>
                <a:ea typeface="+mn-ea"/>
              </a:rPr>
              <a:t>資格審查</a:t>
            </a:r>
          </a:p>
        </p:txBody>
      </p:sp>
      <p:grpSp>
        <p:nvGrpSpPr>
          <p:cNvPr id="37945" name="群組 25"/>
          <p:cNvGrpSpPr>
            <a:grpSpLocks/>
          </p:cNvGrpSpPr>
          <p:nvPr/>
        </p:nvGrpSpPr>
        <p:grpSpPr bwMode="auto">
          <a:xfrm>
            <a:off x="5363305" y="1500568"/>
            <a:ext cx="2357438" cy="500062"/>
            <a:chOff x="285750" y="3475038"/>
            <a:chExt cx="2357438" cy="500062"/>
          </a:xfrm>
        </p:grpSpPr>
        <p:sp>
          <p:nvSpPr>
            <p:cNvPr id="12" name="圓角矩形 11"/>
            <p:cNvSpPr/>
            <p:nvPr/>
          </p:nvSpPr>
          <p:spPr bwMode="auto">
            <a:xfrm>
              <a:off x="285750" y="3475038"/>
              <a:ext cx="2357438" cy="500062"/>
            </a:xfrm>
            <a:prstGeom prst="roundRect">
              <a:avLst/>
            </a:prstGeom>
            <a:gradFill>
              <a:gsLst>
                <a:gs pos="0">
                  <a:schemeClr val="accent6">
                    <a:lumMod val="75000"/>
                  </a:schemeClr>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37959" name="矩形 12"/>
            <p:cNvSpPr>
              <a:spLocks noChangeArrowheads="1"/>
            </p:cNvSpPr>
            <p:nvPr/>
          </p:nvSpPr>
          <p:spPr bwMode="auto">
            <a:xfrm>
              <a:off x="757238" y="3513138"/>
              <a:ext cx="1414462"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smtClean="0">
                  <a:solidFill>
                    <a:schemeClr val="bg1"/>
                  </a:solidFill>
                  <a:latin typeface="+mn-ea"/>
                  <a:ea typeface="+mn-ea"/>
                </a:rPr>
                <a:t>成績</a:t>
              </a:r>
              <a:r>
                <a:rPr lang="zh-TW" altLang="en-US" sz="2400" dirty="0">
                  <a:solidFill>
                    <a:schemeClr val="bg1"/>
                  </a:solidFill>
                  <a:latin typeface="+mn-ea"/>
                  <a:ea typeface="+mn-ea"/>
                </a:rPr>
                <a:t>排名</a:t>
              </a:r>
            </a:p>
          </p:txBody>
        </p:sp>
      </p:grpSp>
      <p:sp>
        <p:nvSpPr>
          <p:cNvPr id="37947" name="Rectangle 3"/>
          <p:cNvSpPr txBox="1">
            <a:spLocks noChangeArrowheads="1"/>
          </p:cNvSpPr>
          <p:nvPr/>
        </p:nvSpPr>
        <p:spPr bwMode="auto">
          <a:xfrm>
            <a:off x="253018" y="1715309"/>
            <a:ext cx="5312584" cy="823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buFontTx/>
              <a:buBlip>
                <a:blip r:embed="rId3"/>
              </a:buBlip>
            </a:pPr>
            <a:r>
              <a:rPr lang="zh-TW" altLang="en-US" sz="2200" dirty="0">
                <a:latin typeface="+mn-ea"/>
                <a:ea typeface="+mn-ea"/>
              </a:rPr>
              <a:t>高中職畢結業生</a:t>
            </a:r>
            <a:r>
              <a:rPr lang="zh-TW" altLang="en-US" sz="2200" dirty="0" smtClean="0">
                <a:latin typeface="+mn-ea"/>
                <a:ea typeface="+mn-ea"/>
              </a:rPr>
              <a:t>或具</a:t>
            </a:r>
            <a:r>
              <a:rPr lang="zh-TW" altLang="en-US" sz="2200" dirty="0">
                <a:latin typeface="+mn-ea"/>
                <a:ea typeface="+mn-ea"/>
              </a:rPr>
              <a:t>同等學力考生</a:t>
            </a:r>
            <a:endParaRPr lang="en-US" altLang="zh-TW" sz="2200" dirty="0">
              <a:latin typeface="+mn-ea"/>
              <a:ea typeface="+mn-ea"/>
            </a:endParaRPr>
          </a:p>
          <a:p>
            <a:pPr eaLnBrk="1" hangingPunct="1">
              <a:buFontTx/>
              <a:buBlip>
                <a:blip r:embed="rId3"/>
              </a:buBlip>
            </a:pPr>
            <a:r>
              <a:rPr lang="zh-TW" altLang="en-US" sz="2200" dirty="0">
                <a:latin typeface="+mn-ea"/>
                <a:ea typeface="+mn-ea"/>
              </a:rPr>
              <a:t>符合保送競賽資格</a:t>
            </a:r>
          </a:p>
        </p:txBody>
      </p:sp>
      <p:grpSp>
        <p:nvGrpSpPr>
          <p:cNvPr id="37948" name="群組 26"/>
          <p:cNvGrpSpPr>
            <a:grpSpLocks/>
          </p:cNvGrpSpPr>
          <p:nvPr/>
        </p:nvGrpSpPr>
        <p:grpSpPr bwMode="auto">
          <a:xfrm>
            <a:off x="6372225" y="115888"/>
            <a:ext cx="2630488" cy="1214437"/>
            <a:chOff x="6228184" y="1071563"/>
            <a:chExt cx="2630066" cy="1214437"/>
          </a:xfrm>
        </p:grpSpPr>
        <p:sp>
          <p:nvSpPr>
            <p:cNvPr id="28" name="圓角矩形 27"/>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報名</a:t>
              </a:r>
            </a:p>
          </p:txBody>
        </p:sp>
        <p:sp>
          <p:nvSpPr>
            <p:cNvPr id="38" name="圓角矩形 37"/>
            <p:cNvSpPr/>
            <p:nvPr/>
          </p:nvSpPr>
          <p:spPr bwMode="auto">
            <a:xfrm>
              <a:off x="6732927" y="1071563"/>
              <a:ext cx="483117"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成績排名</a:t>
              </a:r>
            </a:p>
            <a:p>
              <a:pPr algn="dist">
                <a:defRPr/>
              </a:pPr>
              <a:r>
                <a:rPr lang="zh-TW" altLang="en-US" sz="1400" dirty="0" smtClean="0">
                  <a:solidFill>
                    <a:schemeClr val="bg1"/>
                  </a:solidFill>
                  <a:latin typeface="+mn-ea"/>
                </a:rPr>
                <a:t>資格審查</a:t>
              </a:r>
              <a:endParaRPr lang="zh-TW" altLang="en-US" sz="1400" dirty="0">
                <a:solidFill>
                  <a:schemeClr val="bg1"/>
                </a:solidFill>
                <a:latin typeface="+mn-ea"/>
              </a:endParaRPr>
            </a:p>
          </p:txBody>
        </p:sp>
        <p:sp>
          <p:nvSpPr>
            <p:cNvPr id="39" name="圓角矩形 38"/>
            <p:cNvSpPr/>
            <p:nvPr/>
          </p:nvSpPr>
          <p:spPr bwMode="auto">
            <a:xfrm>
              <a:off x="7363657" y="1071563"/>
              <a:ext cx="448424"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繳交報名費</a:t>
              </a:r>
              <a:endParaRPr lang="en-US" altLang="zh-TW" sz="1400" dirty="0">
                <a:solidFill>
                  <a:schemeClr val="tx1"/>
                </a:solidFill>
                <a:latin typeface="+mn-ea"/>
              </a:endParaRPr>
            </a:p>
          </p:txBody>
        </p:sp>
        <p:sp>
          <p:nvSpPr>
            <p:cNvPr id="40" name="圓角矩形 39"/>
            <p:cNvSpPr/>
            <p:nvPr/>
          </p:nvSpPr>
          <p:spPr bwMode="auto">
            <a:xfrm>
              <a:off x="7997144" y="1071563"/>
              <a:ext cx="411915"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網路登記志願</a:t>
              </a:r>
            </a:p>
          </p:txBody>
        </p:sp>
        <p:sp>
          <p:nvSpPr>
            <p:cNvPr id="41" name="圓角矩形 40"/>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a:solidFill>
                    <a:schemeClr val="tx1"/>
                  </a:solidFill>
                  <a:latin typeface="+mn-ea"/>
                </a:rPr>
                <a:t>分發放榜</a:t>
              </a:r>
            </a:p>
          </p:txBody>
        </p:sp>
        <p:cxnSp>
          <p:nvCxnSpPr>
            <p:cNvPr id="42" name="直線單箭頭接點 41"/>
            <p:cNvCxnSpPr>
              <a:stCxn id="28" idx="3"/>
              <a:endCxn id="38" idx="1"/>
            </p:cNvCxnSpPr>
            <p:nvPr/>
          </p:nvCxnSpPr>
          <p:spPr bwMode="auto">
            <a:xfrm>
              <a:off x="6585315" y="1678782"/>
              <a:ext cx="147612"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3" name="直線單箭頭接點 42"/>
            <p:cNvCxnSpPr>
              <a:stCxn id="38" idx="3"/>
              <a:endCxn id="39" idx="1"/>
            </p:cNvCxnSpPr>
            <p:nvPr/>
          </p:nvCxnSpPr>
          <p:spPr bwMode="auto">
            <a:xfrm>
              <a:off x="7216044" y="1678782"/>
              <a:ext cx="147612"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4" name="直線單箭頭接點 43"/>
            <p:cNvCxnSpPr>
              <a:stCxn id="39" idx="3"/>
              <a:endCxn id="40" idx="1"/>
            </p:cNvCxnSpPr>
            <p:nvPr/>
          </p:nvCxnSpPr>
          <p:spPr bwMode="auto">
            <a:xfrm>
              <a:off x="7812081" y="1678782"/>
              <a:ext cx="18506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5" name="直線單箭頭接點 44"/>
            <p:cNvCxnSpPr>
              <a:stCxn id="40" idx="3"/>
              <a:endCxn id="41" idx="1"/>
            </p:cNvCxnSpPr>
            <p:nvPr/>
          </p:nvCxnSpPr>
          <p:spPr bwMode="auto">
            <a:xfrm>
              <a:off x="8409059" y="1678782"/>
              <a:ext cx="92060"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4" name="矩形 29"/>
          <p:cNvSpPr>
            <a:spLocks noChangeArrowheads="1"/>
          </p:cNvSpPr>
          <p:nvPr/>
        </p:nvSpPr>
        <p:spPr bwMode="auto">
          <a:xfrm>
            <a:off x="5410041" y="4779562"/>
            <a:ext cx="3766442" cy="199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eaLnBrk="1" hangingPunct="1">
              <a:spcBef>
                <a:spcPts val="1800"/>
              </a:spcBef>
              <a:buNone/>
            </a:pPr>
            <a:r>
              <a:rPr lang="zh-TW" altLang="en-US" sz="1800" dirty="0">
                <a:latin typeface="+mn-ea"/>
                <a:ea typeface="+mn-ea"/>
              </a:rPr>
              <a:t>本委員會網站</a:t>
            </a:r>
            <a:r>
              <a:rPr lang="zh-TW" altLang="en-US" sz="1800" dirty="0" smtClean="0">
                <a:latin typeface="+mn-ea"/>
                <a:ea typeface="+mn-ea"/>
              </a:rPr>
              <a:t>提供</a:t>
            </a:r>
            <a:r>
              <a:rPr lang="zh-TW" altLang="en-US" sz="1800" dirty="0">
                <a:latin typeface="+mn-ea"/>
                <a:ea typeface="+mn-ea"/>
              </a:rPr>
              <a:t>審查結果查詢</a:t>
            </a:r>
            <a:r>
              <a:rPr lang="en-US" altLang="zh-TW" sz="1800" dirty="0">
                <a:latin typeface="+mn-ea"/>
                <a:ea typeface="+mn-ea"/>
              </a:rPr>
              <a:t/>
            </a:r>
            <a:br>
              <a:rPr lang="en-US" altLang="zh-TW" sz="1800" dirty="0">
                <a:latin typeface="+mn-ea"/>
                <a:ea typeface="+mn-ea"/>
              </a:rPr>
            </a:br>
            <a:r>
              <a:rPr lang="zh-TW" altLang="en-US" sz="1800" dirty="0" smtClean="0">
                <a:latin typeface="+mn-ea"/>
                <a:ea typeface="+mn-ea"/>
              </a:rPr>
              <a:t>含資格</a:t>
            </a:r>
            <a:r>
              <a:rPr lang="zh-TW" altLang="en-US" sz="1800" dirty="0">
                <a:latin typeface="+mn-ea"/>
                <a:ea typeface="+mn-ea"/>
              </a:rPr>
              <a:t>審查</a:t>
            </a:r>
            <a:r>
              <a:rPr lang="zh-TW" altLang="en-US" sz="1800" dirty="0" smtClean="0">
                <a:latin typeface="+mn-ea"/>
                <a:ea typeface="+mn-ea"/>
              </a:rPr>
              <a:t>結果、成績排名</a:t>
            </a:r>
            <a:r>
              <a:rPr lang="en-US" altLang="zh-TW" sz="1800" dirty="0" smtClean="0">
                <a:latin typeface="+mn-ea"/>
                <a:ea typeface="+mn-ea"/>
              </a:rPr>
              <a:t/>
            </a:r>
            <a:br>
              <a:rPr lang="en-US" altLang="zh-TW" sz="1800" dirty="0" smtClean="0">
                <a:latin typeface="+mn-ea"/>
                <a:ea typeface="+mn-ea"/>
              </a:rPr>
            </a:br>
            <a:r>
              <a:rPr lang="zh-TW" altLang="en-US" sz="1800" dirty="0" smtClean="0">
                <a:latin typeface="+mn-ea"/>
                <a:ea typeface="+mn-ea"/>
              </a:rPr>
              <a:t>低</a:t>
            </a:r>
            <a:r>
              <a:rPr lang="zh-TW" altLang="en-US" sz="1800" dirty="0">
                <a:latin typeface="+mn-ea"/>
                <a:ea typeface="+mn-ea"/>
              </a:rPr>
              <a:t>收入戶或中低收入</a:t>
            </a:r>
            <a:r>
              <a:rPr lang="zh-TW" altLang="en-US" sz="1800" dirty="0" smtClean="0">
                <a:latin typeface="+mn-ea"/>
                <a:ea typeface="+mn-ea"/>
              </a:rPr>
              <a:t>戶</a:t>
            </a:r>
            <a:r>
              <a:rPr lang="en-US" altLang="zh-TW" sz="1800" dirty="0" smtClean="0">
                <a:latin typeface="+mn-ea"/>
                <a:ea typeface="+mn-ea"/>
              </a:rPr>
              <a:t/>
            </a:r>
            <a:br>
              <a:rPr lang="en-US" altLang="zh-TW" sz="1800" dirty="0" smtClean="0">
                <a:latin typeface="+mn-ea"/>
                <a:ea typeface="+mn-ea"/>
              </a:rPr>
            </a:br>
            <a:r>
              <a:rPr lang="zh-TW" altLang="en-US" sz="1800" dirty="0" smtClean="0">
                <a:latin typeface="+mn-ea"/>
                <a:ea typeface="+mn-ea"/>
              </a:rPr>
              <a:t>依</a:t>
            </a:r>
            <a:r>
              <a:rPr lang="zh-TW" altLang="en-US" sz="1800" dirty="0">
                <a:latin typeface="+mn-ea"/>
                <a:ea typeface="+mn-ea"/>
              </a:rPr>
              <a:t>考生報名類別</a:t>
            </a:r>
            <a:r>
              <a:rPr lang="zh-TW" altLang="en-US" sz="1800" dirty="0" smtClean="0">
                <a:latin typeface="+mn-ea"/>
                <a:ea typeface="+mn-ea"/>
              </a:rPr>
              <a:t>提供</a:t>
            </a:r>
            <a:r>
              <a:rPr lang="en-US" altLang="zh-TW" sz="1800" dirty="0" smtClean="0">
                <a:latin typeface="+mn-ea"/>
                <a:ea typeface="+mn-ea"/>
              </a:rPr>
              <a:t/>
            </a:r>
            <a:br>
              <a:rPr lang="en-US" altLang="zh-TW" sz="1800" dirty="0" smtClean="0">
                <a:latin typeface="+mn-ea"/>
                <a:ea typeface="+mn-ea"/>
              </a:rPr>
            </a:br>
            <a:r>
              <a:rPr lang="zh-TW" altLang="en-US" sz="1800" b="1" dirty="0" smtClean="0">
                <a:latin typeface="+mn-ea"/>
                <a:ea typeface="+mn-ea"/>
              </a:rPr>
              <a:t>保送</a:t>
            </a:r>
            <a:r>
              <a:rPr lang="zh-TW" altLang="en-US" sz="1800" b="1" dirty="0">
                <a:latin typeface="+mn-ea"/>
                <a:ea typeface="+mn-ea"/>
              </a:rPr>
              <a:t>類別</a:t>
            </a:r>
            <a:r>
              <a:rPr lang="zh-TW" altLang="en-US" sz="1800" dirty="0">
                <a:latin typeface="+mn-ea"/>
                <a:ea typeface="+mn-ea"/>
              </a:rPr>
              <a:t>及</a:t>
            </a:r>
            <a:r>
              <a:rPr lang="zh-TW" altLang="en-US" sz="1800" b="1" dirty="0">
                <a:latin typeface="+mn-ea"/>
                <a:ea typeface="+mn-ea"/>
              </a:rPr>
              <a:t>不限類別</a:t>
            </a:r>
            <a:r>
              <a:rPr lang="zh-TW" altLang="en-US" sz="1800" dirty="0" smtClean="0">
                <a:latin typeface="+mn-ea"/>
                <a:ea typeface="+mn-ea"/>
              </a:rPr>
              <a:t>排名</a:t>
            </a:r>
            <a:endParaRPr lang="en-US" altLang="zh-TW" sz="1800" dirty="0">
              <a:latin typeface="+mn-ea"/>
              <a:ea typeface="+mn-ea"/>
            </a:endParaRPr>
          </a:p>
        </p:txBody>
      </p:sp>
      <p:grpSp>
        <p:nvGrpSpPr>
          <p:cNvPr id="2" name="群組 1"/>
          <p:cNvGrpSpPr/>
          <p:nvPr/>
        </p:nvGrpSpPr>
        <p:grpSpPr>
          <a:xfrm>
            <a:off x="5332721" y="3791402"/>
            <a:ext cx="2789238" cy="500062"/>
            <a:chOff x="5295700" y="4095412"/>
            <a:chExt cx="2789238" cy="500062"/>
          </a:xfrm>
        </p:grpSpPr>
        <p:sp>
          <p:nvSpPr>
            <p:cNvPr id="25" name="圓角矩形 24"/>
            <p:cNvSpPr/>
            <p:nvPr/>
          </p:nvSpPr>
          <p:spPr bwMode="auto">
            <a:xfrm>
              <a:off x="5295700" y="4095412"/>
              <a:ext cx="27892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26" name="矩形 10"/>
            <p:cNvSpPr>
              <a:spLocks noChangeArrowheads="1"/>
            </p:cNvSpPr>
            <p:nvPr/>
          </p:nvSpPr>
          <p:spPr bwMode="auto">
            <a:xfrm>
              <a:off x="5341738" y="4133512"/>
              <a:ext cx="2640034"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mn-ea"/>
                  <a:ea typeface="+mn-ea"/>
                </a:rPr>
                <a:t>資格審查結果公告</a:t>
              </a:r>
            </a:p>
          </p:txBody>
        </p:sp>
      </p:grpSp>
      <p:sp>
        <p:nvSpPr>
          <p:cNvPr id="27" name="矩形 1"/>
          <p:cNvSpPr>
            <a:spLocks noChangeArrowheads="1"/>
          </p:cNvSpPr>
          <p:nvPr/>
        </p:nvSpPr>
        <p:spPr bwMode="auto">
          <a:xfrm>
            <a:off x="5300417" y="4313781"/>
            <a:ext cx="26468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smtClean="0">
                <a:solidFill>
                  <a:srgbClr val="222268"/>
                </a:solidFill>
                <a:latin typeface="+mn-ea"/>
                <a:ea typeface="+mn-ea"/>
                <a:cs typeface="Times New Roman" panose="02020603050405020304" pitchFamily="18" charset="0"/>
              </a:rPr>
              <a:t>(107.1.17 10:00)</a:t>
            </a:r>
            <a:endParaRPr lang="zh-TW" altLang="en-US" sz="2400" dirty="0" smtClean="0">
              <a:solidFill>
                <a:srgbClr val="222268"/>
              </a:solidFill>
              <a:latin typeface="+mn-ea"/>
              <a:ea typeface="+mn-ea"/>
              <a:cs typeface="Times New Roman" panose="02020603050405020304" pitchFamily="18" charset="0"/>
            </a:endParaRPr>
          </a:p>
        </p:txBody>
      </p:sp>
    </p:spTree>
    <p:extLst>
      <p:ext uri="{BB962C8B-B14F-4D97-AF65-F5344CB8AC3E}">
        <p14:creationId xmlns:p14="http://schemas.microsoft.com/office/powerpoint/2010/main" xmlns="" val="3313191186"/>
      </p:ext>
    </p:extLst>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66"/>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sp>
        <p:nvSpPr>
          <p:cNvPr id="38915" name="投影片編號版面配置區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80E6D94-4ABE-4AC5-8A5C-F09880D9513E}" type="slidenum">
              <a:rPr lang="en-US" altLang="zh-TW" sz="1400" smtClean="0">
                <a:latin typeface="+mn-ea"/>
                <a:ea typeface="+mn-ea"/>
              </a:rPr>
              <a:pPr>
                <a:spcBef>
                  <a:spcPct val="0"/>
                </a:spcBef>
                <a:buFontTx/>
                <a:buNone/>
              </a:pPr>
              <a:t>93</a:t>
            </a:fld>
            <a:endParaRPr lang="en-US" altLang="zh-TW" sz="1400" smtClean="0">
              <a:latin typeface="+mn-ea"/>
              <a:ea typeface="+mn-ea"/>
            </a:endParaRPr>
          </a:p>
        </p:txBody>
      </p:sp>
      <p:sp>
        <p:nvSpPr>
          <p:cNvPr id="6" name="橢圓 5"/>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7" name="向右箭號 6"/>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圓角矩形 9"/>
          <p:cNvSpPr/>
          <p:nvPr/>
        </p:nvSpPr>
        <p:spPr bwMode="auto">
          <a:xfrm>
            <a:off x="190230" y="1454795"/>
            <a:ext cx="23574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38919" name="矩形 10"/>
          <p:cNvSpPr>
            <a:spLocks noChangeArrowheads="1"/>
          </p:cNvSpPr>
          <p:nvPr/>
        </p:nvSpPr>
        <p:spPr bwMode="auto">
          <a:xfrm>
            <a:off x="372793" y="1492895"/>
            <a:ext cx="1722437"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mn-ea"/>
                <a:ea typeface="+mn-ea"/>
              </a:rPr>
              <a:t>繳交報名費</a:t>
            </a:r>
          </a:p>
        </p:txBody>
      </p:sp>
      <p:sp>
        <p:nvSpPr>
          <p:cNvPr id="83976" name="Rectangle 3"/>
          <p:cNvSpPr txBox="1">
            <a:spLocks noChangeArrowheads="1"/>
          </p:cNvSpPr>
          <p:nvPr/>
        </p:nvSpPr>
        <p:spPr bwMode="auto">
          <a:xfrm>
            <a:off x="214313" y="2125365"/>
            <a:ext cx="8461375" cy="4111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Blip>
                <a:blip r:embed="rId3"/>
              </a:buBlip>
              <a:defRPr/>
            </a:pPr>
            <a:r>
              <a:rPr lang="zh-TW" altLang="en-US" sz="2200" dirty="0" smtClean="0">
                <a:latin typeface="+mn-ea"/>
                <a:ea typeface="+mn-ea"/>
                <a:cs typeface="Times New Roman" panose="02020603050405020304" pitchFamily="18" charset="0"/>
              </a:rPr>
              <a:t>符合資格考生須於</a:t>
            </a:r>
            <a:r>
              <a:rPr lang="en-US" altLang="zh-TW" sz="2200" dirty="0" smtClean="0">
                <a:solidFill>
                  <a:srgbClr val="FF0000"/>
                </a:solidFill>
                <a:latin typeface="+mn-ea"/>
                <a:ea typeface="+mn-ea"/>
                <a:cs typeface="Times New Roman" panose="02020603050405020304" pitchFamily="18" charset="0"/>
              </a:rPr>
              <a:t>107.1.17 10:00</a:t>
            </a:r>
            <a:r>
              <a:rPr lang="zh-TW" altLang="en-US" sz="2200" dirty="0" smtClean="0">
                <a:solidFill>
                  <a:srgbClr val="FF0000"/>
                </a:solidFill>
                <a:latin typeface="+mn-ea"/>
                <a:ea typeface="+mn-ea"/>
                <a:cs typeface="Times New Roman" panose="02020603050405020304" pitchFamily="18" charset="0"/>
              </a:rPr>
              <a:t>起</a:t>
            </a:r>
            <a:r>
              <a:rPr lang="zh-TW" altLang="en-US" sz="2200" dirty="0" smtClean="0">
                <a:latin typeface="+mn-ea"/>
                <a:ea typeface="+mn-ea"/>
                <a:cs typeface="Times New Roman" panose="02020603050405020304" pitchFamily="18" charset="0"/>
              </a:rPr>
              <a:t>，至本委員會網站「繳款帳號</a:t>
            </a:r>
            <a:r>
              <a:rPr lang="zh-TW" altLang="en-US" sz="2200" dirty="0">
                <a:latin typeface="+mn-ea"/>
                <a:ea typeface="+mn-ea"/>
                <a:cs typeface="Times New Roman" panose="02020603050405020304" pitchFamily="18" charset="0"/>
              </a:rPr>
              <a:t>查詢</a:t>
            </a:r>
            <a:r>
              <a:rPr lang="zh-TW" altLang="en-US" sz="2200" dirty="0" smtClean="0">
                <a:latin typeface="+mn-ea"/>
                <a:ea typeface="+mn-ea"/>
                <a:cs typeface="Times New Roman" panose="02020603050405020304" pitchFamily="18" charset="0"/>
              </a:rPr>
              <a:t>及</a:t>
            </a:r>
            <a:r>
              <a:rPr lang="zh-TW" altLang="en-US" sz="2200" dirty="0">
                <a:latin typeface="+mn-ea"/>
                <a:ea typeface="+mn-ea"/>
                <a:cs typeface="Times New Roman" panose="02020603050405020304" pitchFamily="18" charset="0"/>
              </a:rPr>
              <a:t>繳款單列印</a:t>
            </a:r>
            <a:r>
              <a:rPr lang="zh-TW" altLang="en-US" sz="2200" dirty="0" smtClean="0">
                <a:latin typeface="+mn-ea"/>
                <a:ea typeface="+mn-ea"/>
                <a:cs typeface="Times New Roman" panose="02020603050405020304" pitchFamily="18" charset="0"/>
              </a:rPr>
              <a:t>系統」查詢繳款帳號</a:t>
            </a:r>
            <a:r>
              <a:rPr lang="zh-TW" altLang="en-US" sz="2200" dirty="0">
                <a:latin typeface="+mn-ea"/>
                <a:ea typeface="+mn-ea"/>
                <a:cs typeface="Times New Roman" panose="02020603050405020304" pitchFamily="18" charset="0"/>
              </a:rPr>
              <a:t>與</a:t>
            </a:r>
            <a:r>
              <a:rPr lang="zh-TW" altLang="en-US" sz="2200" dirty="0" smtClean="0">
                <a:latin typeface="+mn-ea"/>
                <a:ea typeface="+mn-ea"/>
                <a:cs typeface="Times New Roman" panose="02020603050405020304" pitchFamily="18" charset="0"/>
              </a:rPr>
              <a:t>金額並下載繳款單</a:t>
            </a:r>
            <a:endParaRPr lang="en-US" altLang="zh-TW" sz="2200" dirty="0" smtClean="0">
              <a:latin typeface="+mn-ea"/>
              <a:ea typeface="+mn-ea"/>
              <a:cs typeface="Times New Roman" panose="02020603050405020304" pitchFamily="18" charset="0"/>
            </a:endParaRPr>
          </a:p>
          <a:p>
            <a:pPr eaLnBrk="1" hangingPunct="1">
              <a:spcBef>
                <a:spcPct val="0"/>
              </a:spcBef>
              <a:buFontTx/>
              <a:buBlip>
                <a:blip r:embed="rId3"/>
              </a:buBlip>
              <a:defRPr/>
            </a:pPr>
            <a:r>
              <a:rPr lang="zh-TW" altLang="en-US" sz="2200" dirty="0" smtClean="0">
                <a:latin typeface="+mn-ea"/>
                <a:ea typeface="+mn-ea"/>
                <a:cs typeface="Times New Roman" panose="02020603050405020304" pitchFamily="18" charset="0"/>
              </a:rPr>
              <a:t>此繳款帳號每人皆不同，切勿以他人繳款帳號繳費或與他人合併繳費</a:t>
            </a:r>
            <a:endParaRPr lang="en-US" altLang="zh-TW" sz="2200" dirty="0" smtClean="0">
              <a:latin typeface="+mn-ea"/>
              <a:ea typeface="+mn-ea"/>
              <a:cs typeface="Times New Roman" panose="02020603050405020304" pitchFamily="18" charset="0"/>
            </a:endParaRPr>
          </a:p>
          <a:p>
            <a:pPr eaLnBrk="1" hangingPunct="1">
              <a:spcBef>
                <a:spcPct val="0"/>
              </a:spcBef>
              <a:buFontTx/>
              <a:buBlip>
                <a:blip r:embed="rId3"/>
              </a:buBlip>
              <a:defRPr/>
            </a:pPr>
            <a:r>
              <a:rPr lang="zh-TW" altLang="en-US" sz="2200" dirty="0" smtClean="0">
                <a:latin typeface="+mn-ea"/>
                <a:ea typeface="+mn-ea"/>
                <a:cs typeface="Times New Roman" panose="02020603050405020304" pitchFamily="18" charset="0"/>
              </a:rPr>
              <a:t>報名費新臺幣</a:t>
            </a:r>
            <a:r>
              <a:rPr lang="en-US" altLang="zh-TW" sz="2200" dirty="0" smtClean="0">
                <a:latin typeface="+mn-ea"/>
                <a:ea typeface="+mn-ea"/>
                <a:cs typeface="Times New Roman" panose="02020603050405020304" pitchFamily="18" charset="0"/>
              </a:rPr>
              <a:t>200</a:t>
            </a:r>
            <a:r>
              <a:rPr lang="zh-TW" altLang="en-US" sz="2200" dirty="0" smtClean="0">
                <a:latin typeface="+mn-ea"/>
                <a:ea typeface="+mn-ea"/>
                <a:cs typeface="Times New Roman" panose="02020603050405020304" pitchFamily="18" charset="0"/>
              </a:rPr>
              <a:t>元，須在</a:t>
            </a:r>
            <a:r>
              <a:rPr lang="en-US" altLang="zh-TW" sz="2200" dirty="0" smtClean="0">
                <a:solidFill>
                  <a:srgbClr val="FF0000"/>
                </a:solidFill>
                <a:latin typeface="+mn-ea"/>
                <a:ea typeface="+mn-ea"/>
                <a:cs typeface="Times New Roman" panose="02020603050405020304" pitchFamily="18" charset="0"/>
              </a:rPr>
              <a:t>107.1.19 24:00</a:t>
            </a:r>
            <a:r>
              <a:rPr lang="zh-TW" altLang="en-US" sz="2200" dirty="0" smtClean="0">
                <a:latin typeface="+mn-ea"/>
                <a:ea typeface="+mn-ea"/>
                <a:cs typeface="Times New Roman" panose="02020603050405020304" pitchFamily="18" charset="0"/>
              </a:rPr>
              <a:t>完成繳費，繳費成功才可參加網路登記志願</a:t>
            </a:r>
            <a:endParaRPr lang="en-US" altLang="zh-TW" sz="2200" dirty="0" smtClean="0">
              <a:latin typeface="+mn-ea"/>
              <a:ea typeface="+mn-ea"/>
              <a:cs typeface="Times New Roman" panose="02020603050405020304" pitchFamily="18" charset="0"/>
            </a:endParaRPr>
          </a:p>
          <a:p>
            <a:pPr eaLnBrk="1" hangingPunct="1">
              <a:spcBef>
                <a:spcPct val="0"/>
              </a:spcBef>
              <a:buFontTx/>
              <a:buBlip>
                <a:blip r:embed="rId3"/>
              </a:buBlip>
              <a:defRPr/>
            </a:pPr>
            <a:r>
              <a:rPr lang="zh-TW" altLang="en-US" sz="2200" dirty="0" smtClean="0">
                <a:latin typeface="+mn-ea"/>
                <a:ea typeface="+mn-ea"/>
                <a:cs typeface="Times New Roman" panose="02020603050405020304" pitchFamily="18" charset="0"/>
              </a:rPr>
              <a:t>審查通過低收入戶考生或僅報名不限類別考生免繳報名費，中低收入戶考生可減免</a:t>
            </a:r>
            <a:r>
              <a:rPr lang="en-US" altLang="zh-TW" sz="2200" dirty="0">
                <a:latin typeface="+mn-ea"/>
                <a:ea typeface="+mn-ea"/>
                <a:cs typeface="Times New Roman" panose="02020603050405020304" pitchFamily="18" charset="0"/>
              </a:rPr>
              <a:t>6</a:t>
            </a:r>
            <a:r>
              <a:rPr lang="en-US" altLang="zh-TW" sz="2200" dirty="0" smtClean="0">
                <a:latin typeface="+mn-ea"/>
                <a:ea typeface="+mn-ea"/>
                <a:cs typeface="Times New Roman" panose="02020603050405020304" pitchFamily="18" charset="0"/>
              </a:rPr>
              <a:t>0%</a:t>
            </a:r>
            <a:r>
              <a:rPr lang="zh-TW" altLang="en-US" sz="2200" dirty="0" smtClean="0">
                <a:latin typeface="+mn-ea"/>
                <a:ea typeface="+mn-ea"/>
                <a:cs typeface="Times New Roman" panose="02020603050405020304" pitchFamily="18" charset="0"/>
              </a:rPr>
              <a:t>，繳交</a:t>
            </a:r>
            <a:r>
              <a:rPr lang="zh-TW" altLang="en-US" sz="2200" dirty="0">
                <a:latin typeface="+mn-ea"/>
                <a:ea typeface="+mn-ea"/>
                <a:cs typeface="Times New Roman" panose="02020603050405020304" pitchFamily="18" charset="0"/>
              </a:rPr>
              <a:t>新</a:t>
            </a:r>
            <a:r>
              <a:rPr lang="zh-TW" altLang="en-US" sz="2200" dirty="0" smtClean="0">
                <a:latin typeface="+mn-ea"/>
                <a:ea typeface="+mn-ea"/>
                <a:cs typeface="Times New Roman" panose="02020603050405020304" pitchFamily="18" charset="0"/>
              </a:rPr>
              <a:t>臺幣</a:t>
            </a:r>
            <a:r>
              <a:rPr lang="en-US" altLang="zh-TW" sz="2200" dirty="0" smtClean="0">
                <a:latin typeface="+mn-ea"/>
                <a:ea typeface="+mn-ea"/>
                <a:cs typeface="Times New Roman" panose="02020603050405020304" pitchFamily="18" charset="0"/>
              </a:rPr>
              <a:t>80</a:t>
            </a:r>
            <a:r>
              <a:rPr lang="zh-TW" altLang="en-US" sz="2200" dirty="0" smtClean="0">
                <a:latin typeface="+mn-ea"/>
                <a:ea typeface="+mn-ea"/>
                <a:cs typeface="Times New Roman" panose="02020603050405020304" pitchFamily="18" charset="0"/>
              </a:rPr>
              <a:t>元報名費</a:t>
            </a:r>
          </a:p>
        </p:txBody>
      </p:sp>
      <p:grpSp>
        <p:nvGrpSpPr>
          <p:cNvPr id="38921" name="群組 26"/>
          <p:cNvGrpSpPr>
            <a:grpSpLocks/>
          </p:cNvGrpSpPr>
          <p:nvPr/>
        </p:nvGrpSpPr>
        <p:grpSpPr bwMode="auto">
          <a:xfrm>
            <a:off x="6372225" y="115888"/>
            <a:ext cx="2630488" cy="1214437"/>
            <a:chOff x="6228184" y="1071563"/>
            <a:chExt cx="2630066" cy="1214437"/>
          </a:xfrm>
        </p:grpSpPr>
        <p:sp>
          <p:nvSpPr>
            <p:cNvPr id="28" name="圓角矩形 27"/>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報名</a:t>
              </a:r>
            </a:p>
          </p:txBody>
        </p:sp>
        <p:sp>
          <p:nvSpPr>
            <p:cNvPr id="39" name="圓角矩形 38"/>
            <p:cNvSpPr/>
            <p:nvPr/>
          </p:nvSpPr>
          <p:spPr bwMode="auto">
            <a:xfrm>
              <a:off x="7308106" y="1071563"/>
              <a:ext cx="42796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繳交報名</a:t>
              </a:r>
              <a:r>
                <a:rPr lang="zh-TW" altLang="en-US" sz="1400" dirty="0" smtClean="0">
                  <a:solidFill>
                    <a:schemeClr val="bg1"/>
                  </a:solidFill>
                  <a:latin typeface="+mn-ea"/>
                </a:rPr>
                <a:t>費</a:t>
              </a:r>
              <a:endParaRPr lang="en-US" altLang="zh-TW" sz="1400" dirty="0">
                <a:solidFill>
                  <a:schemeClr val="bg1"/>
                </a:solidFill>
                <a:latin typeface="+mn-ea"/>
              </a:endParaRPr>
            </a:p>
          </p:txBody>
        </p:sp>
        <p:sp>
          <p:nvSpPr>
            <p:cNvPr id="40" name="圓角矩形 39"/>
            <p:cNvSpPr/>
            <p:nvPr/>
          </p:nvSpPr>
          <p:spPr bwMode="auto">
            <a:xfrm>
              <a:off x="7855111" y="1071563"/>
              <a:ext cx="460945"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網路登記志願</a:t>
              </a:r>
            </a:p>
          </p:txBody>
        </p:sp>
        <p:sp>
          <p:nvSpPr>
            <p:cNvPr id="41" name="圓角矩形 40"/>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a:solidFill>
                    <a:schemeClr val="tx1"/>
                  </a:solidFill>
                  <a:latin typeface="+mn-ea"/>
                </a:rPr>
                <a:t>分發放榜</a:t>
              </a:r>
            </a:p>
          </p:txBody>
        </p:sp>
        <p:cxnSp>
          <p:nvCxnSpPr>
            <p:cNvPr id="42" name="直線單箭頭接點 41"/>
            <p:cNvCxnSpPr>
              <a:stCxn id="28"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3" name="直線單箭頭接點 42"/>
            <p:cNvCxnSpPr>
              <a:endCxn id="39" idx="1"/>
            </p:cNvCxnSpPr>
            <p:nvPr/>
          </p:nvCxnSpPr>
          <p:spPr bwMode="auto">
            <a:xfrm>
              <a:off x="7090059" y="1678782"/>
              <a:ext cx="21804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4" name="直線單箭頭接點 43"/>
            <p:cNvCxnSpPr>
              <a:stCxn id="39" idx="3"/>
              <a:endCxn id="40" idx="1"/>
            </p:cNvCxnSpPr>
            <p:nvPr/>
          </p:nvCxnSpPr>
          <p:spPr bwMode="auto">
            <a:xfrm>
              <a:off x="7736067" y="1678782"/>
              <a:ext cx="1190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5" name="直線單箭頭接點 44"/>
            <p:cNvCxnSpPr>
              <a:stCxn id="40" idx="3"/>
              <a:endCxn id="41" idx="1"/>
            </p:cNvCxnSpPr>
            <p:nvPr/>
          </p:nvCxnSpPr>
          <p:spPr bwMode="auto">
            <a:xfrm>
              <a:off x="8316056" y="1678782"/>
              <a:ext cx="18506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83982" name="矩形 24"/>
          <p:cNvSpPr>
            <a:spLocks noChangeArrowheads="1"/>
          </p:cNvSpPr>
          <p:nvPr/>
        </p:nvSpPr>
        <p:spPr bwMode="auto">
          <a:xfrm>
            <a:off x="2615930" y="1500832"/>
            <a:ext cx="4916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smtClean="0">
                <a:solidFill>
                  <a:srgbClr val="222268"/>
                </a:solidFill>
                <a:latin typeface="+mn-ea"/>
                <a:ea typeface="+mn-ea"/>
                <a:cs typeface="Times New Roman" panose="02020603050405020304" pitchFamily="18" charset="0"/>
              </a:rPr>
              <a:t>(107.1.17 10:00</a:t>
            </a:r>
            <a:r>
              <a:rPr lang="en-US" altLang="zh-TW" sz="1800" dirty="0" smtClean="0">
                <a:latin typeface="+mn-ea"/>
                <a:ea typeface="+mn-ea"/>
                <a:cs typeface="Times New Roman" panose="02020603050405020304" pitchFamily="18" charset="0"/>
              </a:rPr>
              <a:t>-</a:t>
            </a:r>
            <a:r>
              <a:rPr lang="en-US" altLang="zh-TW" sz="2400" dirty="0" smtClean="0">
                <a:solidFill>
                  <a:srgbClr val="222268"/>
                </a:solidFill>
                <a:latin typeface="+mn-ea"/>
                <a:ea typeface="+mn-ea"/>
                <a:cs typeface="Times New Roman" panose="02020603050405020304" pitchFamily="18" charset="0"/>
              </a:rPr>
              <a:t>107.1.19 24:00)</a:t>
            </a:r>
            <a:endParaRPr lang="zh-TW" altLang="en-US" sz="2400" dirty="0" smtClean="0">
              <a:solidFill>
                <a:srgbClr val="222268"/>
              </a:solidFill>
              <a:latin typeface="+mn-ea"/>
              <a:ea typeface="+mn-ea"/>
              <a:cs typeface="Times New Roman" panose="02020603050405020304" pitchFamily="18" charset="0"/>
            </a:endParaRPr>
          </a:p>
        </p:txBody>
      </p:sp>
      <p:sp>
        <p:nvSpPr>
          <p:cNvPr id="46" name="圓角矩形 45"/>
          <p:cNvSpPr/>
          <p:nvPr/>
        </p:nvSpPr>
        <p:spPr bwMode="auto">
          <a:xfrm>
            <a:off x="6877049" y="115888"/>
            <a:ext cx="483195"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mn-ea"/>
              </a:rPr>
              <a:t>成績排名</a:t>
            </a:r>
          </a:p>
          <a:p>
            <a:pPr algn="dist"/>
            <a:r>
              <a:rPr lang="zh-TW" altLang="en-US" sz="1400" dirty="0">
                <a:solidFill>
                  <a:schemeClr val="tx1"/>
                </a:solidFill>
                <a:latin typeface="+mn-ea"/>
              </a:rPr>
              <a:t>資格審查</a:t>
            </a:r>
          </a:p>
        </p:txBody>
      </p:sp>
    </p:spTree>
    <p:extLst>
      <p:ext uri="{BB962C8B-B14F-4D97-AF65-F5344CB8AC3E}">
        <p14:creationId xmlns:p14="http://schemas.microsoft.com/office/powerpoint/2010/main" xmlns="" val="829534007"/>
      </p:ext>
    </p:extLst>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sp>
        <p:nvSpPr>
          <p:cNvPr id="39939" name="Rectangle 3"/>
          <p:cNvSpPr>
            <a:spLocks noGrp="1" noChangeArrowheads="1"/>
          </p:cNvSpPr>
          <p:nvPr>
            <p:ph idx="1"/>
          </p:nvPr>
        </p:nvSpPr>
        <p:spPr>
          <a:xfrm>
            <a:off x="240185" y="1907968"/>
            <a:ext cx="8466137" cy="4617376"/>
          </a:xfrm>
        </p:spPr>
        <p:txBody>
          <a:bodyPr/>
          <a:lstStyle/>
          <a:p>
            <a:pPr eaLnBrk="1" hangingPunct="1">
              <a:lnSpc>
                <a:spcPct val="150000"/>
              </a:lnSpc>
              <a:buFontTx/>
              <a:buBlip>
                <a:blip r:embed="rId3"/>
              </a:buBlip>
            </a:pPr>
            <a:r>
              <a:rPr lang="zh-TW" altLang="en-US" sz="2000" dirty="0" smtClean="0">
                <a:latin typeface="+mn-ea"/>
                <a:cs typeface="Times New Roman" panose="02020603050405020304" pitchFamily="18" charset="0"/>
              </a:rPr>
              <a:t>考生至多選填</a:t>
            </a:r>
            <a:r>
              <a:rPr lang="en-US" altLang="zh-TW" sz="2000" dirty="0" smtClean="0">
                <a:latin typeface="+mn-ea"/>
                <a:cs typeface="Times New Roman" panose="02020603050405020304" pitchFamily="18" charset="0"/>
              </a:rPr>
              <a:t>50</a:t>
            </a:r>
            <a:r>
              <a:rPr lang="zh-TW" altLang="en-US" sz="2000" dirty="0" smtClean="0">
                <a:latin typeface="+mn-ea"/>
                <a:cs typeface="Times New Roman" panose="02020603050405020304" pitchFamily="18" charset="0"/>
              </a:rPr>
              <a:t>個志願</a:t>
            </a:r>
            <a:r>
              <a:rPr lang="en-US" altLang="zh-TW" sz="2000" dirty="0" smtClean="0">
                <a:latin typeface="+mn-ea"/>
                <a:cs typeface="Times New Roman" panose="02020603050405020304" pitchFamily="18" charset="0"/>
              </a:rPr>
              <a:t>(</a:t>
            </a:r>
            <a:r>
              <a:rPr lang="zh-TW" altLang="en-US" sz="2000" dirty="0" smtClean="0">
                <a:latin typeface="+mn-ea"/>
                <a:cs typeface="Times New Roman" panose="02020603050405020304" pitchFamily="18" charset="0"/>
              </a:rPr>
              <a:t>含「不限類別」志願</a:t>
            </a:r>
            <a:r>
              <a:rPr lang="en-US" altLang="zh-TW" sz="2000" dirty="0" smtClean="0">
                <a:latin typeface="+mn-ea"/>
                <a:cs typeface="Times New Roman" panose="02020603050405020304" pitchFamily="18" charset="0"/>
              </a:rPr>
              <a:t>)</a:t>
            </a:r>
          </a:p>
          <a:p>
            <a:pPr eaLnBrk="1" hangingPunct="1">
              <a:lnSpc>
                <a:spcPct val="150000"/>
              </a:lnSpc>
              <a:buFontTx/>
              <a:buBlip>
                <a:blip r:embed="rId3"/>
              </a:buBlip>
            </a:pPr>
            <a:r>
              <a:rPr lang="zh-TW" altLang="en-US" sz="2000" dirty="0">
                <a:latin typeface="+mn-ea"/>
                <a:cs typeface="Times New Roman" panose="02020603050405020304" pitchFamily="18" charset="0"/>
              </a:rPr>
              <a:t>考生於系統所登記之志願可先暫存，在未確定送出前皆可修改或暫存。</a:t>
            </a:r>
            <a:r>
              <a:rPr lang="zh-TW" altLang="en-US" sz="2000" dirty="0">
                <a:solidFill>
                  <a:srgbClr val="FF0000"/>
                </a:solidFill>
                <a:latin typeface="+mn-ea"/>
                <a:cs typeface="Times New Roman" panose="02020603050405020304" pitchFamily="18" charset="0"/>
              </a:rPr>
              <a:t>網路登記志願僅限</a:t>
            </a:r>
            <a:r>
              <a:rPr lang="en-US" altLang="zh-TW" sz="2000" dirty="0">
                <a:solidFill>
                  <a:srgbClr val="FF0000"/>
                </a:solidFill>
                <a:latin typeface="+mn-ea"/>
                <a:cs typeface="Times New Roman" panose="02020603050405020304" pitchFamily="18" charset="0"/>
              </a:rPr>
              <a:t>1</a:t>
            </a:r>
            <a:r>
              <a:rPr lang="zh-TW" altLang="en-US" sz="2000" dirty="0">
                <a:solidFill>
                  <a:srgbClr val="FF0000"/>
                </a:solidFill>
                <a:latin typeface="+mn-ea"/>
                <a:cs typeface="Times New Roman" panose="02020603050405020304" pitchFamily="18" charset="0"/>
              </a:rPr>
              <a:t>次，一旦確定送出即完成志願登記，不得以任何理由要求修改或重填，請考生特別</a:t>
            </a:r>
            <a:r>
              <a:rPr lang="zh-TW" altLang="en-US" sz="2000" dirty="0" smtClean="0">
                <a:solidFill>
                  <a:srgbClr val="FF0000"/>
                </a:solidFill>
                <a:latin typeface="+mn-ea"/>
                <a:cs typeface="Times New Roman" panose="02020603050405020304" pitchFamily="18" charset="0"/>
              </a:rPr>
              <a:t>注意</a:t>
            </a:r>
            <a:endParaRPr lang="en-US" altLang="zh-TW" sz="2000" dirty="0" smtClean="0">
              <a:latin typeface="+mn-ea"/>
              <a:cs typeface="Times New Roman" panose="02020603050405020304" pitchFamily="18" charset="0"/>
            </a:endParaRPr>
          </a:p>
          <a:p>
            <a:pPr eaLnBrk="1" hangingPunct="1">
              <a:lnSpc>
                <a:spcPct val="150000"/>
              </a:lnSpc>
              <a:buFontTx/>
              <a:buBlip>
                <a:blip r:embed="rId3"/>
              </a:buBlip>
            </a:pPr>
            <a:r>
              <a:rPr lang="zh-TW" altLang="en-US" sz="2000" dirty="0" smtClean="0">
                <a:solidFill>
                  <a:srgbClr val="FF0000"/>
                </a:solidFill>
                <a:latin typeface="+mn-ea"/>
                <a:cs typeface="Times New Roman" panose="02020603050405020304" pitchFamily="18" charset="0"/>
              </a:rPr>
              <a:t>規定時間內未上網登記志願</a:t>
            </a:r>
            <a:r>
              <a:rPr lang="zh-TW" altLang="en-US" sz="2000" dirty="0" smtClean="0">
                <a:latin typeface="+mn-ea"/>
                <a:cs typeface="Times New Roman" panose="02020603050405020304" pitchFamily="18" charset="0"/>
              </a:rPr>
              <a:t>或</a:t>
            </a:r>
            <a:r>
              <a:rPr lang="zh-TW" altLang="en-US" sz="2000" dirty="0" smtClean="0">
                <a:solidFill>
                  <a:srgbClr val="FF0000"/>
                </a:solidFill>
                <a:latin typeface="+mn-ea"/>
                <a:cs typeface="Times New Roman" panose="02020603050405020304" pitchFamily="18" charset="0"/>
              </a:rPr>
              <a:t>雖有上網登記志願但僅暫存未確定送出者</a:t>
            </a:r>
            <a:r>
              <a:rPr lang="zh-TW" altLang="en-US" sz="2000" dirty="0" smtClean="0">
                <a:latin typeface="+mn-ea"/>
                <a:cs typeface="Times New Roman" panose="02020603050405020304" pitchFamily="18" charset="0"/>
              </a:rPr>
              <a:t>，以未選填論，喪失登記資格與分發機會</a:t>
            </a:r>
          </a:p>
          <a:p>
            <a:pPr eaLnBrk="1" hangingPunct="1">
              <a:lnSpc>
                <a:spcPct val="150000"/>
              </a:lnSpc>
              <a:buFontTx/>
              <a:buBlip>
                <a:blip r:embed="rId3"/>
              </a:buBlip>
            </a:pPr>
            <a:r>
              <a:rPr lang="zh-TW" altLang="en-US" sz="2000" dirty="0" smtClean="0">
                <a:latin typeface="+mn-ea"/>
                <a:cs typeface="Times New Roman" panose="02020603050405020304" pitchFamily="18" charset="0"/>
              </a:rPr>
              <a:t>完成志願登記「確定送出」後</a:t>
            </a:r>
            <a:r>
              <a:rPr lang="zh-TW" altLang="en-US" sz="2000" dirty="0">
                <a:latin typeface="+mn-ea"/>
                <a:cs typeface="Times New Roman" panose="02020603050405020304" pitchFamily="18" charset="0"/>
              </a:rPr>
              <a:t>，應自行存檔或列印</a:t>
            </a:r>
            <a:r>
              <a:rPr lang="zh-TW" altLang="en-US" sz="2000" dirty="0" smtClean="0">
                <a:latin typeface="+mn-ea"/>
                <a:cs typeface="Times New Roman" panose="02020603050405020304" pitchFamily="18" charset="0"/>
              </a:rPr>
              <a:t>留存「登記志願表</a:t>
            </a:r>
            <a:r>
              <a:rPr lang="zh-TW" altLang="en-US" sz="2000" dirty="0">
                <a:latin typeface="+mn-ea"/>
                <a:cs typeface="Times New Roman" panose="02020603050405020304" pitchFamily="18" charset="0"/>
              </a:rPr>
              <a:t>」備查</a:t>
            </a:r>
            <a:endParaRPr lang="zh-TW" altLang="en-US" sz="2000" dirty="0" smtClean="0">
              <a:latin typeface="+mn-ea"/>
              <a:cs typeface="Times New Roman" panose="02020603050405020304" pitchFamily="18" charset="0"/>
            </a:endParaRPr>
          </a:p>
        </p:txBody>
      </p:sp>
      <p:sp>
        <p:nvSpPr>
          <p:cNvPr id="39940"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3EE9486E-F2B9-484B-8543-9355B6A12E4C}" type="slidenum">
              <a:rPr lang="en-US" altLang="zh-TW" sz="1400" smtClean="0">
                <a:latin typeface="+mn-ea"/>
                <a:ea typeface="+mn-ea"/>
              </a:rPr>
              <a:pPr>
                <a:spcBef>
                  <a:spcPct val="0"/>
                </a:spcBef>
                <a:buFontTx/>
                <a:buNone/>
              </a:pPr>
              <a:t>94</a:t>
            </a:fld>
            <a:endParaRPr lang="en-US" altLang="zh-TW" sz="1400" smtClean="0">
              <a:latin typeface="+mn-ea"/>
              <a:ea typeface="+mn-ea"/>
            </a:endParaRPr>
          </a:p>
        </p:txBody>
      </p:sp>
      <p:sp>
        <p:nvSpPr>
          <p:cNvPr id="5" name="橢圓 4"/>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3" name="圓角矩形 12"/>
          <p:cNvSpPr/>
          <p:nvPr/>
        </p:nvSpPr>
        <p:spPr bwMode="auto">
          <a:xfrm>
            <a:off x="274719" y="1330325"/>
            <a:ext cx="2357438"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14" name="矩形 13"/>
          <p:cNvSpPr/>
          <p:nvPr/>
        </p:nvSpPr>
        <p:spPr>
          <a:xfrm>
            <a:off x="438232" y="1385888"/>
            <a:ext cx="2032000" cy="387350"/>
          </a:xfrm>
          <a:prstGeom prst="rect">
            <a:avLst/>
          </a:prstGeom>
        </p:spPr>
        <p:txBody>
          <a:bodyPr wrap="none">
            <a:spAutoFit/>
          </a:bodyPr>
          <a:lstStyle/>
          <a:p>
            <a:pPr marL="342900" indent="-342900">
              <a:lnSpc>
                <a:spcPct val="80000"/>
              </a:lnSpc>
              <a:spcBef>
                <a:spcPct val="20000"/>
              </a:spcBef>
              <a:defRPr/>
            </a:pPr>
            <a:r>
              <a:rPr lang="zh-TW" altLang="en-US" sz="2400" dirty="0">
                <a:solidFill>
                  <a:schemeClr val="bg1"/>
                </a:solidFill>
                <a:latin typeface="+mn-ea"/>
                <a:ea typeface="+mn-ea"/>
                <a:cs typeface="華康中黑體" pitchFamily="49" charset="-120"/>
              </a:rPr>
              <a:t>網路登記志願</a:t>
            </a:r>
            <a:endParaRPr lang="zh-TW" altLang="en-US" sz="2400" kern="0" dirty="0">
              <a:solidFill>
                <a:schemeClr val="bg1"/>
              </a:solidFill>
              <a:latin typeface="+mn-ea"/>
              <a:ea typeface="+mn-ea"/>
              <a:cs typeface="華康中黑體" pitchFamily="49" charset="-120"/>
            </a:endParaRPr>
          </a:p>
        </p:txBody>
      </p:sp>
      <p:sp>
        <p:nvSpPr>
          <p:cNvPr id="85001" name="矩形 23"/>
          <p:cNvSpPr>
            <a:spLocks noChangeArrowheads="1"/>
          </p:cNvSpPr>
          <p:nvPr/>
        </p:nvSpPr>
        <p:spPr bwMode="auto">
          <a:xfrm>
            <a:off x="2755994" y="1365729"/>
            <a:ext cx="5738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smtClean="0">
                <a:solidFill>
                  <a:srgbClr val="222268"/>
                </a:solidFill>
                <a:latin typeface="+mn-ea"/>
                <a:ea typeface="+mn-ea"/>
                <a:cs typeface="Times New Roman" panose="02020603050405020304" pitchFamily="18" charset="0"/>
              </a:rPr>
              <a:t>(107.1.22 10:00-107.1.24 17:00)</a:t>
            </a:r>
            <a:endParaRPr lang="zh-TW" altLang="en-US" sz="1800" dirty="0" smtClean="0">
              <a:latin typeface="+mn-ea"/>
              <a:ea typeface="+mn-ea"/>
              <a:cs typeface="Times New Roman" panose="02020603050405020304" pitchFamily="18" charset="0"/>
            </a:endParaRPr>
          </a:p>
        </p:txBody>
      </p:sp>
      <p:grpSp>
        <p:nvGrpSpPr>
          <p:cNvPr id="39946" name="群組 26"/>
          <p:cNvGrpSpPr>
            <a:grpSpLocks/>
          </p:cNvGrpSpPr>
          <p:nvPr/>
        </p:nvGrpSpPr>
        <p:grpSpPr bwMode="auto">
          <a:xfrm>
            <a:off x="6372225" y="115888"/>
            <a:ext cx="2630488" cy="1214437"/>
            <a:chOff x="6228184" y="1071563"/>
            <a:chExt cx="2630066" cy="1214437"/>
          </a:xfrm>
        </p:grpSpPr>
        <p:sp>
          <p:nvSpPr>
            <p:cNvPr id="21" name="圓角矩形 20"/>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報名</a:t>
              </a:r>
            </a:p>
          </p:txBody>
        </p:sp>
        <p:sp>
          <p:nvSpPr>
            <p:cNvPr id="23" name="圓角矩形 22"/>
            <p:cNvSpPr/>
            <p:nvPr/>
          </p:nvSpPr>
          <p:spPr bwMode="auto">
            <a:xfrm>
              <a:off x="7363657" y="1071563"/>
              <a:ext cx="37241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繳交報名</a:t>
              </a:r>
              <a:r>
                <a:rPr lang="zh-TW" altLang="en-US" sz="1400" dirty="0" smtClean="0">
                  <a:solidFill>
                    <a:schemeClr val="tx1"/>
                  </a:solidFill>
                  <a:latin typeface="+mn-ea"/>
                </a:rPr>
                <a:t>費</a:t>
              </a:r>
              <a:endParaRPr lang="en-US" altLang="zh-TW" sz="1400" dirty="0">
                <a:solidFill>
                  <a:schemeClr val="tx1"/>
                </a:solidFill>
                <a:latin typeface="+mn-ea"/>
              </a:endParaRPr>
            </a:p>
          </p:txBody>
        </p:sp>
        <p:sp>
          <p:nvSpPr>
            <p:cNvPr id="24" name="圓角矩形 23"/>
            <p:cNvSpPr/>
            <p:nvPr/>
          </p:nvSpPr>
          <p:spPr bwMode="auto">
            <a:xfrm>
              <a:off x="7882095" y="1071563"/>
              <a:ext cx="46833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網路登記志願</a:t>
              </a:r>
            </a:p>
          </p:txBody>
        </p:sp>
        <p:sp>
          <p:nvSpPr>
            <p:cNvPr id="25" name="圓角矩形 24"/>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分發放榜</a:t>
              </a:r>
            </a:p>
          </p:txBody>
        </p:sp>
        <p:cxnSp>
          <p:nvCxnSpPr>
            <p:cNvPr id="35" name="直線單箭頭接點 34"/>
            <p:cNvCxnSpPr>
              <a:stCxn id="21"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6" name="直線單箭頭接點 35"/>
            <p:cNvCxnSpPr>
              <a:endCxn id="23" idx="1"/>
            </p:cNvCxnSpPr>
            <p:nvPr/>
          </p:nvCxnSpPr>
          <p:spPr bwMode="auto">
            <a:xfrm>
              <a:off x="7090059" y="1678782"/>
              <a:ext cx="27359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7" name="直線單箭頭接點 36"/>
            <p:cNvCxnSpPr>
              <a:stCxn id="23" idx="3"/>
              <a:endCxn id="24"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p:cNvCxnSpPr>
              <a:stCxn id="24" idx="3"/>
              <a:endCxn id="25" idx="1"/>
            </p:cNvCxnSpPr>
            <p:nvPr/>
          </p:nvCxnSpPr>
          <p:spPr bwMode="auto">
            <a:xfrm>
              <a:off x="8350424" y="1678782"/>
              <a:ext cx="150695"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6" name="圓角矩形 25"/>
          <p:cNvSpPr/>
          <p:nvPr/>
        </p:nvSpPr>
        <p:spPr bwMode="auto">
          <a:xfrm>
            <a:off x="6877049" y="115888"/>
            <a:ext cx="483195"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成績排名</a:t>
            </a:r>
          </a:p>
          <a:p>
            <a:pPr algn="dist">
              <a:defRPr/>
            </a:pPr>
            <a:r>
              <a:rPr lang="zh-TW" altLang="en-US" sz="1400" dirty="0" smtClean="0">
                <a:solidFill>
                  <a:schemeClr val="tx1"/>
                </a:solidFill>
                <a:latin typeface="+mn-ea"/>
              </a:rPr>
              <a:t>資格審查</a:t>
            </a:r>
            <a:endParaRPr lang="zh-TW" altLang="en-US" sz="1400" dirty="0">
              <a:solidFill>
                <a:schemeClr val="tx1"/>
              </a:solidFill>
              <a:latin typeface="+mn-ea"/>
            </a:endParaRPr>
          </a:p>
        </p:txBody>
      </p:sp>
    </p:spTree>
    <p:extLst>
      <p:ext uri="{BB962C8B-B14F-4D97-AF65-F5344CB8AC3E}">
        <p14:creationId xmlns:p14="http://schemas.microsoft.com/office/powerpoint/2010/main" xmlns="" val="306757027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582612"/>
          </a:xfrm>
        </p:spPr>
        <p:txBody>
          <a:bodyPr/>
          <a:lstStyle/>
          <a:p>
            <a:pPr eaLnBrk="1" hangingPunct="1"/>
            <a:r>
              <a:rPr lang="zh-TW" altLang="en-US" sz="3600" smtClean="0">
                <a:solidFill>
                  <a:schemeClr val="tx1"/>
                </a:solidFill>
                <a:latin typeface="+mn-ea"/>
                <a:ea typeface="+mn-ea"/>
              </a:rPr>
              <a:t>技優</a:t>
            </a:r>
            <a:r>
              <a:rPr lang="zh-TW" altLang="en-US" sz="4800" smtClean="0">
                <a:solidFill>
                  <a:srgbClr val="800000"/>
                </a:solidFill>
                <a:latin typeface="+mn-ea"/>
                <a:ea typeface="+mn-ea"/>
              </a:rPr>
              <a:t>保送</a:t>
            </a:r>
            <a:r>
              <a:rPr lang="zh-TW" altLang="en-US" sz="3600" smtClean="0">
                <a:solidFill>
                  <a:schemeClr val="tx1"/>
                </a:solidFill>
                <a:latin typeface="+mn-ea"/>
                <a:ea typeface="+mn-ea"/>
              </a:rPr>
              <a:t>入學招生作業流程</a:t>
            </a:r>
          </a:p>
        </p:txBody>
      </p:sp>
      <p:sp>
        <p:nvSpPr>
          <p:cNvPr id="40963" name="Rectangle 3"/>
          <p:cNvSpPr>
            <a:spLocks noGrp="1" noChangeArrowheads="1"/>
          </p:cNvSpPr>
          <p:nvPr>
            <p:ph idx="1"/>
          </p:nvPr>
        </p:nvSpPr>
        <p:spPr>
          <a:xfrm>
            <a:off x="201518" y="1758950"/>
            <a:ext cx="8649797" cy="4486275"/>
          </a:xfrm>
        </p:spPr>
        <p:txBody>
          <a:bodyPr/>
          <a:lstStyle/>
          <a:p>
            <a:pPr marL="358775" indent="-358775" eaLnBrk="1" hangingPunct="1">
              <a:buFontTx/>
              <a:buBlip>
                <a:blip r:embed="rId3"/>
              </a:buBlip>
            </a:pPr>
            <a:r>
              <a:rPr lang="zh-TW" altLang="en-US" sz="2000" dirty="0" smtClean="0">
                <a:latin typeface="+mn-ea"/>
              </a:rPr>
              <a:t>本委員會網站公告錄取名單</a:t>
            </a:r>
            <a:endParaRPr lang="en-US" altLang="zh-TW" sz="2000" dirty="0" smtClean="0">
              <a:latin typeface="+mn-ea"/>
            </a:endParaRPr>
          </a:p>
          <a:p>
            <a:pPr marL="358775" indent="-358775" eaLnBrk="1" hangingPunct="1">
              <a:buFontTx/>
              <a:buBlip>
                <a:blip r:embed="rId3"/>
              </a:buBlip>
            </a:pPr>
            <a:r>
              <a:rPr lang="zh-TW" altLang="en-US" sz="2000" dirty="0" smtClean="0">
                <a:latin typeface="+mn-ea"/>
              </a:rPr>
              <a:t>分發</a:t>
            </a:r>
            <a:r>
              <a:rPr lang="zh-TW" altLang="en-US" sz="2000" dirty="0">
                <a:latin typeface="+mn-ea"/>
              </a:rPr>
              <a:t>錄取生應依所錄取學校規定時間及方式（不得為電話方式），攜帶「學歷（力）證件」、「身分證」及「競賽獲獎證明」等文件正本辦理報到，上述證件如有不實或不符合簡章規定者，取消其錄取</a:t>
            </a:r>
            <a:r>
              <a:rPr lang="zh-TW" altLang="en-US" sz="2000" dirty="0" smtClean="0">
                <a:latin typeface="+mn-ea"/>
              </a:rPr>
              <a:t>資格</a:t>
            </a:r>
            <a:endParaRPr lang="en-US" altLang="zh-TW" sz="2000" dirty="0" smtClean="0">
              <a:latin typeface="+mn-ea"/>
            </a:endParaRPr>
          </a:p>
          <a:p>
            <a:pPr marL="358775" indent="-358775" eaLnBrk="1" hangingPunct="1">
              <a:buFontTx/>
              <a:buBlip>
                <a:blip r:embed="rId3"/>
              </a:buBlip>
            </a:pPr>
            <a:r>
              <a:rPr lang="zh-TW" altLang="en-US" sz="2000" dirty="0" smtClean="0">
                <a:latin typeface="+mn-ea"/>
              </a:rPr>
              <a:t>分發錄取生完成報到後，即不得再行參加本學年度繁星計畫聯合推薦甄選入學、四技申請入學聯合招生、四技二專技優甄</a:t>
            </a:r>
            <a:r>
              <a:rPr lang="zh-TW" altLang="en-US" sz="2000" dirty="0">
                <a:latin typeface="+mn-ea"/>
              </a:rPr>
              <a:t>審入學、</a:t>
            </a:r>
            <a:r>
              <a:rPr lang="zh-TW" altLang="en-US" sz="2000" dirty="0" smtClean="0">
                <a:latin typeface="+mn-ea"/>
              </a:rPr>
              <a:t>甄選入學、日間部聯合登記</a:t>
            </a:r>
            <a:r>
              <a:rPr lang="zh-TW" altLang="en-US" sz="2000" dirty="0">
                <a:latin typeface="+mn-ea"/>
              </a:rPr>
              <a:t>分發</a:t>
            </a:r>
            <a:r>
              <a:rPr lang="zh-TW" altLang="en-US" sz="2000" dirty="0" smtClean="0">
                <a:latin typeface="+mn-ea"/>
              </a:rPr>
              <a:t>入學、各四技二專學校及大學校院之招生，違者取消保送錄取及入學資格</a:t>
            </a:r>
          </a:p>
          <a:p>
            <a:pPr marL="358775" indent="-358775" eaLnBrk="1" hangingPunct="1">
              <a:buFontTx/>
              <a:buBlip>
                <a:blip r:embed="rId3"/>
              </a:buBlip>
            </a:pPr>
            <a:r>
              <a:rPr lang="zh-TW" altLang="en-US" sz="2000" dirty="0">
                <a:latin typeface="+mn-ea"/>
              </a:rPr>
              <a:t>分發錄取生無論</a:t>
            </a:r>
            <a:r>
              <a:rPr lang="zh-TW" altLang="en-US" sz="2000" dirty="0" smtClean="0">
                <a:latin typeface="+mn-ea"/>
              </a:rPr>
              <a:t>已否註冊入學，均不得再以同一證件或競賽、展覽獎項參加次一學年度及其以後之四技二專學校及大學院校相關學系技優入學，違者取消其報名及錄取入學資格</a:t>
            </a:r>
          </a:p>
        </p:txBody>
      </p:sp>
      <p:sp>
        <p:nvSpPr>
          <p:cNvPr id="40964"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5958447C-3C48-477E-A57D-F8ADE7CAAFCF}" type="slidenum">
              <a:rPr lang="en-US" altLang="zh-TW" sz="1400" smtClean="0">
                <a:latin typeface="+mn-ea"/>
                <a:ea typeface="+mn-ea"/>
              </a:rPr>
              <a:pPr>
                <a:spcBef>
                  <a:spcPct val="0"/>
                </a:spcBef>
                <a:buFontTx/>
                <a:buNone/>
              </a:pPr>
              <a:t>95</a:t>
            </a:fld>
            <a:endParaRPr lang="en-US" altLang="zh-TW" sz="1400" smtClean="0">
              <a:latin typeface="+mn-ea"/>
              <a:ea typeface="+mn-ea"/>
            </a:endParaRPr>
          </a:p>
        </p:txBody>
      </p:sp>
      <p:sp>
        <p:nvSpPr>
          <p:cNvPr id="8" name="橢圓 7"/>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9" name="向右箭號 8"/>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8" name="圓角矩形 17"/>
          <p:cNvSpPr/>
          <p:nvPr/>
        </p:nvSpPr>
        <p:spPr bwMode="auto">
          <a:xfrm>
            <a:off x="201518" y="1135467"/>
            <a:ext cx="2357437"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mn-ea"/>
            </a:endParaRPr>
          </a:p>
        </p:txBody>
      </p:sp>
      <p:sp>
        <p:nvSpPr>
          <p:cNvPr id="40968" name="矩形 18"/>
          <p:cNvSpPr>
            <a:spLocks noChangeArrowheads="1"/>
          </p:cNvSpPr>
          <p:nvPr/>
        </p:nvSpPr>
        <p:spPr bwMode="auto">
          <a:xfrm>
            <a:off x="526955" y="1154517"/>
            <a:ext cx="1868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chemeClr val="bg1"/>
                </a:solidFill>
                <a:latin typeface="+mn-ea"/>
                <a:ea typeface="+mn-ea"/>
              </a:rPr>
              <a:t>分發放榜</a:t>
            </a:r>
          </a:p>
        </p:txBody>
      </p:sp>
      <p:sp>
        <p:nvSpPr>
          <p:cNvPr id="86025" name="矩形 26"/>
          <p:cNvSpPr>
            <a:spLocks noChangeArrowheads="1"/>
          </p:cNvSpPr>
          <p:nvPr/>
        </p:nvSpPr>
        <p:spPr bwMode="auto">
          <a:xfrm>
            <a:off x="2689130" y="1229024"/>
            <a:ext cx="2649538"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80000"/>
              </a:lnSpc>
              <a:spcBef>
                <a:spcPct val="0"/>
              </a:spcBef>
              <a:buFontTx/>
              <a:buNone/>
              <a:defRPr/>
            </a:pPr>
            <a:r>
              <a:rPr lang="en-US" altLang="zh-TW" sz="2400" dirty="0" smtClean="0">
                <a:solidFill>
                  <a:srgbClr val="FF0000"/>
                </a:solidFill>
                <a:latin typeface="+mn-ea"/>
                <a:ea typeface="+mn-ea"/>
                <a:cs typeface="Times New Roman" panose="02020603050405020304" pitchFamily="18" charset="0"/>
              </a:rPr>
              <a:t>107.1.30 10:00</a:t>
            </a:r>
          </a:p>
        </p:txBody>
      </p:sp>
      <p:sp>
        <p:nvSpPr>
          <p:cNvPr id="86026" name="矩形 19"/>
          <p:cNvSpPr>
            <a:spLocks noChangeArrowheads="1"/>
          </p:cNvSpPr>
          <p:nvPr/>
        </p:nvSpPr>
        <p:spPr bwMode="auto">
          <a:xfrm>
            <a:off x="261354" y="5301719"/>
            <a:ext cx="8389937"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419100" indent="-21590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lvl="1" eaLnBrk="1" hangingPunct="1">
              <a:spcBef>
                <a:spcPct val="0"/>
              </a:spcBef>
              <a:buFont typeface="Wingdings" pitchFamily="2" charset="2"/>
              <a:buChar char="u"/>
              <a:defRPr/>
            </a:pPr>
            <a:r>
              <a:rPr lang="zh-TW" altLang="en-US" sz="1800" b="1" dirty="0" smtClean="0">
                <a:latin typeface="+mn-ea"/>
                <a:ea typeface="+mn-ea"/>
              </a:rPr>
              <a:t>例如：</a:t>
            </a:r>
            <a:r>
              <a:rPr lang="zh-TW" altLang="en-US" sz="1800" dirty="0" smtClean="0">
                <a:latin typeface="+mn-ea"/>
                <a:ea typeface="+mn-ea"/>
              </a:rPr>
              <a:t>本學年度某生</a:t>
            </a:r>
            <a:r>
              <a:rPr lang="zh-TW" altLang="en-US" sz="1800" dirty="0" smtClean="0">
                <a:solidFill>
                  <a:srgbClr val="FF0000"/>
                </a:solidFill>
                <a:latin typeface="+mn-ea"/>
                <a:ea typeface="+mn-ea"/>
              </a:rPr>
              <a:t>錄取保送，但放棄報到</a:t>
            </a:r>
            <a:r>
              <a:rPr lang="zh-TW" altLang="en-US" sz="1800" dirty="0" smtClean="0">
                <a:latin typeface="+mn-ea"/>
                <a:ea typeface="+mn-ea"/>
              </a:rPr>
              <a:t>；則可持同一證件報名</a:t>
            </a:r>
            <a:r>
              <a:rPr lang="en-US" altLang="zh-TW" sz="1800" dirty="0" smtClean="0">
                <a:latin typeface="+mn-ea"/>
                <a:ea typeface="+mn-ea"/>
              </a:rPr>
              <a:t>107</a:t>
            </a:r>
            <a:r>
              <a:rPr lang="zh-TW" altLang="en-US" sz="1800" dirty="0" smtClean="0">
                <a:latin typeface="+mn-ea"/>
                <a:ea typeface="+mn-ea"/>
              </a:rPr>
              <a:t>學年度技優甄審入學。但不管本學年度技優甄審是否錄取，均</a:t>
            </a:r>
            <a:r>
              <a:rPr lang="zh-TW" altLang="en-US" sz="1800" dirty="0" smtClean="0">
                <a:solidFill>
                  <a:srgbClr val="FF0000"/>
                </a:solidFill>
                <a:latin typeface="+mn-ea"/>
                <a:ea typeface="+mn-ea"/>
              </a:rPr>
              <a:t>不可持同一證件報名下一學年度及其以後的技優保送及甄審入學招生</a:t>
            </a:r>
          </a:p>
        </p:txBody>
      </p:sp>
      <p:grpSp>
        <p:nvGrpSpPr>
          <p:cNvPr id="40971" name="群組 26"/>
          <p:cNvGrpSpPr>
            <a:grpSpLocks/>
          </p:cNvGrpSpPr>
          <p:nvPr/>
        </p:nvGrpSpPr>
        <p:grpSpPr bwMode="auto">
          <a:xfrm>
            <a:off x="6372225" y="115888"/>
            <a:ext cx="2630488" cy="1214437"/>
            <a:chOff x="6228184" y="1071563"/>
            <a:chExt cx="2630066" cy="1214437"/>
          </a:xfrm>
        </p:grpSpPr>
        <p:sp>
          <p:nvSpPr>
            <p:cNvPr id="22" name="圓角矩形 21"/>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報名</a:t>
              </a:r>
            </a:p>
          </p:txBody>
        </p:sp>
        <p:sp>
          <p:nvSpPr>
            <p:cNvPr id="24" name="圓角矩形 23"/>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繳交報名</a:t>
              </a:r>
              <a:r>
                <a:rPr lang="zh-TW" altLang="en-US" sz="1400" dirty="0" smtClean="0">
                  <a:solidFill>
                    <a:schemeClr val="tx1"/>
                  </a:solidFill>
                  <a:latin typeface="+mn-ea"/>
                </a:rPr>
                <a:t>費</a:t>
              </a:r>
              <a:endParaRPr lang="en-US" altLang="zh-TW" sz="1400" dirty="0">
                <a:solidFill>
                  <a:schemeClr val="tx1"/>
                </a:solidFill>
                <a:latin typeface="+mn-ea"/>
              </a:endParaRPr>
            </a:p>
          </p:txBody>
        </p:sp>
        <p:sp>
          <p:nvSpPr>
            <p:cNvPr id="25" name="圓角矩形 24"/>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網路登記志願</a:t>
              </a:r>
            </a:p>
          </p:txBody>
        </p:sp>
        <p:sp>
          <p:nvSpPr>
            <p:cNvPr id="26" name="圓角矩形 25"/>
            <p:cNvSpPr/>
            <p:nvPr/>
          </p:nvSpPr>
          <p:spPr bwMode="auto">
            <a:xfrm>
              <a:off x="8501119"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mn-ea"/>
                </a:rPr>
                <a:t>分發放榜</a:t>
              </a:r>
            </a:p>
          </p:txBody>
        </p:sp>
        <p:cxnSp>
          <p:nvCxnSpPr>
            <p:cNvPr id="27" name="直線單箭頭接點 26"/>
            <p:cNvCxnSpPr>
              <a:stCxn id="22"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8" name="直線單箭頭接點 27"/>
            <p:cNvCxnSpPr>
              <a:endCxn id="2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p:cNvCxnSpPr>
              <a:stCxn id="24" idx="3"/>
              <a:endCxn id="2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9" name="直線單箭頭接點 38"/>
            <p:cNvCxnSpPr>
              <a:stCxn id="25" idx="3"/>
              <a:endCxn id="26"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9" name="圓角矩形 28"/>
          <p:cNvSpPr/>
          <p:nvPr/>
        </p:nvSpPr>
        <p:spPr bwMode="auto">
          <a:xfrm>
            <a:off x="6877049" y="115888"/>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mn-ea"/>
              </a:rPr>
              <a:t>成績排名</a:t>
            </a:r>
          </a:p>
          <a:p>
            <a:pPr algn="dist">
              <a:defRPr/>
            </a:pPr>
            <a:r>
              <a:rPr lang="zh-TW" altLang="en-US" sz="1400" dirty="0" smtClean="0">
                <a:solidFill>
                  <a:schemeClr val="tx1"/>
                </a:solidFill>
                <a:latin typeface="+mn-ea"/>
              </a:rPr>
              <a:t>資格審查</a:t>
            </a:r>
            <a:endParaRPr lang="zh-TW" altLang="en-US" sz="1400" dirty="0">
              <a:solidFill>
                <a:schemeClr val="tx1"/>
              </a:solidFill>
              <a:latin typeface="+mn-ea"/>
            </a:endParaRPr>
          </a:p>
        </p:txBody>
      </p:sp>
    </p:spTree>
    <p:extLst>
      <p:ext uri="{BB962C8B-B14F-4D97-AF65-F5344CB8AC3E}">
        <p14:creationId xmlns:p14="http://schemas.microsoft.com/office/powerpoint/2010/main" xmlns="" val="123844401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50875" y="311150"/>
            <a:ext cx="7450138" cy="539750"/>
          </a:xfrm>
          <a:prstGeom prst="rect">
            <a:avLst/>
          </a:prstGeom>
          <a:noFill/>
          <a:ln w="9525">
            <a:noFill/>
            <a:miter lim="800000"/>
            <a:headEnd/>
            <a:tailEnd/>
          </a:ln>
        </p:spPr>
        <p:txBody>
          <a:bodyPr lIns="0" rIns="0" bIns="0" anchor="b"/>
          <a:lstStyle/>
          <a:p>
            <a:pPr>
              <a:defRPr/>
            </a:pPr>
            <a:r>
              <a:rPr lang="zh-TW" altLang="en-US" sz="3600" dirty="0">
                <a:latin typeface="+mn-ea"/>
                <a:ea typeface="+mn-ea"/>
                <a:cs typeface="+mj-cs"/>
              </a:rPr>
              <a:t>技優保送入學系統練習版</a:t>
            </a:r>
          </a:p>
        </p:txBody>
      </p:sp>
      <p:sp>
        <p:nvSpPr>
          <p:cNvPr id="6" name="Rectangle 3"/>
          <p:cNvSpPr txBox="1">
            <a:spLocks noChangeArrowheads="1"/>
          </p:cNvSpPr>
          <p:nvPr/>
        </p:nvSpPr>
        <p:spPr bwMode="auto">
          <a:xfrm>
            <a:off x="195263" y="1119188"/>
            <a:ext cx="3224212" cy="165576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FontTx/>
              <a:buBlip>
                <a:blip r:embed="rId3"/>
              </a:buBlip>
              <a:defRPr/>
            </a:pPr>
            <a:r>
              <a:rPr lang="zh-TW" altLang="en-US" sz="2200" dirty="0">
                <a:latin typeface="+mn-ea"/>
              </a:rPr>
              <a:t>系統練習</a:t>
            </a:r>
            <a:r>
              <a:rPr lang="zh-TW" altLang="en-US" sz="2200" dirty="0" smtClean="0">
                <a:latin typeface="+mn-ea"/>
              </a:rPr>
              <a:t>版開放時間</a:t>
            </a:r>
            <a:endParaRPr lang="en-US" altLang="zh-TW" sz="2200" dirty="0" smtClean="0">
              <a:latin typeface="+mn-ea"/>
            </a:endParaRPr>
          </a:p>
          <a:p>
            <a:pPr marL="0" indent="0" algn="just" eaLnBrk="1" hangingPunct="1">
              <a:lnSpc>
                <a:spcPct val="110000"/>
              </a:lnSpc>
              <a:spcBef>
                <a:spcPts val="0"/>
              </a:spcBef>
              <a:buClr>
                <a:schemeClr val="tx1"/>
              </a:buClr>
              <a:buFontTx/>
              <a:buNone/>
              <a:defRPr/>
            </a:pPr>
            <a:r>
              <a:rPr lang="en-US" altLang="zh-TW" sz="2200" dirty="0" smtClean="0">
                <a:latin typeface="+mn-ea"/>
                <a:cs typeface="Times New Roman" panose="02020603050405020304" pitchFamily="18" charset="0"/>
              </a:rPr>
              <a:t>106.12.20 10:00</a:t>
            </a:r>
            <a:r>
              <a:rPr lang="zh-TW" altLang="en-US" sz="2200" dirty="0" smtClean="0">
                <a:latin typeface="+mn-ea"/>
                <a:cs typeface="Times New Roman" panose="02020603050405020304" pitchFamily="18" charset="0"/>
              </a:rPr>
              <a:t>起</a:t>
            </a:r>
            <a:r>
              <a:rPr lang="zh-TW" altLang="en-US" sz="2200" dirty="0">
                <a:latin typeface="+mn-ea"/>
                <a:cs typeface="Times New Roman" panose="02020603050405020304" pitchFamily="18" charset="0"/>
              </a:rPr>
              <a:t>至</a:t>
            </a:r>
            <a:endParaRPr lang="en-US" altLang="zh-TW" sz="2200" dirty="0" smtClean="0">
              <a:latin typeface="+mn-ea"/>
              <a:cs typeface="Times New Roman" panose="02020603050405020304" pitchFamily="18" charset="0"/>
            </a:endParaRPr>
          </a:p>
          <a:p>
            <a:pPr marL="0" indent="0" algn="just" eaLnBrk="1" hangingPunct="1">
              <a:lnSpc>
                <a:spcPct val="110000"/>
              </a:lnSpc>
              <a:spcBef>
                <a:spcPts val="0"/>
              </a:spcBef>
              <a:buClr>
                <a:schemeClr val="tx1"/>
              </a:buClr>
              <a:buFontTx/>
              <a:buNone/>
              <a:defRPr/>
            </a:pPr>
            <a:r>
              <a:rPr lang="en-US" altLang="zh-TW" sz="2200" dirty="0" smtClean="0">
                <a:latin typeface="+mn-ea"/>
                <a:cs typeface="Times New Roman" panose="02020603050405020304" pitchFamily="18" charset="0"/>
              </a:rPr>
              <a:t>107.1.2 17:00</a:t>
            </a:r>
            <a:r>
              <a:rPr lang="zh-TW" altLang="en-US" sz="2200" dirty="0" smtClean="0">
                <a:latin typeface="+mn-ea"/>
                <a:cs typeface="Times New Roman" panose="02020603050405020304" pitchFamily="18" charset="0"/>
              </a:rPr>
              <a:t>止</a:t>
            </a:r>
            <a:endParaRPr lang="zh-TW" altLang="en-US" sz="2200" dirty="0">
              <a:latin typeface="+mn-ea"/>
              <a:cs typeface="Times New Roman" panose="02020603050405020304" pitchFamily="18" charset="0"/>
            </a:endParaRPr>
          </a:p>
        </p:txBody>
      </p:sp>
      <p:sp>
        <p:nvSpPr>
          <p:cNvPr id="41988" name="投影片編號版面配置區 6"/>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A9FD3D73-232D-4CA9-8693-05AB0502C3A2}" type="slidenum">
              <a:rPr lang="zh-TW" altLang="en-US" sz="1400" smtClean="0">
                <a:latin typeface="+mn-ea"/>
                <a:ea typeface="+mn-ea"/>
              </a:rPr>
              <a:pPr>
                <a:spcBef>
                  <a:spcPct val="0"/>
                </a:spcBef>
                <a:buFontTx/>
                <a:buNone/>
              </a:pPr>
              <a:t>96</a:t>
            </a:fld>
            <a:endParaRPr lang="en-US" altLang="zh-TW" sz="1400" smtClean="0">
              <a:latin typeface="+mn-ea"/>
              <a:ea typeface="+mn-ea"/>
            </a:endParaRPr>
          </a:p>
        </p:txBody>
      </p:sp>
      <p:sp>
        <p:nvSpPr>
          <p:cNvPr id="9" name="橢圓 8"/>
          <p:cNvSpPr/>
          <p:nvPr/>
        </p:nvSpPr>
        <p:spPr>
          <a:xfrm>
            <a:off x="0" y="357188"/>
            <a:ext cx="474663" cy="47466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10" name="向右箭號 9"/>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pic>
        <p:nvPicPr>
          <p:cNvPr id="4" name="圖片 3"/>
          <p:cNvPicPr>
            <a:picLocks noChangeAspect="1"/>
          </p:cNvPicPr>
          <p:nvPr/>
        </p:nvPicPr>
        <p:blipFill>
          <a:blip r:embed="rId4" cstate="print"/>
          <a:stretch>
            <a:fillRect/>
          </a:stretch>
        </p:blipFill>
        <p:spPr>
          <a:xfrm>
            <a:off x="3419475" y="1314885"/>
            <a:ext cx="4946441" cy="4941168"/>
          </a:xfrm>
          <a:prstGeom prst="rect">
            <a:avLst/>
          </a:prstGeom>
        </p:spPr>
      </p:pic>
      <p:sp>
        <p:nvSpPr>
          <p:cNvPr id="8" name="向右箭號 7"/>
          <p:cNvSpPr/>
          <p:nvPr/>
        </p:nvSpPr>
        <p:spPr>
          <a:xfrm>
            <a:off x="1187624" y="4437112"/>
            <a:ext cx="2395537" cy="100806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n-ea"/>
              </a:rPr>
              <a:t>技優保送作業系統</a:t>
            </a:r>
          </a:p>
        </p:txBody>
      </p:sp>
    </p:spTree>
    <p:extLst>
      <p:ext uri="{BB962C8B-B14F-4D97-AF65-F5344CB8AC3E}">
        <p14:creationId xmlns:p14="http://schemas.microsoft.com/office/powerpoint/2010/main" xmlns="" val="35142267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11560" y="1988840"/>
            <a:ext cx="7772400" cy="1224136"/>
          </a:xfrm>
        </p:spPr>
        <p:txBody>
          <a:bodyPr/>
          <a:lstStyle/>
          <a:p>
            <a:pPr eaLnBrk="1" hangingPunct="1">
              <a:lnSpc>
                <a:spcPct val="150000"/>
              </a:lnSpc>
            </a:pPr>
            <a:r>
              <a:rPr lang="zh-TW" altLang="en-US" sz="4000" dirty="0" smtClean="0">
                <a:solidFill>
                  <a:schemeClr val="tx1"/>
                </a:solidFill>
                <a:latin typeface="+mn-ea"/>
                <a:ea typeface="+mn-ea"/>
              </a:rPr>
              <a:t>四、技優保送入學系統操作說明</a:t>
            </a:r>
          </a:p>
        </p:txBody>
      </p:sp>
      <p:sp>
        <p:nvSpPr>
          <p:cNvPr id="43011" name="投影片編號版面配置區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975E98C-EE99-403E-9F37-497F5E62B04D}" type="slidenum">
              <a:rPr lang="zh-TW" altLang="en-US" sz="1400" smtClean="0">
                <a:latin typeface="+mn-ea"/>
                <a:ea typeface="+mn-ea"/>
              </a:rPr>
              <a:pPr>
                <a:spcBef>
                  <a:spcPct val="0"/>
                </a:spcBef>
                <a:buFontTx/>
                <a:buNone/>
              </a:pPr>
              <a:t>97</a:t>
            </a:fld>
            <a:endParaRPr lang="en-US" altLang="zh-TW" sz="1400" smtClean="0">
              <a:latin typeface="+mn-ea"/>
              <a:ea typeface="+mn-ea"/>
            </a:endParaRPr>
          </a:p>
        </p:txBody>
      </p:sp>
    </p:spTree>
    <p:extLst>
      <p:ext uri="{BB962C8B-B14F-4D97-AF65-F5344CB8AC3E}">
        <p14:creationId xmlns:p14="http://schemas.microsoft.com/office/powerpoint/2010/main" xmlns="" val="42857509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Grp="1" noChangeArrowheads="1"/>
          </p:cNvSpPr>
          <p:nvPr>
            <p:ph type="title"/>
          </p:nvPr>
        </p:nvSpPr>
        <p:spPr>
          <a:xfrm>
            <a:off x="457200" y="274638"/>
            <a:ext cx="8229600" cy="582612"/>
          </a:xfrm>
        </p:spPr>
        <p:txBody>
          <a:bodyPr/>
          <a:lstStyle/>
          <a:p>
            <a:pPr eaLnBrk="1" hangingPunct="1">
              <a:defRPr/>
            </a:pPr>
            <a:r>
              <a:rPr lang="zh-TW" altLang="en-US" sz="3600" dirty="0" smtClean="0">
                <a:solidFill>
                  <a:schemeClr val="accent6">
                    <a:lumMod val="50000"/>
                  </a:schemeClr>
                </a:solidFill>
                <a:latin typeface="+mn-ea"/>
                <a:ea typeface="+mn-ea"/>
                <a:cs typeface="華康中黑體" pitchFamily="49" charset="-120"/>
              </a:rPr>
              <a:t>技優保送報名系統操作說明</a:t>
            </a:r>
          </a:p>
        </p:txBody>
      </p:sp>
      <p:sp>
        <p:nvSpPr>
          <p:cNvPr id="44035" name="Rectangle 3"/>
          <p:cNvSpPr>
            <a:spLocks noGrp="1" noChangeArrowheads="1"/>
          </p:cNvSpPr>
          <p:nvPr>
            <p:ph idx="1"/>
          </p:nvPr>
        </p:nvSpPr>
        <p:spPr>
          <a:xfrm>
            <a:off x="270470" y="1304130"/>
            <a:ext cx="8229600" cy="542925"/>
          </a:xfrm>
        </p:spPr>
        <p:txBody>
          <a:bodyPr/>
          <a:lstStyle/>
          <a:p>
            <a:pPr eaLnBrk="1" hangingPunct="1">
              <a:buFontTx/>
              <a:buNone/>
            </a:pPr>
            <a:r>
              <a:rPr lang="zh-TW" altLang="en-US" dirty="0" smtClean="0">
                <a:latin typeface="+mn-ea"/>
              </a:rPr>
              <a:t>技優保送作業流程</a:t>
            </a:r>
            <a:endParaRPr lang="zh-TW" altLang="zh-TW" dirty="0" smtClean="0">
              <a:latin typeface="+mn-ea"/>
            </a:endParaRPr>
          </a:p>
        </p:txBody>
      </p:sp>
      <p:sp>
        <p:nvSpPr>
          <p:cNvPr id="6" name="Text Box 4"/>
          <p:cNvSpPr txBox="1">
            <a:spLocks noChangeArrowheads="1"/>
          </p:cNvSpPr>
          <p:nvPr/>
        </p:nvSpPr>
        <p:spPr bwMode="auto">
          <a:xfrm>
            <a:off x="554534" y="2132856"/>
            <a:ext cx="500063" cy="2592387"/>
          </a:xfrm>
          <a:prstGeom prst="rect">
            <a:avLst/>
          </a:prstGeom>
          <a:solidFill>
            <a:schemeClr val="accent2">
              <a:lumMod val="50000"/>
            </a:schemeClr>
          </a:solidFill>
          <a:ln>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2000" dirty="0">
                <a:solidFill>
                  <a:schemeClr val="bg1"/>
                </a:solidFill>
                <a:latin typeface="+mn-ea"/>
              </a:rPr>
              <a:t>個別報名</a:t>
            </a:r>
          </a:p>
        </p:txBody>
      </p:sp>
      <p:sp>
        <p:nvSpPr>
          <p:cNvPr id="7" name="Text Box 5"/>
          <p:cNvSpPr txBox="1">
            <a:spLocks noChangeArrowheads="1"/>
          </p:cNvSpPr>
          <p:nvPr/>
        </p:nvSpPr>
        <p:spPr bwMode="auto">
          <a:xfrm>
            <a:off x="2007097" y="2132856"/>
            <a:ext cx="563562" cy="2592387"/>
          </a:xfrm>
          <a:prstGeom prst="rect">
            <a:avLst/>
          </a:prstGeom>
          <a:solidFill>
            <a:schemeClr val="accent6">
              <a:lumMod val="20000"/>
              <a:lumOff val="80000"/>
            </a:schemeClr>
          </a:solidFill>
          <a:ln>
            <a:solidFill>
              <a:schemeClr val="accent6">
                <a:lumMod val="50000"/>
              </a:schemeClr>
            </a:solidFill>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1400" dirty="0">
                <a:solidFill>
                  <a:schemeClr val="tx1"/>
                </a:solidFill>
                <a:latin typeface="+mn-ea"/>
              </a:rPr>
              <a:t>資格審查結果及成績排名查詢</a:t>
            </a:r>
          </a:p>
        </p:txBody>
      </p:sp>
      <p:sp>
        <p:nvSpPr>
          <p:cNvPr id="9" name="Text Box 10"/>
          <p:cNvSpPr txBox="1">
            <a:spLocks noChangeArrowheads="1"/>
          </p:cNvSpPr>
          <p:nvPr/>
        </p:nvSpPr>
        <p:spPr bwMode="auto">
          <a:xfrm>
            <a:off x="4805859" y="2132856"/>
            <a:ext cx="500063" cy="2592387"/>
          </a:xfrm>
          <a:prstGeom prst="rect">
            <a:avLst/>
          </a:prstGeom>
          <a:solidFill>
            <a:schemeClr val="accent2">
              <a:lumMod val="50000"/>
            </a:schemeClr>
          </a:solidFill>
          <a:ln>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2000" dirty="0">
                <a:solidFill>
                  <a:schemeClr val="bg1"/>
                </a:solidFill>
                <a:latin typeface="+mn-ea"/>
              </a:rPr>
              <a:t>網路登記志願</a:t>
            </a:r>
            <a:endParaRPr lang="zh-TW" sz="2000" dirty="0">
              <a:solidFill>
                <a:schemeClr val="bg1"/>
              </a:solidFill>
              <a:latin typeface="+mn-ea"/>
            </a:endParaRPr>
          </a:p>
        </p:txBody>
      </p:sp>
      <p:sp>
        <p:nvSpPr>
          <p:cNvPr id="10" name="Text Box 13"/>
          <p:cNvSpPr txBox="1">
            <a:spLocks noChangeArrowheads="1"/>
          </p:cNvSpPr>
          <p:nvPr/>
        </p:nvSpPr>
        <p:spPr bwMode="auto">
          <a:xfrm>
            <a:off x="5985372" y="2132856"/>
            <a:ext cx="498475" cy="2592387"/>
          </a:xfrm>
          <a:prstGeom prst="rect">
            <a:avLst/>
          </a:prstGeom>
          <a:solidFill>
            <a:schemeClr val="accent6">
              <a:lumMod val="20000"/>
              <a:lumOff val="80000"/>
            </a:schemeClr>
          </a:solidFill>
          <a:ln>
            <a:solidFill>
              <a:schemeClr val="accent6">
                <a:lumMod val="50000"/>
              </a:schemeClr>
            </a:solidFill>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2000" dirty="0">
                <a:solidFill>
                  <a:schemeClr val="tx1"/>
                </a:solidFill>
                <a:latin typeface="+mn-ea"/>
              </a:rPr>
              <a:t>分發放榜</a:t>
            </a:r>
            <a:endParaRPr lang="zh-TW" sz="2000" dirty="0">
              <a:solidFill>
                <a:schemeClr val="tx1"/>
              </a:solidFill>
              <a:latin typeface="+mn-ea"/>
            </a:endParaRPr>
          </a:p>
        </p:txBody>
      </p:sp>
      <p:sp>
        <p:nvSpPr>
          <p:cNvPr id="101" name="Text Box 13"/>
          <p:cNvSpPr txBox="1">
            <a:spLocks noChangeArrowheads="1"/>
          </p:cNvSpPr>
          <p:nvPr/>
        </p:nvSpPr>
        <p:spPr bwMode="auto">
          <a:xfrm>
            <a:off x="7288709" y="2132856"/>
            <a:ext cx="500063" cy="2592387"/>
          </a:xfrm>
          <a:prstGeom prst="rect">
            <a:avLst/>
          </a:prstGeom>
          <a:solidFill>
            <a:schemeClr val="accent6">
              <a:lumMod val="20000"/>
              <a:lumOff val="80000"/>
            </a:schemeClr>
          </a:solidFill>
          <a:ln>
            <a:solidFill>
              <a:schemeClr val="accent6">
                <a:lumMod val="50000"/>
              </a:schemeClr>
            </a:solidFill>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2000" dirty="0">
                <a:solidFill>
                  <a:schemeClr val="tx1"/>
                </a:solidFill>
                <a:latin typeface="+mn-ea"/>
              </a:rPr>
              <a:t>向錄取學校報到</a:t>
            </a:r>
            <a:endParaRPr lang="zh-TW" sz="2000" dirty="0">
              <a:solidFill>
                <a:schemeClr val="tx1"/>
              </a:solidFill>
              <a:latin typeface="+mn-ea"/>
            </a:endParaRPr>
          </a:p>
        </p:txBody>
      </p:sp>
      <p:sp>
        <p:nvSpPr>
          <p:cNvPr id="102" name="向右箭號 101"/>
          <p:cNvSpPr/>
          <p:nvPr/>
        </p:nvSpPr>
        <p:spPr bwMode="auto">
          <a:xfrm>
            <a:off x="1243509" y="3210768"/>
            <a:ext cx="500063" cy="50006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zh-TW" altLang="en-US">
              <a:solidFill>
                <a:schemeClr val="tx1"/>
              </a:solidFill>
              <a:latin typeface="+mn-ea"/>
            </a:endParaRPr>
          </a:p>
        </p:txBody>
      </p:sp>
      <p:sp>
        <p:nvSpPr>
          <p:cNvPr id="104" name="向右箭號 103"/>
          <p:cNvSpPr/>
          <p:nvPr/>
        </p:nvSpPr>
        <p:spPr bwMode="auto">
          <a:xfrm>
            <a:off x="4162922" y="3210768"/>
            <a:ext cx="500062" cy="50006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zh-TW" altLang="en-US">
              <a:solidFill>
                <a:schemeClr val="tx1"/>
              </a:solidFill>
              <a:latin typeface="+mn-ea"/>
            </a:endParaRPr>
          </a:p>
        </p:txBody>
      </p:sp>
      <p:sp>
        <p:nvSpPr>
          <p:cNvPr id="105" name="向右箭號 104"/>
          <p:cNvSpPr/>
          <p:nvPr/>
        </p:nvSpPr>
        <p:spPr bwMode="auto">
          <a:xfrm>
            <a:off x="5377359" y="3210768"/>
            <a:ext cx="500063" cy="50006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zh-TW" altLang="en-US">
              <a:solidFill>
                <a:schemeClr val="tx1"/>
              </a:solidFill>
              <a:latin typeface="+mn-ea"/>
            </a:endParaRPr>
          </a:p>
        </p:txBody>
      </p:sp>
      <p:sp>
        <p:nvSpPr>
          <p:cNvPr id="106" name="向右箭號 105"/>
          <p:cNvSpPr/>
          <p:nvPr/>
        </p:nvSpPr>
        <p:spPr bwMode="auto">
          <a:xfrm>
            <a:off x="6663234" y="3210768"/>
            <a:ext cx="500063" cy="50006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zh-TW" altLang="en-US">
              <a:solidFill>
                <a:schemeClr val="tx1"/>
              </a:solidFill>
              <a:latin typeface="+mn-ea"/>
            </a:endParaRPr>
          </a:p>
        </p:txBody>
      </p:sp>
      <p:sp>
        <p:nvSpPr>
          <p:cNvPr id="44045" name="文字方塊 17"/>
          <p:cNvSpPr txBox="1">
            <a:spLocks noChangeArrowheads="1"/>
          </p:cNvSpPr>
          <p:nvPr/>
        </p:nvSpPr>
        <p:spPr bwMode="auto">
          <a:xfrm>
            <a:off x="267197" y="4798268"/>
            <a:ext cx="11079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r>
              <a:rPr lang="en-US" altLang="zh-TW" sz="1800" dirty="0" smtClean="0">
                <a:latin typeface="+mn-ea"/>
                <a:ea typeface="+mn-ea"/>
                <a:cs typeface="Times New Roman" panose="02020603050405020304" pitchFamily="18" charset="0"/>
              </a:rPr>
              <a:t>107.1.8-</a:t>
            </a:r>
            <a:endParaRPr lang="en-US" altLang="zh-TW" sz="1800" dirty="0">
              <a:latin typeface="+mn-ea"/>
              <a:ea typeface="+mn-ea"/>
              <a:cs typeface="Times New Roman" panose="02020603050405020304" pitchFamily="18" charset="0"/>
            </a:endParaRPr>
          </a:p>
          <a:p>
            <a:pPr eaLnBrk="1" hangingPunct="1">
              <a:spcBef>
                <a:spcPct val="0"/>
              </a:spcBef>
              <a:buFontTx/>
              <a:buNone/>
            </a:pPr>
            <a:r>
              <a:rPr lang="en-US" altLang="zh-TW" sz="1800" dirty="0" smtClean="0">
                <a:latin typeface="+mn-ea"/>
                <a:ea typeface="+mn-ea"/>
                <a:cs typeface="Times New Roman" panose="02020603050405020304" pitchFamily="18" charset="0"/>
              </a:rPr>
              <a:t>107.1.11</a:t>
            </a:r>
            <a:endParaRPr lang="zh-TW" altLang="en-US" sz="1800" dirty="0">
              <a:latin typeface="+mn-ea"/>
              <a:ea typeface="+mn-ea"/>
              <a:cs typeface="Times New Roman" panose="02020603050405020304" pitchFamily="18" charset="0"/>
            </a:endParaRPr>
          </a:p>
        </p:txBody>
      </p:sp>
      <p:sp>
        <p:nvSpPr>
          <p:cNvPr id="44046" name="文字方塊 19"/>
          <p:cNvSpPr txBox="1">
            <a:spLocks noChangeArrowheads="1"/>
          </p:cNvSpPr>
          <p:nvPr/>
        </p:nvSpPr>
        <p:spPr bwMode="auto">
          <a:xfrm>
            <a:off x="1797547" y="4798268"/>
            <a:ext cx="1107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r>
              <a:rPr lang="en-US" altLang="zh-TW" sz="1800" dirty="0" smtClean="0">
                <a:latin typeface="+mn-ea"/>
                <a:ea typeface="+mn-ea"/>
                <a:cs typeface="Times New Roman" panose="02020603050405020304" pitchFamily="18" charset="0"/>
              </a:rPr>
              <a:t>107.1.17</a:t>
            </a:r>
            <a:endParaRPr lang="zh-TW" altLang="en-US" sz="1800" dirty="0">
              <a:latin typeface="+mn-ea"/>
              <a:ea typeface="+mn-ea"/>
              <a:cs typeface="Times New Roman" panose="02020603050405020304" pitchFamily="18" charset="0"/>
            </a:endParaRPr>
          </a:p>
        </p:txBody>
      </p:sp>
      <p:sp>
        <p:nvSpPr>
          <p:cNvPr id="44047" name="文字方塊 20"/>
          <p:cNvSpPr txBox="1">
            <a:spLocks noChangeArrowheads="1"/>
          </p:cNvSpPr>
          <p:nvPr/>
        </p:nvSpPr>
        <p:spPr bwMode="auto">
          <a:xfrm>
            <a:off x="4556622" y="4798268"/>
            <a:ext cx="1223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r>
              <a:rPr lang="en-US" altLang="zh-TW" sz="1800" dirty="0" smtClean="0">
                <a:latin typeface="+mn-ea"/>
                <a:ea typeface="+mn-ea"/>
                <a:cs typeface="Times New Roman" panose="02020603050405020304" pitchFamily="18" charset="0"/>
              </a:rPr>
              <a:t>107.1.22-</a:t>
            </a:r>
            <a:endParaRPr lang="en-US" altLang="zh-TW" sz="1800" dirty="0">
              <a:latin typeface="+mn-ea"/>
              <a:ea typeface="+mn-ea"/>
              <a:cs typeface="Times New Roman" panose="02020603050405020304" pitchFamily="18" charset="0"/>
            </a:endParaRPr>
          </a:p>
          <a:p>
            <a:pPr eaLnBrk="1" hangingPunct="1">
              <a:spcBef>
                <a:spcPct val="0"/>
              </a:spcBef>
              <a:buFontTx/>
              <a:buNone/>
            </a:pPr>
            <a:r>
              <a:rPr lang="en-US" altLang="zh-TW" sz="1800" dirty="0" smtClean="0">
                <a:latin typeface="+mn-ea"/>
                <a:ea typeface="+mn-ea"/>
                <a:cs typeface="Times New Roman" panose="02020603050405020304" pitchFamily="18" charset="0"/>
              </a:rPr>
              <a:t>107.1.24</a:t>
            </a:r>
            <a:endParaRPr lang="zh-TW" altLang="en-US" sz="1800" dirty="0">
              <a:latin typeface="+mn-ea"/>
              <a:ea typeface="+mn-ea"/>
              <a:cs typeface="Times New Roman" panose="02020603050405020304" pitchFamily="18" charset="0"/>
            </a:endParaRPr>
          </a:p>
        </p:txBody>
      </p:sp>
      <p:sp>
        <p:nvSpPr>
          <p:cNvPr id="44048" name="文字方塊 21"/>
          <p:cNvSpPr txBox="1">
            <a:spLocks noChangeArrowheads="1"/>
          </p:cNvSpPr>
          <p:nvPr/>
        </p:nvSpPr>
        <p:spPr bwMode="auto">
          <a:xfrm>
            <a:off x="5763122" y="4798268"/>
            <a:ext cx="1107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r>
              <a:rPr lang="en-US" altLang="zh-TW" sz="1800" dirty="0" smtClean="0">
                <a:latin typeface="+mn-ea"/>
                <a:ea typeface="+mn-ea"/>
                <a:cs typeface="Times New Roman" panose="02020603050405020304" pitchFamily="18" charset="0"/>
              </a:rPr>
              <a:t>107.1.30</a:t>
            </a:r>
            <a:endParaRPr lang="zh-TW" altLang="en-US" sz="1800" dirty="0">
              <a:latin typeface="+mn-ea"/>
              <a:ea typeface="+mn-ea"/>
              <a:cs typeface="Times New Roman" panose="02020603050405020304" pitchFamily="18" charset="0"/>
            </a:endParaRPr>
          </a:p>
        </p:txBody>
      </p:sp>
      <p:sp>
        <p:nvSpPr>
          <p:cNvPr id="44049" name="文字方塊 22"/>
          <p:cNvSpPr txBox="1">
            <a:spLocks noChangeArrowheads="1"/>
          </p:cNvSpPr>
          <p:nvPr/>
        </p:nvSpPr>
        <p:spPr bwMode="auto">
          <a:xfrm>
            <a:off x="6964890" y="4798268"/>
            <a:ext cx="9925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en-US" altLang="zh-TW" sz="1800" dirty="0" smtClean="0">
                <a:latin typeface="+mn-ea"/>
                <a:ea typeface="+mn-ea"/>
                <a:cs typeface="Times New Roman" panose="02020603050405020304" pitchFamily="18" charset="0"/>
              </a:rPr>
              <a:t>107.2.6</a:t>
            </a:r>
            <a:endParaRPr lang="en-US" altLang="zh-TW" sz="1800" dirty="0">
              <a:latin typeface="+mn-ea"/>
              <a:ea typeface="+mn-ea"/>
              <a:cs typeface="Times New Roman" panose="02020603050405020304" pitchFamily="18" charset="0"/>
            </a:endParaRPr>
          </a:p>
          <a:p>
            <a:pPr algn="ctr" eaLnBrk="1" hangingPunct="1">
              <a:spcBef>
                <a:spcPct val="0"/>
              </a:spcBef>
              <a:buFontTx/>
              <a:buNone/>
            </a:pPr>
            <a:r>
              <a:rPr lang="en-US" altLang="zh-TW" sz="1800" dirty="0" smtClean="0">
                <a:latin typeface="+mn-ea"/>
                <a:ea typeface="+mn-ea"/>
                <a:cs typeface="Times New Roman" panose="02020603050405020304" pitchFamily="18" charset="0"/>
              </a:rPr>
              <a:t>17:00</a:t>
            </a:r>
            <a:r>
              <a:rPr lang="zh-TW" altLang="en-US" sz="1800" dirty="0">
                <a:latin typeface="+mn-ea"/>
                <a:ea typeface="+mn-ea"/>
                <a:cs typeface="Times New Roman" panose="02020603050405020304" pitchFamily="18" charset="0"/>
              </a:rPr>
              <a:t>前</a:t>
            </a:r>
          </a:p>
        </p:txBody>
      </p:sp>
      <p:sp>
        <p:nvSpPr>
          <p:cNvPr id="25" name="橢圓 2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26" name="向右箭號 2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4052" name="投影片編號版面配置區 1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6C1554C9-CC3A-43E5-9A18-98E30A8B522A}" type="slidenum">
              <a:rPr lang="zh-TW" altLang="en-US" sz="1400" smtClean="0">
                <a:latin typeface="+mn-ea"/>
                <a:ea typeface="+mn-ea"/>
              </a:rPr>
              <a:pPr>
                <a:spcBef>
                  <a:spcPct val="0"/>
                </a:spcBef>
                <a:buFontTx/>
                <a:buNone/>
              </a:pPr>
              <a:t>98</a:t>
            </a:fld>
            <a:endParaRPr lang="en-US" altLang="zh-TW" sz="1400" smtClean="0">
              <a:latin typeface="+mn-ea"/>
              <a:ea typeface="+mn-ea"/>
            </a:endParaRPr>
          </a:p>
        </p:txBody>
      </p:sp>
      <p:sp>
        <p:nvSpPr>
          <p:cNvPr id="21" name="向右箭號 20"/>
          <p:cNvSpPr/>
          <p:nvPr/>
        </p:nvSpPr>
        <p:spPr bwMode="auto">
          <a:xfrm>
            <a:off x="2786559" y="3212356"/>
            <a:ext cx="500063" cy="50006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zh-TW" altLang="en-US">
              <a:solidFill>
                <a:schemeClr val="tx1"/>
              </a:solidFill>
              <a:latin typeface="+mn-ea"/>
            </a:endParaRPr>
          </a:p>
        </p:txBody>
      </p:sp>
      <p:sp>
        <p:nvSpPr>
          <p:cNvPr id="22" name="Text Box 10"/>
          <p:cNvSpPr txBox="1">
            <a:spLocks noChangeArrowheads="1"/>
          </p:cNvSpPr>
          <p:nvPr/>
        </p:nvSpPr>
        <p:spPr bwMode="auto">
          <a:xfrm>
            <a:off x="3362822" y="2132856"/>
            <a:ext cx="500062" cy="2592387"/>
          </a:xfrm>
          <a:prstGeom prst="rect">
            <a:avLst/>
          </a:prstGeom>
          <a:solidFill>
            <a:schemeClr val="accent2">
              <a:lumMod val="50000"/>
            </a:schemeClr>
          </a:solidFill>
          <a:ln>
            <a:headEnd/>
            <a:tailEnd/>
          </a:ln>
        </p:spPr>
        <p:style>
          <a:lnRef idx="1">
            <a:schemeClr val="accent2"/>
          </a:lnRef>
          <a:fillRef idx="2">
            <a:schemeClr val="accent2"/>
          </a:fillRef>
          <a:effectRef idx="1">
            <a:schemeClr val="accent2"/>
          </a:effectRef>
          <a:fontRef idx="minor">
            <a:schemeClr val="dk1"/>
          </a:fontRef>
        </p:style>
        <p:txBody>
          <a:bodyPr vert="eaVert" lIns="36000" tIns="36000" rIns="36000" bIns="36000" anchor="ctr"/>
          <a:lstStyle/>
          <a:p>
            <a:pPr algn="ctr">
              <a:defRPr/>
            </a:pPr>
            <a:r>
              <a:rPr lang="zh-TW" altLang="en-US" sz="2000" dirty="0">
                <a:solidFill>
                  <a:schemeClr val="bg1"/>
                </a:solidFill>
                <a:latin typeface="+mn-ea"/>
              </a:rPr>
              <a:t>繳交報名費</a:t>
            </a:r>
            <a:endParaRPr lang="zh-TW" sz="2000" dirty="0">
              <a:solidFill>
                <a:schemeClr val="bg1"/>
              </a:solidFill>
              <a:latin typeface="+mn-ea"/>
            </a:endParaRPr>
          </a:p>
        </p:txBody>
      </p:sp>
      <p:sp>
        <p:nvSpPr>
          <p:cNvPr id="44055" name="文字方塊 20"/>
          <p:cNvSpPr txBox="1">
            <a:spLocks noChangeArrowheads="1"/>
          </p:cNvSpPr>
          <p:nvPr/>
        </p:nvSpPr>
        <p:spPr bwMode="auto">
          <a:xfrm>
            <a:off x="3075484" y="4798268"/>
            <a:ext cx="1223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r>
              <a:rPr lang="en-US" altLang="zh-TW" sz="1800" dirty="0" smtClean="0">
                <a:latin typeface="+mn-ea"/>
                <a:ea typeface="+mn-ea"/>
                <a:cs typeface="Times New Roman" panose="02020603050405020304" pitchFamily="18" charset="0"/>
              </a:rPr>
              <a:t>107.1.17-</a:t>
            </a:r>
            <a:endParaRPr lang="en-US" altLang="zh-TW" sz="1800" dirty="0">
              <a:latin typeface="+mn-ea"/>
              <a:ea typeface="+mn-ea"/>
              <a:cs typeface="Times New Roman" panose="02020603050405020304" pitchFamily="18" charset="0"/>
            </a:endParaRPr>
          </a:p>
          <a:p>
            <a:pPr eaLnBrk="1" hangingPunct="1">
              <a:spcBef>
                <a:spcPct val="0"/>
              </a:spcBef>
              <a:buFontTx/>
              <a:buNone/>
            </a:pPr>
            <a:r>
              <a:rPr lang="en-US" altLang="zh-TW" sz="1800" dirty="0" smtClean="0">
                <a:latin typeface="+mn-ea"/>
                <a:ea typeface="+mn-ea"/>
                <a:cs typeface="Times New Roman" panose="02020603050405020304" pitchFamily="18" charset="0"/>
              </a:rPr>
              <a:t>107.1.19</a:t>
            </a:r>
            <a:endParaRPr lang="zh-TW" altLang="en-US" sz="1800" dirty="0">
              <a:latin typeface="+mn-ea"/>
              <a:ea typeface="+mn-ea"/>
              <a:cs typeface="Times New Roman" panose="02020603050405020304" pitchFamily="18" charset="0"/>
            </a:endParaRPr>
          </a:p>
        </p:txBody>
      </p:sp>
    </p:spTree>
    <p:extLst>
      <p:ext uri="{BB962C8B-B14F-4D97-AF65-F5344CB8AC3E}">
        <p14:creationId xmlns:p14="http://schemas.microsoft.com/office/powerpoint/2010/main" xmlns="" val="256802814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582612"/>
          </a:xfrm>
          <a:prstGeom prst="rect">
            <a:avLst/>
          </a:prstGeom>
          <a:noFill/>
          <a:ln w="9525">
            <a:noFill/>
            <a:miter lim="800000"/>
            <a:headEnd/>
            <a:tailEnd/>
          </a:ln>
        </p:spPr>
        <p:txBody>
          <a:bodyPr anchor="ctr"/>
          <a:lstStyle/>
          <a:p>
            <a:pPr>
              <a:defRPr/>
            </a:pPr>
            <a:r>
              <a:rPr lang="zh-TW" altLang="en-US" sz="3600" kern="0">
                <a:solidFill>
                  <a:schemeClr val="accent6">
                    <a:lumMod val="50000"/>
                  </a:schemeClr>
                </a:solidFill>
                <a:latin typeface="+mn-ea"/>
                <a:ea typeface="+mn-ea"/>
                <a:cs typeface="華康中黑體" pitchFamily="49" charset="-120"/>
              </a:rPr>
              <a:t>技優保送報名系統操作說明</a:t>
            </a:r>
            <a:endParaRPr lang="zh-TW" altLang="en-US" sz="3600" kern="0" dirty="0">
              <a:solidFill>
                <a:schemeClr val="accent6">
                  <a:lumMod val="50000"/>
                </a:schemeClr>
              </a:solidFill>
              <a:latin typeface="+mn-ea"/>
              <a:ea typeface="+mn-ea"/>
              <a:cs typeface="華康中黑體" pitchFamily="49" charset="-120"/>
            </a:endParaRPr>
          </a:p>
        </p:txBody>
      </p:sp>
      <p:sp>
        <p:nvSpPr>
          <p:cNvPr id="5" name="橢圓 4"/>
          <p:cNvSpPr/>
          <p:nvPr/>
        </p:nvSpPr>
        <p:spPr>
          <a:xfrm>
            <a:off x="0" y="357188"/>
            <a:ext cx="474663" cy="47466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
        <p:nvSpPr>
          <p:cNvPr id="45063" name="內容版面配置區 8"/>
          <p:cNvSpPr>
            <a:spLocks noGrp="1"/>
          </p:cNvSpPr>
          <p:nvPr>
            <p:ph idx="1"/>
          </p:nvPr>
        </p:nvSpPr>
        <p:spPr>
          <a:xfrm>
            <a:off x="430230" y="1061280"/>
            <a:ext cx="8229600" cy="614362"/>
          </a:xfrm>
        </p:spPr>
        <p:txBody>
          <a:bodyPr/>
          <a:lstStyle/>
          <a:p>
            <a:pPr>
              <a:buFontTx/>
              <a:buBlip>
                <a:blip r:embed="rId3"/>
              </a:buBlip>
            </a:pPr>
            <a:r>
              <a:rPr lang="zh-TW" altLang="zh-TW" sz="2800" dirty="0" smtClean="0">
                <a:latin typeface="+mn-ea"/>
              </a:rPr>
              <a:t>登入畫面</a:t>
            </a:r>
            <a:endParaRPr lang="zh-TW" altLang="en-US" sz="2800" dirty="0" smtClean="0">
              <a:latin typeface="+mn-ea"/>
            </a:endParaRPr>
          </a:p>
        </p:txBody>
      </p:sp>
      <p:sp>
        <p:nvSpPr>
          <p:cNvPr id="45064" name="投影片編號版面配置區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ct val="0"/>
              </a:spcBef>
              <a:buFontTx/>
              <a:buNone/>
            </a:pPr>
            <a:fld id="{57A87CBE-E34E-45EC-97A5-B91408961532}" type="slidenum">
              <a:rPr lang="zh-TW" altLang="en-US" sz="1400" smtClean="0">
                <a:latin typeface="+mn-ea"/>
                <a:ea typeface="+mn-ea"/>
              </a:rPr>
              <a:pPr>
                <a:spcBef>
                  <a:spcPct val="0"/>
                </a:spcBef>
                <a:buFontTx/>
                <a:buNone/>
              </a:pPr>
              <a:t>99</a:t>
            </a:fld>
            <a:endParaRPr lang="en-US" altLang="zh-TW" sz="1400" smtClean="0">
              <a:latin typeface="+mn-ea"/>
              <a:ea typeface="+mn-ea"/>
            </a:endParaRPr>
          </a:p>
        </p:txBody>
      </p:sp>
      <p:pic>
        <p:nvPicPr>
          <p:cNvPr id="2" name="圖片 1"/>
          <p:cNvPicPr>
            <a:picLocks noChangeAspect="1"/>
          </p:cNvPicPr>
          <p:nvPr/>
        </p:nvPicPr>
        <p:blipFill>
          <a:blip r:embed="rId4" cstate="print"/>
          <a:stretch>
            <a:fillRect/>
          </a:stretch>
        </p:blipFill>
        <p:spPr>
          <a:xfrm>
            <a:off x="1475656" y="1556792"/>
            <a:ext cx="6591741" cy="5013176"/>
          </a:xfrm>
          <a:prstGeom prst="rect">
            <a:avLst/>
          </a:prstGeom>
        </p:spPr>
      </p:pic>
    </p:spTree>
    <p:extLst>
      <p:ext uri="{BB962C8B-B14F-4D97-AF65-F5344CB8AC3E}">
        <p14:creationId xmlns:p14="http://schemas.microsoft.com/office/powerpoint/2010/main" xmlns="" val="38067646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
      <a:majorFont>
        <a:latin typeface="Arial"/>
        <a:ea typeface="華康細黑體"/>
        <a:cs typeface=""/>
      </a:majorFont>
      <a:minorFont>
        <a:latin typeface="Arial"/>
        <a:ea typeface="華康細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15225</TotalTime>
  <Words>11159</Words>
  <Application>Microsoft Office PowerPoint</Application>
  <PresentationFormat>如螢幕大小 (4:3)</PresentationFormat>
  <Paragraphs>2304</Paragraphs>
  <Slides>127</Slides>
  <Notes>79</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127</vt:i4>
      </vt:variant>
    </vt:vector>
  </HeadingPairs>
  <TitlesOfParts>
    <vt:vector size="129" baseType="lpstr">
      <vt:lpstr>自訂設計</vt:lpstr>
      <vt:lpstr>封裝程式殼層物件</vt:lpstr>
      <vt:lpstr>107學年度科技校院四年制及專科學校二年制</vt:lpstr>
      <vt:lpstr>投影片 2</vt:lpstr>
      <vt:lpstr>投影片 3</vt:lpstr>
      <vt:lpstr>貳、招生網頁、簡章發售方式及查詢系統</vt:lpstr>
      <vt:lpstr>貳、招生簡章查詢系統-甄選入學</vt:lpstr>
      <vt:lpstr>貳、招生簡章查詢系統-技優保送</vt:lpstr>
      <vt:lpstr>貳、招生簡章查詢系統-技優甄審</vt:lpstr>
      <vt:lpstr>貳、招生簡章查詢系統-特殊選才</vt:lpstr>
      <vt:lpstr>一、特殊選才-辦理期程</vt:lpstr>
      <vt:lpstr>一、特殊選才-資格條件</vt:lpstr>
      <vt:lpstr>一、特殊選才-招生名額</vt:lpstr>
      <vt:lpstr>一、特殊選才-作業流程</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一、特殊選才-資格審查結果查詢</vt:lpstr>
      <vt:lpstr>一、特殊選才-作業流程</vt:lpstr>
      <vt:lpstr>投影片 32</vt:lpstr>
      <vt:lpstr>投影片 33</vt:lpstr>
      <vt:lpstr>一、特殊選才-指定項目甄審</vt:lpstr>
      <vt:lpstr>一、特殊選才-指定項目甄審</vt:lpstr>
      <vt:lpstr>一、特殊選才-作業流程</vt:lpstr>
      <vt:lpstr>投影片 37</vt:lpstr>
      <vt:lpstr>投影片 38</vt:lpstr>
      <vt:lpstr>投影片 39</vt:lpstr>
      <vt:lpstr>投影片 40</vt:lpstr>
      <vt:lpstr>投影片 41</vt:lpstr>
      <vt:lpstr>二、甄選入學招生-變革事項</vt:lpstr>
      <vt:lpstr>二、甄選入學招生-重要日程</vt:lpstr>
      <vt:lpstr>二、甄選入學招生-作業流程</vt:lpstr>
      <vt:lpstr>二、甄選入學招生-資格條件</vt:lpstr>
      <vt:lpstr>二、甄選入學招生-資格條件</vt:lpstr>
      <vt:lpstr>二、甄選入學招生-資格審查作業</vt:lpstr>
      <vt:lpstr>二、甄選入學招生-資格審查作業</vt:lpstr>
      <vt:lpstr>二、甄選入學招生-在校成績證明上傳作業</vt:lpstr>
      <vt:lpstr>二、甄選入學招生-在校成績證明上傳作業</vt:lpstr>
      <vt:lpstr>二、甄選入學招生-在校成績證明上傳作業</vt:lpstr>
      <vt:lpstr>二、甄選入學招生-統測成績查詢</vt:lpstr>
      <vt:lpstr>二、甄選入學招生-第一階段報名</vt:lpstr>
      <vt:lpstr>二、甄選入學招生-通行碼使用</vt:lpstr>
      <vt:lpstr>二、甄選入學招生-第一階段篩選</vt:lpstr>
      <vt:lpstr>二、甄選入學招生-第一階段篩選</vt:lpstr>
      <vt:lpstr>二、甄選入學招生-第一階段篩選結果公告</vt:lpstr>
      <vt:lpstr>二、甄選入學招生</vt:lpstr>
      <vt:lpstr>二、甄選入學-第二階段報名作業流程</vt:lpstr>
      <vt:lpstr>投影片 60</vt:lpstr>
      <vt:lpstr>投影片 61</vt:lpstr>
      <vt:lpstr>投影片 62</vt:lpstr>
      <vt:lpstr>投影片 63</vt:lpstr>
      <vt:lpstr>二、甄選入學招生-第二階段報名</vt:lpstr>
      <vt:lpstr>二、甄選入學招生-第二階段報名</vt:lpstr>
      <vt:lpstr>107學年度備審資料項目統計表</vt:lpstr>
      <vt:lpstr>107學年度備審資料上傳截止日期</vt:lpstr>
      <vt:lpstr>二、甄選入學招生-第二階段指定項目甄試</vt:lpstr>
      <vt:lpstr>二、甄選入學招生-第二階段指定項目甄試</vt:lpstr>
      <vt:lpstr>二、甄選入學招生-甄選總成績計算</vt:lpstr>
      <vt:lpstr>二、甄選入學招生-在校學業成績</vt:lpstr>
      <vt:lpstr>二、甄選入學招生</vt:lpstr>
      <vt:lpstr>二、甄選入學招生</vt:lpstr>
      <vt:lpstr>低收或中低收入戶生同時具有原住民或離島生身分一階篩選及二階錄取作業</vt:lpstr>
      <vt:lpstr>二、甄選入學招生</vt:lpstr>
      <vt:lpstr>二、甄選入學招生</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技優甄審入學招生作業流程</vt:lpstr>
      <vt:lpstr>投影片 89</vt:lpstr>
      <vt:lpstr>技優保送入學招生作業流程</vt:lpstr>
      <vt:lpstr>技優保送入學招生作業流程</vt:lpstr>
      <vt:lpstr>技優保送入學招生作業流程</vt:lpstr>
      <vt:lpstr>技優保送入學招生作業流程</vt:lpstr>
      <vt:lpstr>技優保送入學招生作業流程</vt:lpstr>
      <vt:lpstr>技優保送入學招生作業流程</vt:lpstr>
      <vt:lpstr>投影片 96</vt:lpstr>
      <vt:lpstr>四、技優保送入學系統操作說明</vt:lpstr>
      <vt:lpstr>技優保送報名系統操作說明</vt:lpstr>
      <vt:lpstr>投影片 99</vt:lpstr>
      <vt:lpstr>投影片 100</vt:lpstr>
      <vt:lpstr>投影片 101</vt:lpstr>
      <vt:lpstr>投影片 102</vt:lpstr>
      <vt:lpstr>通行碼設定完成後登入系統</vt:lpstr>
      <vt:lpstr>技優保送報名系統-閱讀注意事項</vt:lpstr>
      <vt:lpstr>考生獲獎和報名資料登錄</vt:lpstr>
      <vt:lpstr>考生獲獎和報名資料登錄、報名資料暫存</vt:lpstr>
      <vt:lpstr>報名資料確定送出</vt:lpstr>
      <vt:lpstr>技優保送報名系統-確認登錄資料進行確定送出</vt:lpstr>
      <vt:lpstr>投影片 109</vt:lpstr>
      <vt:lpstr>投影片 110</vt:lpstr>
      <vt:lpstr>投影片 111</vt:lpstr>
      <vt:lpstr>投影片 112</vt:lpstr>
      <vt:lpstr>投影片 113</vt:lpstr>
      <vt:lpstr>投影片 114</vt:lpstr>
      <vt:lpstr>投影片 115</vt:lpstr>
      <vt:lpstr>投影片 116</vt:lpstr>
      <vt:lpstr>投影片 117</vt:lpstr>
      <vt:lpstr>登入畫面-通過資格審查並完成繳費者才可進行網路登記志願  </vt:lpstr>
      <vt:lpstr>請確認「考生姓名」、「報名招生類別」、「排名」是否正確，並請詳閱相關注意事項。</vt:lpstr>
      <vt:lpstr>登記志願-選取加入志願或刪除志願</vt:lpstr>
      <vt:lpstr>登記志願-調整志願順序</vt:lpstr>
      <vt:lpstr>暫存志願序</vt:lpstr>
      <vt:lpstr>進行確定送出作業</vt:lpstr>
      <vt:lpstr>進行確定送出登記志願序</vt:lpstr>
      <vt:lpstr>完成志願確定送出(列印或下載儲存登記志願表)</vt:lpstr>
      <vt:lpstr>108學年度變革事項</vt:lpstr>
      <vt:lpstr>肆、意見交流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註冊組</cp:lastModifiedBy>
  <cp:revision>874</cp:revision>
  <cp:lastPrinted>2014-12-11T10:23:18Z</cp:lastPrinted>
  <dcterms:created xsi:type="dcterms:W3CDTF">2010-11-29T05:36:38Z</dcterms:created>
  <dcterms:modified xsi:type="dcterms:W3CDTF">2018-05-03T07:51:34Z</dcterms:modified>
</cp:coreProperties>
</file>